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67"/>
  </p:notesMasterIdLst>
  <p:sldIdLst>
    <p:sldId id="260" r:id="rId2"/>
    <p:sldId id="259" r:id="rId3"/>
    <p:sldId id="261" r:id="rId4"/>
    <p:sldId id="262" r:id="rId5"/>
    <p:sldId id="263" r:id="rId6"/>
    <p:sldId id="264" r:id="rId7"/>
    <p:sldId id="265" r:id="rId8"/>
    <p:sldId id="266" r:id="rId9"/>
    <p:sldId id="269" r:id="rId10"/>
    <p:sldId id="270" r:id="rId11"/>
    <p:sldId id="271" r:id="rId12"/>
    <p:sldId id="272" r:id="rId13"/>
    <p:sldId id="273" r:id="rId14"/>
    <p:sldId id="325"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Lst>
  <p:sldSz cx="12192000" cy="6858000"/>
  <p:notesSz cx="6858000" cy="9144000"/>
  <p:embeddedFontLst>
    <p:embeddedFont>
      <p:font typeface="Arimo" panose="020B0604020202020204" charset="0"/>
      <p:regular r:id="rId68"/>
      <p:bold r:id="rId69"/>
      <p:italic r:id="rId70"/>
      <p:boldItalic r:id="rId71"/>
    </p:embeddedFont>
    <p:embeddedFont>
      <p:font typeface="Calibri" panose="020F0502020204030204" pitchFamily="34" charset="0"/>
      <p:regular r:id="rId72"/>
      <p:bold r:id="rId73"/>
      <p:italic r:id="rId74"/>
      <p:boldItalic r:id="rId75"/>
    </p:embeddedFont>
    <p:embeddedFont>
      <p:font typeface="Montserrat" panose="020B060402020202020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 name="Google Shape;630;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4" name="Google Shape;654;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5" name="Google Shape;655;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9" name="Google Shape;66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0" name="Google Shape;670;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4" name="Google Shape;68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0" name="Google Shape;700;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5" name="Google Shape;715;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9" name="Google Shape;72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3" name="Google Shape;73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8" name="Google Shape;76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5" name="Google Shape;79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3" name="Google Shape;81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1" name="Google Shape;83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9" name="Google Shape;849;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0" name="Google Shape;86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4" name="Google Shape;86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2" name="Google Shape;99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6" name="Google Shape;104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1" name="Google Shape;110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6" name="Google Shape;115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0" name="Google Shape;116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1" name="Google Shape;117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8" name="Google Shape;120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4" name="Google Shape;1254;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2" name="Google Shape;1342;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2" name="Google Shape;137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5" name="Google Shape;1485;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1" name="Google Shape;1621;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1" name="Google Shape;1811;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5" name="Google Shape;1815;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3" name="Google Shape;1883;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8" name="Google Shape;1948;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2" name="Google Shape;209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4" name="Google Shape;224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8" name="Google Shape;224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8" name="Google Shape;2258;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7" name="Google Shape;2287;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6" name="Google Shape;2326;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2" name="Google Shape;2372;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1" name="Google Shape;243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2"/>
        <p:cNvGrpSpPr/>
        <p:nvPr/>
      </p:nvGrpSpPr>
      <p:grpSpPr>
        <a:xfrm>
          <a:off x="0" y="0"/>
          <a:ext cx="0" cy="0"/>
          <a:chOff x="0" y="0"/>
          <a:chExt cx="0" cy="0"/>
        </a:xfrm>
      </p:grpSpPr>
      <p:sp>
        <p:nvSpPr>
          <p:cNvPr id="2473" name="Google Shape;2473;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4" name="Google Shape;2474;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0" name="Google Shape;253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4" name="Google Shape;2534;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5" name="Google Shape;2555;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1"/>
        <p:cNvGrpSpPr/>
        <p:nvPr/>
      </p:nvGrpSpPr>
      <p:grpSpPr>
        <a:xfrm>
          <a:off x="0" y="0"/>
          <a:ext cx="0" cy="0"/>
          <a:chOff x="0" y="0"/>
          <a:chExt cx="0" cy="0"/>
        </a:xfrm>
      </p:grpSpPr>
      <p:sp>
        <p:nvSpPr>
          <p:cNvPr id="2582" name="Google Shape;2582;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3" name="Google Shape;2583;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5"/>
        <p:cNvGrpSpPr/>
        <p:nvPr/>
      </p:nvGrpSpPr>
      <p:grpSpPr>
        <a:xfrm>
          <a:off x="0" y="0"/>
          <a:ext cx="0" cy="0"/>
          <a:chOff x="0" y="0"/>
          <a:chExt cx="0" cy="0"/>
        </a:xfrm>
      </p:grpSpPr>
      <p:sp>
        <p:nvSpPr>
          <p:cNvPr id="2606" name="Google Shape;2606;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7" name="Google Shape;260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p:cNvGrpSpPr/>
        <p:nvPr/>
      </p:nvGrpSpPr>
      <p:grpSpPr>
        <a:xfrm>
          <a:off x="0" y="0"/>
          <a:ext cx="0" cy="0"/>
          <a:chOff x="0" y="0"/>
          <a:chExt cx="0" cy="0"/>
        </a:xfrm>
      </p:grpSpPr>
      <p:sp>
        <p:nvSpPr>
          <p:cNvPr id="2630" name="Google Shape;2630;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1" name="Google Shape;263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2 Line 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6D2E29-3933-614D-82C7-D215195ADAE0}" type="datetime1">
              <a:rPr lang="en-IN" smtClean="0"/>
              <a:t>21-03-2021</a:t>
            </a:fld>
            <a:endParaRPr lang="en-IN"/>
          </a:p>
        </p:txBody>
      </p:sp>
      <p:sp>
        <p:nvSpPr>
          <p:cNvPr id="6" name="Slide Number Placeholder 5"/>
          <p:cNvSpPr>
            <a:spLocks noGrp="1"/>
          </p:cNvSpPr>
          <p:nvPr>
            <p:ph type="sldNum" sz="quarter" idx="12"/>
          </p:nvPr>
        </p:nvSpPr>
        <p:spPr/>
        <p:txBody>
          <a:bodyPr/>
          <a:lstStyle/>
          <a:p>
            <a:fld id="{273EEA2F-D825-49D3-9C25-497F06EFD3F7}" type="slidenum">
              <a:rPr lang="en-IN" smtClean="0"/>
              <a:t>‹#›</a:t>
            </a:fld>
            <a:endParaRPr lang="en-IN"/>
          </a:p>
        </p:txBody>
      </p:sp>
      <p:sp>
        <p:nvSpPr>
          <p:cNvPr id="11" name="Text Placeholder 2">
            <a:extLst>
              <a:ext uri="{FF2B5EF4-FFF2-40B4-BE49-F238E27FC236}">
                <a16:creationId xmlns:a16="http://schemas.microsoft.com/office/drawing/2014/main" id="{57C4AE0F-0222-463A-BC9B-64E5CB81DFDB}"/>
              </a:ext>
            </a:extLst>
          </p:cNvPr>
          <p:cNvSpPr>
            <a:spLocks noGrp="1"/>
          </p:cNvSpPr>
          <p:nvPr>
            <p:ph idx="15" hasCustomPrompt="1"/>
          </p:nvPr>
        </p:nvSpPr>
        <p:spPr>
          <a:xfrm>
            <a:off x="4404785" y="2421467"/>
            <a:ext cx="7020983" cy="3492500"/>
          </a:xfrm>
          <a:prstGeom prst="rect">
            <a:avLst/>
          </a:prstGeom>
        </p:spPr>
        <p:txBody>
          <a:bodyPr vert="horz" lIns="91440" tIns="45720" rIns="91440" bIns="45720" rtlCol="0">
            <a:noAutofit/>
          </a:bodyPr>
          <a:lstStyle>
            <a:lvl1pPr marL="0" indent="0" algn="ctr">
              <a:buNone/>
              <a:defRPr sz="2400" b="0">
                <a:latin typeface="Proxima Nova Rg" panose="02000506030000020004" pitchFamily="50" charset="0"/>
              </a:defRPr>
            </a:lvl1pPr>
          </a:lstStyle>
          <a:p>
            <a:pPr lvl="0"/>
            <a:r>
              <a:rPr lang="en-US" dirty="0"/>
              <a:t>Click to add text</a:t>
            </a:r>
          </a:p>
        </p:txBody>
      </p:sp>
      <p:sp>
        <p:nvSpPr>
          <p:cNvPr id="12" name="Rectangle 11">
            <a:extLst>
              <a:ext uri="{FF2B5EF4-FFF2-40B4-BE49-F238E27FC236}">
                <a16:creationId xmlns:a16="http://schemas.microsoft.com/office/drawing/2014/main" id="{7BC9426B-1D3C-A648-8F96-E6F93EA9AE4A}"/>
              </a:ext>
            </a:extLst>
          </p:cNvPr>
          <p:cNvSpPr/>
          <p:nvPr userDrawn="1"/>
        </p:nvSpPr>
        <p:spPr>
          <a:xfrm>
            <a:off x="0" y="0"/>
            <a:ext cx="12192000" cy="849149"/>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4" name="Title 11">
            <a:extLst>
              <a:ext uri="{FF2B5EF4-FFF2-40B4-BE49-F238E27FC236}">
                <a16:creationId xmlns:a16="http://schemas.microsoft.com/office/drawing/2014/main" id="{8BDD3B13-3839-F74C-B2C5-2A176DC3476B}"/>
              </a:ext>
            </a:extLst>
          </p:cNvPr>
          <p:cNvSpPr>
            <a:spLocks noGrp="1"/>
          </p:cNvSpPr>
          <p:nvPr>
            <p:ph type="title" hasCustomPrompt="1"/>
          </p:nvPr>
        </p:nvSpPr>
        <p:spPr>
          <a:xfrm>
            <a:off x="422239" y="162622"/>
            <a:ext cx="4981204" cy="510085"/>
          </a:xfrm>
        </p:spPr>
        <p:txBody>
          <a:bodyPr>
            <a:noAutofit/>
          </a:bodyPr>
          <a:lstStyle>
            <a:lvl1pPr>
              <a:defRPr sz="3200" b="0" i="0">
                <a:solidFill>
                  <a:schemeClr val="bg1"/>
                </a:solidFill>
                <a:latin typeface="Proxima Nova" panose="02000506030000020004" pitchFamily="2" charset="0"/>
              </a:defRPr>
            </a:lvl1pPr>
          </a:lstStyle>
          <a:p>
            <a:r>
              <a:rPr lang="en-US" dirty="0"/>
              <a:t>Click to add title</a:t>
            </a:r>
            <a:endParaRPr lang="en-IN" dirty="0"/>
          </a:p>
        </p:txBody>
      </p:sp>
      <p:pic>
        <p:nvPicPr>
          <p:cNvPr id="15" name="Picture 14">
            <a:extLst>
              <a:ext uri="{FF2B5EF4-FFF2-40B4-BE49-F238E27FC236}">
                <a16:creationId xmlns:a16="http://schemas.microsoft.com/office/drawing/2014/main" id="{BA52BC07-1C5A-2748-A833-73EA6AF24A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2384" y="280085"/>
            <a:ext cx="1084840" cy="289624"/>
          </a:xfrm>
          <a:prstGeom prst="rect">
            <a:avLst/>
          </a:prstGeom>
        </p:spPr>
      </p:pic>
    </p:spTree>
    <p:extLst>
      <p:ext uri="{BB962C8B-B14F-4D97-AF65-F5344CB8AC3E}">
        <p14:creationId xmlns:p14="http://schemas.microsoft.com/office/powerpoint/2010/main" val="507097079"/>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9"/>
        <p:cNvGrpSpPr/>
        <p:nvPr/>
      </p:nvGrpSpPr>
      <p:grpSpPr>
        <a:xfrm>
          <a:off x="0" y="0"/>
          <a:ext cx="0" cy="0"/>
          <a:chOff x="0" y="0"/>
          <a:chExt cx="0" cy="0"/>
        </a:xfrm>
      </p:grpSpPr>
      <p:sp>
        <p:nvSpPr>
          <p:cNvPr id="20" name="Google Shape;20;p3"/>
          <p:cNvSpPr/>
          <p:nvPr/>
        </p:nvSpPr>
        <p:spPr>
          <a:xfrm>
            <a:off x="-575" y="0"/>
            <a:ext cx="12192000" cy="68580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 name="Google Shape;21;p3"/>
          <p:cNvSpPr txBox="1">
            <a:spLocks noGrp="1"/>
          </p:cNvSpPr>
          <p:nvPr>
            <p:ph type="title"/>
          </p:nvPr>
        </p:nvSpPr>
        <p:spPr>
          <a:xfrm>
            <a:off x="840317" y="725998"/>
            <a:ext cx="7987424" cy="74987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Calibri"/>
                <a:ea typeface="Calibri"/>
                <a:cs typeface="Calibri"/>
                <a:sym typeface="Calibri"/>
              </a:defRPr>
            </a:lvl1pPr>
            <a:lvl2pPr marL="0" lvl="1" indent="0" algn="r">
              <a:spcBef>
                <a:spcPts val="0"/>
              </a:spcBef>
              <a:buNone/>
              <a:defRPr sz="1200">
                <a:solidFill>
                  <a:schemeClr val="lt1"/>
                </a:solidFill>
                <a:latin typeface="Calibri"/>
                <a:ea typeface="Calibri"/>
                <a:cs typeface="Calibri"/>
                <a:sym typeface="Calibri"/>
              </a:defRPr>
            </a:lvl2pPr>
            <a:lvl3pPr marL="0" lvl="2" indent="0" algn="r">
              <a:spcBef>
                <a:spcPts val="0"/>
              </a:spcBef>
              <a:buNone/>
              <a:defRPr sz="1200">
                <a:solidFill>
                  <a:schemeClr val="lt1"/>
                </a:solidFill>
                <a:latin typeface="Calibri"/>
                <a:ea typeface="Calibri"/>
                <a:cs typeface="Calibri"/>
                <a:sym typeface="Calibri"/>
              </a:defRPr>
            </a:lvl3pPr>
            <a:lvl4pPr marL="0" lvl="3" indent="0" algn="r">
              <a:spcBef>
                <a:spcPts val="0"/>
              </a:spcBef>
              <a:buNone/>
              <a:defRPr sz="1200">
                <a:solidFill>
                  <a:schemeClr val="lt1"/>
                </a:solidFill>
                <a:latin typeface="Calibri"/>
                <a:ea typeface="Calibri"/>
                <a:cs typeface="Calibri"/>
                <a:sym typeface="Calibri"/>
              </a:defRPr>
            </a:lvl4pPr>
            <a:lvl5pPr marL="0" lvl="4" indent="0" algn="r">
              <a:spcBef>
                <a:spcPts val="0"/>
              </a:spcBef>
              <a:buNone/>
              <a:defRPr sz="1200">
                <a:solidFill>
                  <a:schemeClr val="lt1"/>
                </a:solidFill>
                <a:latin typeface="Calibri"/>
                <a:ea typeface="Calibri"/>
                <a:cs typeface="Calibri"/>
                <a:sym typeface="Calibri"/>
              </a:defRPr>
            </a:lvl5pPr>
            <a:lvl6pPr marL="0" lvl="5" indent="0" algn="r">
              <a:spcBef>
                <a:spcPts val="0"/>
              </a:spcBef>
              <a:buNone/>
              <a:defRPr sz="1200">
                <a:solidFill>
                  <a:schemeClr val="lt1"/>
                </a:solidFill>
                <a:latin typeface="Calibri"/>
                <a:ea typeface="Calibri"/>
                <a:cs typeface="Calibri"/>
                <a:sym typeface="Calibri"/>
              </a:defRPr>
            </a:lvl6pPr>
            <a:lvl7pPr marL="0" lvl="6" indent="0" algn="r">
              <a:spcBef>
                <a:spcPts val="0"/>
              </a:spcBef>
              <a:buNone/>
              <a:defRPr sz="1200">
                <a:solidFill>
                  <a:schemeClr val="lt1"/>
                </a:solidFill>
                <a:latin typeface="Calibri"/>
                <a:ea typeface="Calibri"/>
                <a:cs typeface="Calibri"/>
                <a:sym typeface="Calibri"/>
              </a:defRPr>
            </a:lvl7pPr>
            <a:lvl8pPr marL="0" lvl="7" indent="0" algn="r">
              <a:spcBef>
                <a:spcPts val="0"/>
              </a:spcBef>
              <a:buNone/>
              <a:defRPr sz="1200">
                <a:solidFill>
                  <a:schemeClr val="lt1"/>
                </a:solidFill>
                <a:latin typeface="Calibri"/>
                <a:ea typeface="Calibri"/>
                <a:cs typeface="Calibri"/>
                <a:sym typeface="Calibri"/>
              </a:defRPr>
            </a:lvl8pPr>
            <a:lvl9pPr marL="0" lvl="8" indent="0" algn="r">
              <a:spcBef>
                <a:spcPts val="0"/>
              </a:spcBef>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25" name="Google Shape;25;p3"/>
          <p:cNvPicPr preferRelativeResize="0"/>
          <p:nvPr/>
        </p:nvPicPr>
        <p:blipFill rotWithShape="1">
          <a:blip r:embed="rId2">
            <a:alphaModFix/>
          </a:blip>
          <a:srcRect/>
          <a:stretch/>
        </p:blipFill>
        <p:spPr>
          <a:xfrm>
            <a:off x="10149227" y="404813"/>
            <a:ext cx="1213040" cy="323851"/>
          </a:xfrm>
          <a:prstGeom prst="rect">
            <a:avLst/>
          </a:prstGeom>
          <a:noFill/>
          <a:ln>
            <a:noFill/>
          </a:ln>
        </p:spPr>
      </p:pic>
      <p:sp>
        <p:nvSpPr>
          <p:cNvPr id="26" name="Google Shape;26;p3"/>
          <p:cNvSpPr/>
          <p:nvPr/>
        </p:nvSpPr>
        <p:spPr>
          <a:xfrm>
            <a:off x="0" y="0"/>
            <a:ext cx="12192000" cy="68580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pic>
        <p:nvPicPr>
          <p:cNvPr id="27" name="Google Shape;27;p3"/>
          <p:cNvPicPr preferRelativeResize="0"/>
          <p:nvPr/>
        </p:nvPicPr>
        <p:blipFill rotWithShape="1">
          <a:blip r:embed="rId3">
            <a:alphaModFix/>
          </a:blip>
          <a:srcRect/>
          <a:stretch/>
        </p:blipFill>
        <p:spPr>
          <a:xfrm>
            <a:off x="10572384" y="280085"/>
            <a:ext cx="1084840" cy="2896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 name="Google Shape;31;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1.gif"/></Relationships>
</file>

<file path=ppt/slides/_rels/slide1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3.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8"/>
          <p:cNvSpPr/>
          <p:nvPr/>
        </p:nvSpPr>
        <p:spPr>
          <a:xfrm>
            <a:off x="0" y="3429000"/>
            <a:ext cx="12192000" cy="3429000"/>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6" name="Google Shape;156;p18"/>
          <p:cNvSpPr txBox="1"/>
          <p:nvPr/>
        </p:nvSpPr>
        <p:spPr>
          <a:xfrm>
            <a:off x="762762" y="2224991"/>
            <a:ext cx="11165370" cy="110799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6600" b="1" i="0" u="none" strike="noStrike" cap="none" dirty="0">
                <a:solidFill>
                  <a:srgbClr val="F4343F"/>
                </a:solidFill>
                <a:latin typeface="Arial"/>
                <a:ea typeface="Arial"/>
                <a:cs typeface="Arial"/>
                <a:sym typeface="Arial"/>
              </a:rPr>
              <a:t>EYE F    R THE BLIND</a:t>
            </a:r>
            <a:endParaRPr dirty="0"/>
          </a:p>
        </p:txBody>
      </p:sp>
      <p:grpSp>
        <p:nvGrpSpPr>
          <p:cNvPr id="157" name="Google Shape;157;p18"/>
          <p:cNvGrpSpPr/>
          <p:nvPr/>
        </p:nvGrpSpPr>
        <p:grpSpPr>
          <a:xfrm>
            <a:off x="4477206" y="2389460"/>
            <a:ext cx="749754" cy="724816"/>
            <a:chOff x="4093794" y="834659"/>
            <a:chExt cx="1097716" cy="1061204"/>
          </a:xfrm>
        </p:grpSpPr>
        <p:pic>
          <p:nvPicPr>
            <p:cNvPr id="158" name="Google Shape;158;p18"/>
            <p:cNvPicPr preferRelativeResize="0"/>
            <p:nvPr/>
          </p:nvPicPr>
          <p:blipFill rotWithShape="1">
            <a:blip r:embed="rId3">
              <a:alphaModFix/>
            </a:blip>
            <a:srcRect/>
            <a:stretch/>
          </p:blipFill>
          <p:spPr>
            <a:xfrm>
              <a:off x="4093794" y="834659"/>
              <a:ext cx="1097716" cy="1061204"/>
            </a:xfrm>
            <a:prstGeom prst="rect">
              <a:avLst/>
            </a:prstGeom>
            <a:noFill/>
            <a:ln>
              <a:noFill/>
            </a:ln>
          </p:spPr>
        </p:pic>
        <p:sp>
          <p:nvSpPr>
            <p:cNvPr id="159" name="Google Shape;159;p18"/>
            <p:cNvSpPr/>
            <p:nvPr/>
          </p:nvSpPr>
          <p:spPr>
            <a:xfrm>
              <a:off x="4452676" y="1191661"/>
              <a:ext cx="332333" cy="348544"/>
            </a:xfrm>
            <a:prstGeom prst="ellipse">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Calibri"/>
                <a:ea typeface="Calibri"/>
                <a:cs typeface="Calibri"/>
                <a:sym typeface="Calibri"/>
              </a:endParaRPr>
            </a:p>
          </p:txBody>
        </p:sp>
      </p:grpSp>
      <p:pic>
        <p:nvPicPr>
          <p:cNvPr id="160" name="Google Shape;160;p18"/>
          <p:cNvPicPr preferRelativeResize="0"/>
          <p:nvPr/>
        </p:nvPicPr>
        <p:blipFill rotWithShape="1">
          <a:blip r:embed="rId4">
            <a:alphaModFix/>
          </a:blip>
          <a:srcRect/>
          <a:stretch/>
        </p:blipFill>
        <p:spPr>
          <a:xfrm>
            <a:off x="10280965" y="0"/>
            <a:ext cx="1356542" cy="1577482"/>
          </a:xfrm>
          <a:prstGeom prst="rect">
            <a:avLst/>
          </a:prstGeom>
          <a:noFill/>
          <a:ln>
            <a:noFill/>
          </a:ln>
        </p:spPr>
      </p:pic>
      <p:pic>
        <p:nvPicPr>
          <p:cNvPr id="161" name="Google Shape;161;p18"/>
          <p:cNvPicPr preferRelativeResize="0"/>
          <p:nvPr/>
        </p:nvPicPr>
        <p:blipFill rotWithShape="1">
          <a:blip r:embed="rId5">
            <a:alphaModFix/>
          </a:blip>
          <a:srcRect r="63154" b="74509"/>
          <a:stretch/>
        </p:blipFill>
        <p:spPr>
          <a:xfrm>
            <a:off x="0" y="0"/>
            <a:ext cx="3369212" cy="1311121"/>
          </a:xfrm>
          <a:prstGeom prst="rect">
            <a:avLst/>
          </a:prstGeom>
          <a:noFill/>
          <a:ln>
            <a:noFill/>
          </a:ln>
        </p:spPr>
      </p:pic>
      <p:sp>
        <p:nvSpPr>
          <p:cNvPr id="162" name="Google Shape;162;p18"/>
          <p:cNvSpPr txBox="1"/>
          <p:nvPr/>
        </p:nvSpPr>
        <p:spPr>
          <a:xfrm>
            <a:off x="1028699" y="4637314"/>
            <a:ext cx="1007473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b="0" i="0" u="none" strike="noStrike" cap="none">
                <a:solidFill>
                  <a:schemeClr val="lt1"/>
                </a:solidFill>
                <a:latin typeface="Arial"/>
                <a:ea typeface="Arial"/>
                <a:cs typeface="Arial"/>
                <a:sym typeface="Arial"/>
              </a:rPr>
              <a:t>To create a deep learning model which can explain the content of an image in the form of speech </a:t>
            </a:r>
            <a:endParaRPr sz="2400" b="0" i="0" u="none" strike="noStrike" cap="none">
              <a:solidFill>
                <a:schemeClr val="lt1"/>
              </a:solidFill>
              <a:latin typeface="Arial"/>
              <a:ea typeface="Arial"/>
              <a:cs typeface="Arial"/>
              <a:sym typeface="Arial"/>
            </a:endParaRPr>
          </a:p>
        </p:txBody>
      </p:sp>
      <p:sp>
        <p:nvSpPr>
          <p:cNvPr id="163" name="Google Shape;16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a:t>
            </a:fld>
            <a:endParaRPr/>
          </a:p>
        </p:txBody>
      </p:sp>
      <p:sp>
        <p:nvSpPr>
          <p:cNvPr id="164" name="Google Shape;164;p18"/>
          <p:cNvSpPr/>
          <p:nvPr/>
        </p:nvSpPr>
        <p:spPr>
          <a:xfrm>
            <a:off x="-747296" y="-7056781"/>
            <a:ext cx="13896053" cy="9523548"/>
          </a:xfrm>
          <a:custGeom>
            <a:avLst/>
            <a:gdLst/>
            <a:ahLst/>
            <a:cxnLst/>
            <a:rect l="l" t="t" r="r" b="b"/>
            <a:pathLst>
              <a:path w="12632774" h="9094663" extrusionOk="0">
                <a:moveTo>
                  <a:pt x="0" y="16623"/>
                </a:moveTo>
                <a:lnTo>
                  <a:pt x="12632774" y="0"/>
                </a:lnTo>
                <a:lnTo>
                  <a:pt x="12300427" y="9094663"/>
                </a:lnTo>
                <a:cubicBezTo>
                  <a:pt x="11950452" y="331308"/>
                  <a:pt x="306151" y="615140"/>
                  <a:pt x="108427" y="9094663"/>
                </a:cubicBezTo>
                <a:lnTo>
                  <a:pt x="0" y="16623"/>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18"/>
          <p:cNvSpPr/>
          <p:nvPr/>
        </p:nvSpPr>
        <p:spPr>
          <a:xfrm rot="10800000" flipH="1">
            <a:off x="-747296" y="4246857"/>
            <a:ext cx="13896053" cy="9523548"/>
          </a:xfrm>
          <a:custGeom>
            <a:avLst/>
            <a:gdLst/>
            <a:ahLst/>
            <a:cxnLst/>
            <a:rect l="l" t="t" r="r" b="b"/>
            <a:pathLst>
              <a:path w="12632774" h="9094663" extrusionOk="0">
                <a:moveTo>
                  <a:pt x="0" y="16623"/>
                </a:moveTo>
                <a:lnTo>
                  <a:pt x="12632774" y="0"/>
                </a:lnTo>
                <a:lnTo>
                  <a:pt x="12300427" y="9094663"/>
                </a:lnTo>
                <a:cubicBezTo>
                  <a:pt x="11950452" y="331308"/>
                  <a:pt x="306151" y="615140"/>
                  <a:pt x="108427" y="9094663"/>
                </a:cubicBezTo>
                <a:lnTo>
                  <a:pt x="0" y="16623"/>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28"/>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7" name="Google Shape;437;p28"/>
          <p:cNvSpPr/>
          <p:nvPr/>
        </p:nvSpPr>
        <p:spPr>
          <a:xfrm>
            <a:off x="240813" y="2994209"/>
            <a:ext cx="887402" cy="827185"/>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cxnSp>
        <p:nvCxnSpPr>
          <p:cNvPr id="438" name="Google Shape;438;p28"/>
          <p:cNvCxnSpPr/>
          <p:nvPr/>
        </p:nvCxnSpPr>
        <p:spPr>
          <a:xfrm rot="-5400000">
            <a:off x="476500" y="1567072"/>
            <a:ext cx="1504200" cy="1088700"/>
          </a:xfrm>
          <a:prstGeom prst="bentConnector3">
            <a:avLst>
              <a:gd name="adj1" fmla="val 115190"/>
            </a:avLst>
          </a:prstGeom>
          <a:noFill/>
          <a:ln w="31750" cap="rnd" cmpd="sng">
            <a:solidFill>
              <a:srgbClr val="BFBFBF"/>
            </a:solidFill>
            <a:prstDash val="solid"/>
            <a:miter lim="800000"/>
            <a:headEnd type="none" w="sm" len="sm"/>
            <a:tailEnd type="triangle" w="med" len="med"/>
          </a:ln>
        </p:spPr>
      </p:cxnSp>
      <p:sp>
        <p:nvSpPr>
          <p:cNvPr id="439" name="Google Shape;439;p28"/>
          <p:cNvSpPr/>
          <p:nvPr/>
        </p:nvSpPr>
        <p:spPr>
          <a:xfrm>
            <a:off x="267708" y="3221049"/>
            <a:ext cx="97671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1" dirty="0">
                <a:solidFill>
                  <a:schemeClr val="lt1"/>
                </a:solidFill>
                <a:latin typeface="Arial"/>
                <a:ea typeface="Arial"/>
                <a:cs typeface="Arial"/>
                <a:sym typeface="Arial"/>
              </a:rPr>
              <a:t>Image</a:t>
            </a:r>
            <a:endParaRPr sz="1800" dirty="0">
              <a:solidFill>
                <a:schemeClr val="lt1"/>
              </a:solidFill>
              <a:latin typeface="Calibri"/>
              <a:ea typeface="Calibri"/>
              <a:cs typeface="Calibri"/>
              <a:sym typeface="Calibri"/>
            </a:endParaRPr>
          </a:p>
        </p:txBody>
      </p:sp>
      <p:grpSp>
        <p:nvGrpSpPr>
          <p:cNvPr id="440" name="Google Shape;440;p28"/>
          <p:cNvGrpSpPr/>
          <p:nvPr/>
        </p:nvGrpSpPr>
        <p:grpSpPr>
          <a:xfrm>
            <a:off x="1772882" y="2207063"/>
            <a:ext cx="1255010" cy="3732563"/>
            <a:chOff x="1772882" y="2207063"/>
            <a:chExt cx="1255010" cy="3732563"/>
          </a:xfrm>
        </p:grpSpPr>
        <p:cxnSp>
          <p:nvCxnSpPr>
            <p:cNvPr id="441" name="Google Shape;441;p28"/>
            <p:cNvCxnSpPr/>
            <p:nvPr/>
          </p:nvCxnSpPr>
          <p:spPr>
            <a:xfrm rot="-5400000">
              <a:off x="1173663" y="4504500"/>
              <a:ext cx="2034345" cy="835907"/>
            </a:xfrm>
            <a:prstGeom prst="bentConnector3">
              <a:avLst>
                <a:gd name="adj1" fmla="val -11796"/>
              </a:avLst>
            </a:prstGeom>
            <a:noFill/>
            <a:ln w="31750" cap="rnd" cmpd="sng">
              <a:solidFill>
                <a:srgbClr val="BFBFBF"/>
              </a:solidFill>
              <a:prstDash val="solid"/>
              <a:miter lim="800000"/>
              <a:headEnd type="none" w="sm" len="sm"/>
              <a:tailEnd type="triangle" w="med" len="med"/>
            </a:ln>
          </p:spPr>
        </p:cxnSp>
        <p:sp>
          <p:nvSpPr>
            <p:cNvPr id="442" name="Google Shape;442;p28"/>
            <p:cNvSpPr txBox="1"/>
            <p:nvPr/>
          </p:nvSpPr>
          <p:spPr>
            <a:xfrm>
              <a:off x="2191985" y="2207063"/>
              <a:ext cx="83590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rgbClr val="F4343F"/>
                  </a:solidFill>
                  <a:latin typeface="Arial"/>
                  <a:ea typeface="Arial"/>
                  <a:cs typeface="Arial"/>
                  <a:sym typeface="Arial"/>
                </a:rPr>
                <a:t>Feature vector</a:t>
              </a:r>
              <a:endParaRPr sz="1400">
                <a:solidFill>
                  <a:srgbClr val="F4343F"/>
                </a:solidFill>
                <a:latin typeface="Arial"/>
                <a:ea typeface="Arial"/>
                <a:cs typeface="Arial"/>
                <a:sym typeface="Arial"/>
              </a:endParaRPr>
            </a:p>
          </p:txBody>
        </p:sp>
      </p:grpSp>
      <p:grpSp>
        <p:nvGrpSpPr>
          <p:cNvPr id="443" name="Google Shape;443;p28"/>
          <p:cNvGrpSpPr/>
          <p:nvPr/>
        </p:nvGrpSpPr>
        <p:grpSpPr>
          <a:xfrm>
            <a:off x="2381433" y="2839623"/>
            <a:ext cx="587754" cy="947054"/>
            <a:chOff x="2381433" y="2839623"/>
            <a:chExt cx="587754" cy="947054"/>
          </a:xfrm>
        </p:grpSpPr>
        <p:sp>
          <p:nvSpPr>
            <p:cNvPr id="444" name="Google Shape;444;p28"/>
            <p:cNvSpPr/>
            <p:nvPr/>
          </p:nvSpPr>
          <p:spPr>
            <a:xfrm>
              <a:off x="2426608" y="2839623"/>
              <a:ext cx="364949" cy="947054"/>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5" name="Google Shape;445;p28"/>
            <p:cNvSpPr txBox="1"/>
            <p:nvPr/>
          </p:nvSpPr>
          <p:spPr>
            <a:xfrm>
              <a:off x="2381433" y="3104877"/>
              <a:ext cx="58775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595959"/>
                  </a:solidFill>
                  <a:latin typeface="Arial"/>
                  <a:ea typeface="Arial"/>
                  <a:cs typeface="Arial"/>
                  <a:sym typeface="Arial"/>
                </a:rPr>
                <a:t>h</a:t>
              </a:r>
              <a:r>
                <a:rPr lang="en-IN" sz="1800" baseline="-25000">
                  <a:solidFill>
                    <a:srgbClr val="595959"/>
                  </a:solidFill>
                  <a:latin typeface="Arial"/>
                  <a:ea typeface="Arial"/>
                  <a:cs typeface="Arial"/>
                  <a:sym typeface="Arial"/>
                </a:rPr>
                <a:t>0</a:t>
              </a:r>
              <a:endParaRPr sz="1800" baseline="-25000">
                <a:solidFill>
                  <a:srgbClr val="595959"/>
                </a:solidFill>
                <a:latin typeface="Arial"/>
                <a:ea typeface="Arial"/>
                <a:cs typeface="Arial"/>
                <a:sym typeface="Arial"/>
              </a:endParaRPr>
            </a:p>
          </p:txBody>
        </p:sp>
      </p:grpSp>
      <p:grpSp>
        <p:nvGrpSpPr>
          <p:cNvPr id="446" name="Google Shape;446;p28"/>
          <p:cNvGrpSpPr/>
          <p:nvPr/>
        </p:nvGrpSpPr>
        <p:grpSpPr>
          <a:xfrm>
            <a:off x="2995821" y="1527408"/>
            <a:ext cx="1175421" cy="3641815"/>
            <a:chOff x="2995821" y="1527408"/>
            <a:chExt cx="1175421" cy="3641815"/>
          </a:xfrm>
        </p:grpSpPr>
        <p:cxnSp>
          <p:nvCxnSpPr>
            <p:cNvPr id="447" name="Google Shape;447;p28"/>
            <p:cNvCxnSpPr/>
            <p:nvPr/>
          </p:nvCxnSpPr>
          <p:spPr>
            <a:xfrm>
              <a:off x="2995821" y="3428286"/>
              <a:ext cx="371847" cy="0"/>
            </a:xfrm>
            <a:prstGeom prst="straightConnector1">
              <a:avLst/>
            </a:prstGeom>
            <a:noFill/>
            <a:ln w="44450" cap="flat" cmpd="sng">
              <a:solidFill>
                <a:srgbClr val="F4343F"/>
              </a:solidFill>
              <a:prstDash val="solid"/>
              <a:miter lim="800000"/>
              <a:headEnd type="none" w="sm" len="sm"/>
              <a:tailEnd type="triangle" w="med" len="med"/>
            </a:ln>
          </p:spPr>
        </p:cxnSp>
        <p:grpSp>
          <p:nvGrpSpPr>
            <p:cNvPr id="448" name="Google Shape;448;p28"/>
            <p:cNvGrpSpPr/>
            <p:nvPr/>
          </p:nvGrpSpPr>
          <p:grpSpPr>
            <a:xfrm>
              <a:off x="3541774" y="1527408"/>
              <a:ext cx="629468" cy="3641815"/>
              <a:chOff x="3541774" y="1527408"/>
              <a:chExt cx="629468" cy="3641815"/>
            </a:xfrm>
          </p:grpSpPr>
          <p:grpSp>
            <p:nvGrpSpPr>
              <p:cNvPr id="449" name="Google Shape;449;p28"/>
              <p:cNvGrpSpPr/>
              <p:nvPr/>
            </p:nvGrpSpPr>
            <p:grpSpPr>
              <a:xfrm>
                <a:off x="3541774" y="1527408"/>
                <a:ext cx="629468" cy="3641815"/>
                <a:chOff x="3541774" y="1527408"/>
                <a:chExt cx="629468" cy="3641815"/>
              </a:xfrm>
            </p:grpSpPr>
            <p:sp>
              <p:nvSpPr>
                <p:cNvPr id="450" name="Google Shape;450;p28"/>
                <p:cNvSpPr/>
                <p:nvPr/>
              </p:nvSpPr>
              <p:spPr>
                <a:xfrm>
                  <a:off x="3541774" y="2836878"/>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451" name="Google Shape;451;p28"/>
                <p:cNvSpPr/>
                <p:nvPr/>
              </p:nvSpPr>
              <p:spPr>
                <a:xfrm>
                  <a:off x="3541774" y="4127464"/>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452" name="Google Shape;452;p28"/>
                <p:cNvSpPr/>
                <p:nvPr/>
              </p:nvSpPr>
              <p:spPr>
                <a:xfrm>
                  <a:off x="3541774" y="1527408"/>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453" name="Google Shape;453;p28"/>
                <p:cNvSpPr txBox="1"/>
                <p:nvPr/>
              </p:nvSpPr>
              <p:spPr>
                <a:xfrm>
                  <a:off x="3553294" y="1863621"/>
                  <a:ext cx="587754"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a:solidFill>
                        <a:srgbClr val="595959"/>
                      </a:solidFill>
                      <a:latin typeface="Arial"/>
                      <a:ea typeface="Arial"/>
                      <a:cs typeface="Arial"/>
                      <a:sym typeface="Arial"/>
                    </a:rPr>
                    <a:t>y</a:t>
                  </a:r>
                  <a:r>
                    <a:rPr lang="en-IN" sz="1600" baseline="-25000">
                      <a:solidFill>
                        <a:srgbClr val="595959"/>
                      </a:solidFill>
                      <a:latin typeface="Arial"/>
                      <a:ea typeface="Arial"/>
                      <a:cs typeface="Arial"/>
                      <a:sym typeface="Arial"/>
                    </a:rPr>
                    <a:t>0</a:t>
                  </a:r>
                  <a:endParaRPr sz="1600" baseline="-25000">
                    <a:solidFill>
                      <a:srgbClr val="595959"/>
                    </a:solidFill>
                    <a:latin typeface="Arial"/>
                    <a:ea typeface="Arial"/>
                    <a:cs typeface="Arial"/>
                    <a:sym typeface="Arial"/>
                  </a:endParaRPr>
                </a:p>
              </p:txBody>
            </p:sp>
            <p:sp>
              <p:nvSpPr>
                <p:cNvPr id="454" name="Google Shape;454;p28"/>
                <p:cNvSpPr txBox="1"/>
                <p:nvPr/>
              </p:nvSpPr>
              <p:spPr>
                <a:xfrm rot="16200000">
                  <a:off x="3412622" y="3133535"/>
                  <a:ext cx="674347"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a:solidFill>
                        <a:srgbClr val="595959"/>
                      </a:solidFill>
                      <a:latin typeface="Arial"/>
                      <a:ea typeface="Arial"/>
                      <a:cs typeface="Arial"/>
                      <a:sym typeface="Arial"/>
                    </a:rPr>
                    <a:t>RNN</a:t>
                  </a:r>
                  <a:endParaRPr sz="1600" baseline="-25000">
                    <a:solidFill>
                      <a:srgbClr val="595959"/>
                    </a:solidFill>
                    <a:latin typeface="Arial"/>
                    <a:ea typeface="Arial"/>
                    <a:cs typeface="Arial"/>
                    <a:sym typeface="Arial"/>
                  </a:endParaRPr>
                </a:p>
              </p:txBody>
            </p:sp>
            <p:sp>
              <p:nvSpPr>
                <p:cNvPr id="455" name="Google Shape;455;p28"/>
                <p:cNvSpPr txBox="1"/>
                <p:nvPr/>
              </p:nvSpPr>
              <p:spPr>
                <a:xfrm>
                  <a:off x="3583488" y="4370789"/>
                  <a:ext cx="587754"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a:solidFill>
                        <a:srgbClr val="595959"/>
                      </a:solidFill>
                      <a:latin typeface="Arial"/>
                      <a:ea typeface="Arial"/>
                      <a:cs typeface="Arial"/>
                      <a:sym typeface="Arial"/>
                    </a:rPr>
                    <a:t>x</a:t>
                  </a:r>
                  <a:r>
                    <a:rPr lang="en-IN" sz="1600" baseline="-25000">
                      <a:solidFill>
                        <a:srgbClr val="595959"/>
                      </a:solidFill>
                      <a:latin typeface="Arial"/>
                      <a:ea typeface="Arial"/>
                      <a:cs typeface="Arial"/>
                      <a:sym typeface="Arial"/>
                    </a:rPr>
                    <a:t>0</a:t>
                  </a:r>
                  <a:endParaRPr sz="1600" baseline="-25000">
                    <a:solidFill>
                      <a:srgbClr val="595959"/>
                    </a:solidFill>
                    <a:latin typeface="Arial"/>
                    <a:ea typeface="Arial"/>
                    <a:cs typeface="Arial"/>
                    <a:sym typeface="Arial"/>
                  </a:endParaRPr>
                </a:p>
              </p:txBody>
            </p:sp>
          </p:grpSp>
          <p:cxnSp>
            <p:nvCxnSpPr>
              <p:cNvPr id="456" name="Google Shape;456;p28"/>
              <p:cNvCxnSpPr>
                <a:endCxn id="450" idx="2"/>
              </p:cNvCxnSpPr>
              <p:nvPr/>
            </p:nvCxnSpPr>
            <p:spPr>
              <a:xfrm rot="10800000">
                <a:off x="3742496" y="3878637"/>
                <a:ext cx="0" cy="162600"/>
              </a:xfrm>
              <a:prstGeom prst="straightConnector1">
                <a:avLst/>
              </a:prstGeom>
              <a:noFill/>
              <a:ln w="22225" cap="flat" cmpd="sng">
                <a:solidFill>
                  <a:srgbClr val="F4343F"/>
                </a:solidFill>
                <a:prstDash val="solid"/>
                <a:miter lim="800000"/>
                <a:headEnd type="none" w="sm" len="sm"/>
                <a:tailEnd type="triangle" w="med" len="med"/>
              </a:ln>
            </p:spPr>
          </p:cxnSp>
          <p:cxnSp>
            <p:nvCxnSpPr>
              <p:cNvPr id="457" name="Google Shape;457;p28"/>
              <p:cNvCxnSpPr/>
              <p:nvPr/>
            </p:nvCxnSpPr>
            <p:spPr>
              <a:xfrm rot="10800000">
                <a:off x="3742496" y="2634920"/>
                <a:ext cx="0" cy="162545"/>
              </a:xfrm>
              <a:prstGeom prst="straightConnector1">
                <a:avLst/>
              </a:prstGeom>
              <a:noFill/>
              <a:ln w="22225" cap="flat" cmpd="sng">
                <a:solidFill>
                  <a:srgbClr val="F4343F"/>
                </a:solidFill>
                <a:prstDash val="solid"/>
                <a:miter lim="800000"/>
                <a:headEnd type="none" w="sm" len="sm"/>
                <a:tailEnd type="triangle" w="med" len="med"/>
              </a:ln>
            </p:spPr>
          </p:cxnSp>
        </p:grpSp>
      </p:grpSp>
      <p:grpSp>
        <p:nvGrpSpPr>
          <p:cNvPr id="458" name="Google Shape;458;p28"/>
          <p:cNvGrpSpPr/>
          <p:nvPr/>
        </p:nvGrpSpPr>
        <p:grpSpPr>
          <a:xfrm>
            <a:off x="6923314" y="1536849"/>
            <a:ext cx="4392812" cy="3641815"/>
            <a:chOff x="6923314" y="1536849"/>
            <a:chExt cx="4392812" cy="3641815"/>
          </a:xfrm>
        </p:grpSpPr>
        <p:grpSp>
          <p:nvGrpSpPr>
            <p:cNvPr id="459" name="Google Shape;459;p28"/>
            <p:cNvGrpSpPr/>
            <p:nvPr/>
          </p:nvGrpSpPr>
          <p:grpSpPr>
            <a:xfrm>
              <a:off x="10686658" y="1536849"/>
              <a:ext cx="629468" cy="3641815"/>
              <a:chOff x="3541774" y="1527408"/>
              <a:chExt cx="629468" cy="3641815"/>
            </a:xfrm>
          </p:grpSpPr>
          <p:grpSp>
            <p:nvGrpSpPr>
              <p:cNvPr id="460" name="Google Shape;460;p28"/>
              <p:cNvGrpSpPr/>
              <p:nvPr/>
            </p:nvGrpSpPr>
            <p:grpSpPr>
              <a:xfrm>
                <a:off x="3541774" y="1527408"/>
                <a:ext cx="629468" cy="3641815"/>
                <a:chOff x="3541774" y="1527408"/>
                <a:chExt cx="629468" cy="3641815"/>
              </a:xfrm>
            </p:grpSpPr>
            <p:sp>
              <p:nvSpPr>
                <p:cNvPr id="461" name="Google Shape;461;p28"/>
                <p:cNvSpPr/>
                <p:nvPr/>
              </p:nvSpPr>
              <p:spPr>
                <a:xfrm>
                  <a:off x="3541774" y="2836878"/>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462" name="Google Shape;462;p28"/>
                <p:cNvSpPr/>
                <p:nvPr/>
              </p:nvSpPr>
              <p:spPr>
                <a:xfrm>
                  <a:off x="3541774" y="4127464"/>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463" name="Google Shape;463;p28"/>
                <p:cNvSpPr/>
                <p:nvPr/>
              </p:nvSpPr>
              <p:spPr>
                <a:xfrm>
                  <a:off x="3541774" y="1527408"/>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464" name="Google Shape;464;p28"/>
                <p:cNvSpPr txBox="1"/>
                <p:nvPr/>
              </p:nvSpPr>
              <p:spPr>
                <a:xfrm>
                  <a:off x="3553294" y="1863621"/>
                  <a:ext cx="587754"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a:solidFill>
                        <a:srgbClr val="595959"/>
                      </a:solidFill>
                      <a:latin typeface="Arial"/>
                      <a:ea typeface="Arial"/>
                      <a:cs typeface="Arial"/>
                      <a:sym typeface="Arial"/>
                    </a:rPr>
                    <a:t>y</a:t>
                  </a:r>
                  <a:r>
                    <a:rPr lang="en-IN" sz="1600" baseline="-25000">
                      <a:solidFill>
                        <a:srgbClr val="595959"/>
                      </a:solidFill>
                      <a:latin typeface="Arial"/>
                      <a:ea typeface="Arial"/>
                      <a:cs typeface="Arial"/>
                      <a:sym typeface="Arial"/>
                    </a:rPr>
                    <a:t>n</a:t>
                  </a:r>
                  <a:endParaRPr sz="1600" baseline="-25000">
                    <a:solidFill>
                      <a:srgbClr val="595959"/>
                    </a:solidFill>
                    <a:latin typeface="Arial"/>
                    <a:ea typeface="Arial"/>
                    <a:cs typeface="Arial"/>
                    <a:sym typeface="Arial"/>
                  </a:endParaRPr>
                </a:p>
              </p:txBody>
            </p:sp>
            <p:sp>
              <p:nvSpPr>
                <p:cNvPr id="465" name="Google Shape;465;p28"/>
                <p:cNvSpPr txBox="1"/>
                <p:nvPr/>
              </p:nvSpPr>
              <p:spPr>
                <a:xfrm rot="16200000">
                  <a:off x="3449441" y="3185520"/>
                  <a:ext cx="646331"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dirty="0">
                      <a:solidFill>
                        <a:srgbClr val="595959"/>
                      </a:solidFill>
                      <a:latin typeface="Arial"/>
                      <a:ea typeface="Arial"/>
                      <a:cs typeface="Arial"/>
                      <a:sym typeface="Arial"/>
                    </a:rPr>
                    <a:t>RNN</a:t>
                  </a:r>
                  <a:endParaRPr sz="1600" baseline="-25000" dirty="0">
                    <a:solidFill>
                      <a:srgbClr val="595959"/>
                    </a:solidFill>
                    <a:latin typeface="Arial"/>
                    <a:ea typeface="Arial"/>
                    <a:cs typeface="Arial"/>
                    <a:sym typeface="Arial"/>
                  </a:endParaRPr>
                </a:p>
              </p:txBody>
            </p:sp>
            <p:sp>
              <p:nvSpPr>
                <p:cNvPr id="466" name="Google Shape;466;p28"/>
                <p:cNvSpPr txBox="1"/>
                <p:nvPr/>
              </p:nvSpPr>
              <p:spPr>
                <a:xfrm>
                  <a:off x="3583488" y="4370789"/>
                  <a:ext cx="587754"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a:solidFill>
                        <a:srgbClr val="595959"/>
                      </a:solidFill>
                      <a:latin typeface="Arial"/>
                      <a:ea typeface="Arial"/>
                      <a:cs typeface="Arial"/>
                      <a:sym typeface="Arial"/>
                    </a:rPr>
                    <a:t>x</a:t>
                  </a:r>
                  <a:r>
                    <a:rPr lang="en-IN" sz="1600" baseline="-25000">
                      <a:solidFill>
                        <a:srgbClr val="595959"/>
                      </a:solidFill>
                      <a:latin typeface="Arial"/>
                      <a:ea typeface="Arial"/>
                      <a:cs typeface="Arial"/>
                      <a:sym typeface="Arial"/>
                    </a:rPr>
                    <a:t>n</a:t>
                  </a:r>
                  <a:endParaRPr sz="1600" baseline="-25000">
                    <a:solidFill>
                      <a:srgbClr val="595959"/>
                    </a:solidFill>
                    <a:latin typeface="Arial"/>
                    <a:ea typeface="Arial"/>
                    <a:cs typeface="Arial"/>
                    <a:sym typeface="Arial"/>
                  </a:endParaRPr>
                </a:p>
              </p:txBody>
            </p:sp>
          </p:grpSp>
          <p:cxnSp>
            <p:nvCxnSpPr>
              <p:cNvPr id="467" name="Google Shape;467;p28"/>
              <p:cNvCxnSpPr>
                <a:endCxn id="461" idx="2"/>
              </p:cNvCxnSpPr>
              <p:nvPr/>
            </p:nvCxnSpPr>
            <p:spPr>
              <a:xfrm rot="10800000">
                <a:off x="3742496" y="3878637"/>
                <a:ext cx="0" cy="162600"/>
              </a:xfrm>
              <a:prstGeom prst="straightConnector1">
                <a:avLst/>
              </a:prstGeom>
              <a:noFill/>
              <a:ln w="22225" cap="flat" cmpd="sng">
                <a:solidFill>
                  <a:srgbClr val="F4343F"/>
                </a:solidFill>
                <a:prstDash val="solid"/>
                <a:miter lim="800000"/>
                <a:headEnd type="none" w="sm" len="sm"/>
                <a:tailEnd type="triangle" w="med" len="med"/>
              </a:ln>
            </p:spPr>
          </p:cxnSp>
          <p:cxnSp>
            <p:nvCxnSpPr>
              <p:cNvPr id="468" name="Google Shape;468;p28"/>
              <p:cNvCxnSpPr/>
              <p:nvPr/>
            </p:nvCxnSpPr>
            <p:spPr>
              <a:xfrm rot="10800000">
                <a:off x="3742496" y="2634920"/>
                <a:ext cx="0" cy="162545"/>
              </a:xfrm>
              <a:prstGeom prst="straightConnector1">
                <a:avLst/>
              </a:prstGeom>
              <a:noFill/>
              <a:ln w="22225" cap="flat" cmpd="sng">
                <a:solidFill>
                  <a:srgbClr val="F4343F"/>
                </a:solidFill>
                <a:prstDash val="solid"/>
                <a:miter lim="800000"/>
                <a:headEnd type="none" w="sm" len="sm"/>
                <a:tailEnd type="triangle" w="med" len="med"/>
              </a:ln>
            </p:spPr>
          </p:cxnSp>
        </p:grpSp>
        <p:cxnSp>
          <p:nvCxnSpPr>
            <p:cNvPr id="469" name="Google Shape;469;p28"/>
            <p:cNvCxnSpPr/>
            <p:nvPr/>
          </p:nvCxnSpPr>
          <p:spPr>
            <a:xfrm>
              <a:off x="9065623" y="3422631"/>
              <a:ext cx="765112" cy="1"/>
            </a:xfrm>
            <a:prstGeom prst="straightConnector1">
              <a:avLst/>
            </a:prstGeom>
            <a:noFill/>
            <a:ln w="57150" cap="flat" cmpd="sng">
              <a:solidFill>
                <a:srgbClr val="F4343F"/>
              </a:solidFill>
              <a:prstDash val="solid"/>
              <a:miter lim="800000"/>
              <a:headEnd type="none" w="sm" len="sm"/>
              <a:tailEnd type="triangle" w="med" len="med"/>
            </a:ln>
          </p:spPr>
        </p:cxnSp>
        <p:cxnSp>
          <p:nvCxnSpPr>
            <p:cNvPr id="470" name="Google Shape;470;p28"/>
            <p:cNvCxnSpPr/>
            <p:nvPr/>
          </p:nvCxnSpPr>
          <p:spPr>
            <a:xfrm>
              <a:off x="6923314" y="3422631"/>
              <a:ext cx="1946366" cy="13571"/>
            </a:xfrm>
            <a:prstGeom prst="straightConnector1">
              <a:avLst/>
            </a:prstGeom>
            <a:noFill/>
            <a:ln w="44450" cap="rnd" cmpd="sng">
              <a:solidFill>
                <a:srgbClr val="F4343F"/>
              </a:solidFill>
              <a:prstDash val="dot"/>
              <a:miter lim="800000"/>
              <a:headEnd type="none" w="sm" len="sm"/>
              <a:tailEnd type="none" w="sm" len="sm"/>
            </a:ln>
          </p:spPr>
        </p:cxnSp>
      </p:grpSp>
      <p:grpSp>
        <p:nvGrpSpPr>
          <p:cNvPr id="471" name="Google Shape;471;p28"/>
          <p:cNvGrpSpPr/>
          <p:nvPr/>
        </p:nvGrpSpPr>
        <p:grpSpPr>
          <a:xfrm>
            <a:off x="1415110" y="1359424"/>
            <a:ext cx="715617" cy="688864"/>
            <a:chOff x="763355" y="1612495"/>
            <a:chExt cx="715617" cy="688864"/>
          </a:xfrm>
        </p:grpSpPr>
        <p:grpSp>
          <p:nvGrpSpPr>
            <p:cNvPr id="472" name="Google Shape;472;p28"/>
            <p:cNvGrpSpPr/>
            <p:nvPr/>
          </p:nvGrpSpPr>
          <p:grpSpPr>
            <a:xfrm>
              <a:off x="846643" y="1651685"/>
              <a:ext cx="551007" cy="620800"/>
              <a:chOff x="678445" y="1429671"/>
              <a:chExt cx="887403" cy="826285"/>
            </a:xfrm>
          </p:grpSpPr>
          <p:sp>
            <p:nvSpPr>
              <p:cNvPr id="473" name="Google Shape;473;p28"/>
              <p:cNvSpPr/>
              <p:nvPr/>
            </p:nvSpPr>
            <p:spPr>
              <a:xfrm>
                <a:off x="678447" y="1429671"/>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4" name="Google Shape;474;p28"/>
              <p:cNvSpPr/>
              <p:nvPr/>
            </p:nvSpPr>
            <p:spPr>
              <a:xfrm>
                <a:off x="678446" y="1722207"/>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p28"/>
              <p:cNvSpPr/>
              <p:nvPr/>
            </p:nvSpPr>
            <p:spPr>
              <a:xfrm>
                <a:off x="678445" y="2014743"/>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76" name="Google Shape;476;p28"/>
            <p:cNvSpPr txBox="1"/>
            <p:nvPr/>
          </p:nvSpPr>
          <p:spPr>
            <a:xfrm>
              <a:off x="763355" y="1612495"/>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rgbClr val="595959"/>
                  </a:solidFill>
                  <a:latin typeface="Arial"/>
                  <a:ea typeface="Arial"/>
                  <a:cs typeface="Arial"/>
                  <a:sym typeface="Arial"/>
                </a:rPr>
                <a:t>conv-64</a:t>
              </a:r>
              <a:endParaRPr sz="900">
                <a:solidFill>
                  <a:srgbClr val="595959"/>
                </a:solidFill>
                <a:latin typeface="Arial"/>
                <a:ea typeface="Arial"/>
                <a:cs typeface="Arial"/>
                <a:sym typeface="Arial"/>
              </a:endParaRPr>
            </a:p>
          </p:txBody>
        </p:sp>
        <p:sp>
          <p:nvSpPr>
            <p:cNvPr id="477" name="Google Shape;477;p28"/>
            <p:cNvSpPr txBox="1"/>
            <p:nvPr/>
          </p:nvSpPr>
          <p:spPr>
            <a:xfrm>
              <a:off x="763355" y="1841511"/>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rgbClr val="595959"/>
                  </a:solidFill>
                  <a:latin typeface="Arial"/>
                  <a:ea typeface="Arial"/>
                  <a:cs typeface="Arial"/>
                  <a:sym typeface="Arial"/>
                </a:rPr>
                <a:t>conv-64</a:t>
              </a:r>
              <a:endParaRPr sz="900">
                <a:solidFill>
                  <a:srgbClr val="595959"/>
                </a:solidFill>
                <a:latin typeface="Arial"/>
                <a:ea typeface="Arial"/>
                <a:cs typeface="Arial"/>
                <a:sym typeface="Arial"/>
              </a:endParaRPr>
            </a:p>
          </p:txBody>
        </p:sp>
        <p:sp>
          <p:nvSpPr>
            <p:cNvPr id="478" name="Google Shape;478;p28"/>
            <p:cNvSpPr txBox="1"/>
            <p:nvPr/>
          </p:nvSpPr>
          <p:spPr>
            <a:xfrm>
              <a:off x="763355" y="2070527"/>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rgbClr val="595959"/>
                  </a:solidFill>
                  <a:latin typeface="Arial"/>
                  <a:ea typeface="Arial"/>
                  <a:cs typeface="Arial"/>
                  <a:sym typeface="Arial"/>
                </a:rPr>
                <a:t>max-pool</a:t>
              </a:r>
              <a:endParaRPr sz="900">
                <a:solidFill>
                  <a:srgbClr val="595959"/>
                </a:solidFill>
                <a:latin typeface="Arial"/>
                <a:ea typeface="Arial"/>
                <a:cs typeface="Arial"/>
                <a:sym typeface="Arial"/>
              </a:endParaRPr>
            </a:p>
          </p:txBody>
        </p:sp>
      </p:grpSp>
      <p:grpSp>
        <p:nvGrpSpPr>
          <p:cNvPr id="479" name="Google Shape;479;p28"/>
          <p:cNvGrpSpPr/>
          <p:nvPr/>
        </p:nvGrpSpPr>
        <p:grpSpPr>
          <a:xfrm>
            <a:off x="1422053" y="2176888"/>
            <a:ext cx="715617" cy="688864"/>
            <a:chOff x="763355" y="1612495"/>
            <a:chExt cx="715617" cy="688864"/>
          </a:xfrm>
        </p:grpSpPr>
        <p:grpSp>
          <p:nvGrpSpPr>
            <p:cNvPr id="480" name="Google Shape;480;p28"/>
            <p:cNvGrpSpPr/>
            <p:nvPr/>
          </p:nvGrpSpPr>
          <p:grpSpPr>
            <a:xfrm>
              <a:off x="846643" y="1651685"/>
              <a:ext cx="551007" cy="620800"/>
              <a:chOff x="678445" y="1429671"/>
              <a:chExt cx="887403" cy="826285"/>
            </a:xfrm>
          </p:grpSpPr>
          <p:sp>
            <p:nvSpPr>
              <p:cNvPr id="481" name="Google Shape;481;p28"/>
              <p:cNvSpPr/>
              <p:nvPr/>
            </p:nvSpPr>
            <p:spPr>
              <a:xfrm>
                <a:off x="678447" y="1429671"/>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2" name="Google Shape;482;p28"/>
              <p:cNvSpPr/>
              <p:nvPr/>
            </p:nvSpPr>
            <p:spPr>
              <a:xfrm>
                <a:off x="678446" y="1722207"/>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3" name="Google Shape;483;p28"/>
              <p:cNvSpPr/>
              <p:nvPr/>
            </p:nvSpPr>
            <p:spPr>
              <a:xfrm>
                <a:off x="678445" y="2014743"/>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84" name="Google Shape;484;p28"/>
            <p:cNvSpPr txBox="1"/>
            <p:nvPr/>
          </p:nvSpPr>
          <p:spPr>
            <a:xfrm>
              <a:off x="763355" y="1612495"/>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rgbClr val="595959"/>
                  </a:solidFill>
                  <a:latin typeface="Arial"/>
                  <a:ea typeface="Arial"/>
                  <a:cs typeface="Arial"/>
                  <a:sym typeface="Arial"/>
                </a:rPr>
                <a:t>conv-128</a:t>
              </a:r>
              <a:endParaRPr sz="900">
                <a:solidFill>
                  <a:srgbClr val="595959"/>
                </a:solidFill>
                <a:latin typeface="Arial"/>
                <a:ea typeface="Arial"/>
                <a:cs typeface="Arial"/>
                <a:sym typeface="Arial"/>
              </a:endParaRPr>
            </a:p>
          </p:txBody>
        </p:sp>
        <p:sp>
          <p:nvSpPr>
            <p:cNvPr id="485" name="Google Shape;485;p28"/>
            <p:cNvSpPr txBox="1"/>
            <p:nvPr/>
          </p:nvSpPr>
          <p:spPr>
            <a:xfrm>
              <a:off x="763355" y="1841511"/>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rgbClr val="595959"/>
                  </a:solidFill>
                  <a:latin typeface="Arial"/>
                  <a:ea typeface="Arial"/>
                  <a:cs typeface="Arial"/>
                  <a:sym typeface="Arial"/>
                </a:rPr>
                <a:t>conv-128</a:t>
              </a:r>
              <a:endParaRPr sz="900">
                <a:solidFill>
                  <a:srgbClr val="595959"/>
                </a:solidFill>
                <a:latin typeface="Arial"/>
                <a:ea typeface="Arial"/>
                <a:cs typeface="Arial"/>
                <a:sym typeface="Arial"/>
              </a:endParaRPr>
            </a:p>
          </p:txBody>
        </p:sp>
        <p:sp>
          <p:nvSpPr>
            <p:cNvPr id="486" name="Google Shape;486;p28"/>
            <p:cNvSpPr txBox="1"/>
            <p:nvPr/>
          </p:nvSpPr>
          <p:spPr>
            <a:xfrm>
              <a:off x="763355" y="2070527"/>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rgbClr val="595959"/>
                  </a:solidFill>
                  <a:latin typeface="Arial"/>
                  <a:ea typeface="Arial"/>
                  <a:cs typeface="Arial"/>
                  <a:sym typeface="Arial"/>
                </a:rPr>
                <a:t>max-pool</a:t>
              </a:r>
              <a:endParaRPr sz="900">
                <a:solidFill>
                  <a:srgbClr val="595959"/>
                </a:solidFill>
                <a:latin typeface="Arial"/>
                <a:ea typeface="Arial"/>
                <a:cs typeface="Arial"/>
                <a:sym typeface="Arial"/>
              </a:endParaRPr>
            </a:p>
          </p:txBody>
        </p:sp>
      </p:grpSp>
      <p:grpSp>
        <p:nvGrpSpPr>
          <p:cNvPr id="487" name="Google Shape;487;p28"/>
          <p:cNvGrpSpPr/>
          <p:nvPr/>
        </p:nvGrpSpPr>
        <p:grpSpPr>
          <a:xfrm>
            <a:off x="1422053" y="2957439"/>
            <a:ext cx="715617" cy="688864"/>
            <a:chOff x="763355" y="1612495"/>
            <a:chExt cx="715617" cy="688864"/>
          </a:xfrm>
        </p:grpSpPr>
        <p:grpSp>
          <p:nvGrpSpPr>
            <p:cNvPr id="488" name="Google Shape;488;p28"/>
            <p:cNvGrpSpPr/>
            <p:nvPr/>
          </p:nvGrpSpPr>
          <p:grpSpPr>
            <a:xfrm>
              <a:off x="846643" y="1651685"/>
              <a:ext cx="551007" cy="620800"/>
              <a:chOff x="678445" y="1429671"/>
              <a:chExt cx="887403" cy="826285"/>
            </a:xfrm>
          </p:grpSpPr>
          <p:sp>
            <p:nvSpPr>
              <p:cNvPr id="489" name="Google Shape;489;p28"/>
              <p:cNvSpPr/>
              <p:nvPr/>
            </p:nvSpPr>
            <p:spPr>
              <a:xfrm>
                <a:off x="678447" y="1429671"/>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0" name="Google Shape;490;p28"/>
              <p:cNvSpPr/>
              <p:nvPr/>
            </p:nvSpPr>
            <p:spPr>
              <a:xfrm>
                <a:off x="678446" y="1722207"/>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1" name="Google Shape;491;p28"/>
              <p:cNvSpPr/>
              <p:nvPr/>
            </p:nvSpPr>
            <p:spPr>
              <a:xfrm>
                <a:off x="678445" y="2014743"/>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92" name="Google Shape;492;p28"/>
            <p:cNvSpPr txBox="1"/>
            <p:nvPr/>
          </p:nvSpPr>
          <p:spPr>
            <a:xfrm>
              <a:off x="763355" y="1612495"/>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rgbClr val="595959"/>
                  </a:solidFill>
                  <a:latin typeface="Arial"/>
                  <a:ea typeface="Arial"/>
                  <a:cs typeface="Arial"/>
                  <a:sym typeface="Arial"/>
                </a:rPr>
                <a:t>conv-256</a:t>
              </a:r>
              <a:endParaRPr sz="900">
                <a:solidFill>
                  <a:srgbClr val="595959"/>
                </a:solidFill>
                <a:latin typeface="Arial"/>
                <a:ea typeface="Arial"/>
                <a:cs typeface="Arial"/>
                <a:sym typeface="Arial"/>
              </a:endParaRPr>
            </a:p>
          </p:txBody>
        </p:sp>
        <p:sp>
          <p:nvSpPr>
            <p:cNvPr id="493" name="Google Shape;493;p28"/>
            <p:cNvSpPr txBox="1"/>
            <p:nvPr/>
          </p:nvSpPr>
          <p:spPr>
            <a:xfrm>
              <a:off x="763355" y="1841511"/>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rgbClr val="595959"/>
                  </a:solidFill>
                  <a:latin typeface="Arial"/>
                  <a:ea typeface="Arial"/>
                  <a:cs typeface="Arial"/>
                  <a:sym typeface="Arial"/>
                </a:rPr>
                <a:t>conv-256</a:t>
              </a:r>
              <a:endParaRPr sz="900">
                <a:solidFill>
                  <a:srgbClr val="595959"/>
                </a:solidFill>
                <a:latin typeface="Arial"/>
                <a:ea typeface="Arial"/>
                <a:cs typeface="Arial"/>
                <a:sym typeface="Arial"/>
              </a:endParaRPr>
            </a:p>
          </p:txBody>
        </p:sp>
        <p:sp>
          <p:nvSpPr>
            <p:cNvPr id="494" name="Google Shape;494;p28"/>
            <p:cNvSpPr txBox="1"/>
            <p:nvPr/>
          </p:nvSpPr>
          <p:spPr>
            <a:xfrm>
              <a:off x="763355" y="2070527"/>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rgbClr val="595959"/>
                  </a:solidFill>
                  <a:latin typeface="Arial"/>
                  <a:ea typeface="Arial"/>
                  <a:cs typeface="Arial"/>
                  <a:sym typeface="Arial"/>
                </a:rPr>
                <a:t>max-pool</a:t>
              </a:r>
              <a:endParaRPr sz="900">
                <a:solidFill>
                  <a:srgbClr val="595959"/>
                </a:solidFill>
                <a:latin typeface="Arial"/>
                <a:ea typeface="Arial"/>
                <a:cs typeface="Arial"/>
                <a:sym typeface="Arial"/>
              </a:endParaRPr>
            </a:p>
          </p:txBody>
        </p:sp>
      </p:grpSp>
      <p:grpSp>
        <p:nvGrpSpPr>
          <p:cNvPr id="495" name="Google Shape;495;p28"/>
          <p:cNvGrpSpPr/>
          <p:nvPr/>
        </p:nvGrpSpPr>
        <p:grpSpPr>
          <a:xfrm>
            <a:off x="1422053" y="3737990"/>
            <a:ext cx="715617" cy="688864"/>
            <a:chOff x="763355" y="1612495"/>
            <a:chExt cx="715617" cy="688864"/>
          </a:xfrm>
        </p:grpSpPr>
        <p:grpSp>
          <p:nvGrpSpPr>
            <p:cNvPr id="496" name="Google Shape;496;p28"/>
            <p:cNvGrpSpPr/>
            <p:nvPr/>
          </p:nvGrpSpPr>
          <p:grpSpPr>
            <a:xfrm>
              <a:off x="846643" y="1651685"/>
              <a:ext cx="551007" cy="620800"/>
              <a:chOff x="678445" y="1429671"/>
              <a:chExt cx="887403" cy="826285"/>
            </a:xfrm>
          </p:grpSpPr>
          <p:sp>
            <p:nvSpPr>
              <p:cNvPr id="497" name="Google Shape;497;p28"/>
              <p:cNvSpPr/>
              <p:nvPr/>
            </p:nvSpPr>
            <p:spPr>
              <a:xfrm>
                <a:off x="678447" y="1429671"/>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8" name="Google Shape;498;p28"/>
              <p:cNvSpPr/>
              <p:nvPr/>
            </p:nvSpPr>
            <p:spPr>
              <a:xfrm>
                <a:off x="678446" y="1722207"/>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9" name="Google Shape;499;p28"/>
              <p:cNvSpPr/>
              <p:nvPr/>
            </p:nvSpPr>
            <p:spPr>
              <a:xfrm>
                <a:off x="678445" y="2014743"/>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00" name="Google Shape;500;p28"/>
            <p:cNvSpPr txBox="1"/>
            <p:nvPr/>
          </p:nvSpPr>
          <p:spPr>
            <a:xfrm>
              <a:off x="763355" y="1612495"/>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rgbClr val="595959"/>
                  </a:solidFill>
                  <a:latin typeface="Arial"/>
                  <a:ea typeface="Arial"/>
                  <a:cs typeface="Arial"/>
                  <a:sym typeface="Arial"/>
                </a:rPr>
                <a:t>conv-512</a:t>
              </a:r>
              <a:endParaRPr sz="900">
                <a:solidFill>
                  <a:srgbClr val="595959"/>
                </a:solidFill>
                <a:latin typeface="Arial"/>
                <a:ea typeface="Arial"/>
                <a:cs typeface="Arial"/>
                <a:sym typeface="Arial"/>
              </a:endParaRPr>
            </a:p>
          </p:txBody>
        </p:sp>
        <p:sp>
          <p:nvSpPr>
            <p:cNvPr id="501" name="Google Shape;501;p28"/>
            <p:cNvSpPr txBox="1"/>
            <p:nvPr/>
          </p:nvSpPr>
          <p:spPr>
            <a:xfrm>
              <a:off x="763355" y="1841511"/>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rgbClr val="595959"/>
                  </a:solidFill>
                  <a:latin typeface="Arial"/>
                  <a:ea typeface="Arial"/>
                  <a:cs typeface="Arial"/>
                  <a:sym typeface="Arial"/>
                </a:rPr>
                <a:t>conv-512</a:t>
              </a:r>
              <a:endParaRPr sz="900">
                <a:solidFill>
                  <a:srgbClr val="595959"/>
                </a:solidFill>
                <a:latin typeface="Arial"/>
                <a:ea typeface="Arial"/>
                <a:cs typeface="Arial"/>
                <a:sym typeface="Arial"/>
              </a:endParaRPr>
            </a:p>
          </p:txBody>
        </p:sp>
        <p:sp>
          <p:nvSpPr>
            <p:cNvPr id="502" name="Google Shape;502;p28"/>
            <p:cNvSpPr txBox="1"/>
            <p:nvPr/>
          </p:nvSpPr>
          <p:spPr>
            <a:xfrm>
              <a:off x="763355" y="2070527"/>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rgbClr val="595959"/>
                  </a:solidFill>
                  <a:latin typeface="Arial"/>
                  <a:ea typeface="Arial"/>
                  <a:cs typeface="Arial"/>
                  <a:sym typeface="Arial"/>
                </a:rPr>
                <a:t>max-pool</a:t>
              </a:r>
              <a:endParaRPr sz="900">
                <a:solidFill>
                  <a:srgbClr val="595959"/>
                </a:solidFill>
                <a:latin typeface="Arial"/>
                <a:ea typeface="Arial"/>
                <a:cs typeface="Arial"/>
                <a:sym typeface="Arial"/>
              </a:endParaRPr>
            </a:p>
          </p:txBody>
        </p:sp>
      </p:grpSp>
      <p:grpSp>
        <p:nvGrpSpPr>
          <p:cNvPr id="503" name="Google Shape;503;p28"/>
          <p:cNvGrpSpPr/>
          <p:nvPr/>
        </p:nvGrpSpPr>
        <p:grpSpPr>
          <a:xfrm>
            <a:off x="1505341" y="4557731"/>
            <a:ext cx="551007" cy="620800"/>
            <a:chOff x="678445" y="1429671"/>
            <a:chExt cx="887403" cy="826285"/>
          </a:xfrm>
        </p:grpSpPr>
        <p:sp>
          <p:nvSpPr>
            <p:cNvPr id="504" name="Google Shape;504;p28"/>
            <p:cNvSpPr/>
            <p:nvPr/>
          </p:nvSpPr>
          <p:spPr>
            <a:xfrm>
              <a:off x="678447" y="1429671"/>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5" name="Google Shape;505;p28"/>
            <p:cNvSpPr/>
            <p:nvPr/>
          </p:nvSpPr>
          <p:spPr>
            <a:xfrm>
              <a:off x="678446" y="1722207"/>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6" name="Google Shape;506;p28"/>
            <p:cNvSpPr/>
            <p:nvPr/>
          </p:nvSpPr>
          <p:spPr>
            <a:xfrm>
              <a:off x="678445" y="2014743"/>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07" name="Google Shape;507;p28"/>
          <p:cNvSpPr txBox="1"/>
          <p:nvPr/>
        </p:nvSpPr>
        <p:spPr>
          <a:xfrm>
            <a:off x="1422053" y="4518541"/>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rgbClr val="595959"/>
                </a:solidFill>
                <a:latin typeface="Arial"/>
                <a:ea typeface="Arial"/>
                <a:cs typeface="Arial"/>
                <a:sym typeface="Arial"/>
              </a:rPr>
              <a:t>conv-512</a:t>
            </a:r>
            <a:endParaRPr sz="900">
              <a:solidFill>
                <a:srgbClr val="595959"/>
              </a:solidFill>
              <a:latin typeface="Arial"/>
              <a:ea typeface="Arial"/>
              <a:cs typeface="Arial"/>
              <a:sym typeface="Arial"/>
            </a:endParaRPr>
          </a:p>
        </p:txBody>
      </p:sp>
      <p:sp>
        <p:nvSpPr>
          <p:cNvPr id="508" name="Google Shape;508;p28"/>
          <p:cNvSpPr txBox="1"/>
          <p:nvPr/>
        </p:nvSpPr>
        <p:spPr>
          <a:xfrm>
            <a:off x="1422053" y="4747557"/>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rgbClr val="595959"/>
                </a:solidFill>
                <a:latin typeface="Arial"/>
                <a:ea typeface="Arial"/>
                <a:cs typeface="Arial"/>
                <a:sym typeface="Arial"/>
              </a:rPr>
              <a:t>conv-512</a:t>
            </a:r>
            <a:endParaRPr sz="900">
              <a:solidFill>
                <a:srgbClr val="595959"/>
              </a:solidFill>
              <a:latin typeface="Arial"/>
              <a:ea typeface="Arial"/>
              <a:cs typeface="Arial"/>
              <a:sym typeface="Arial"/>
            </a:endParaRPr>
          </a:p>
        </p:txBody>
      </p:sp>
      <p:sp>
        <p:nvSpPr>
          <p:cNvPr id="509" name="Google Shape;509;p28"/>
          <p:cNvSpPr txBox="1"/>
          <p:nvPr/>
        </p:nvSpPr>
        <p:spPr>
          <a:xfrm>
            <a:off x="1422053" y="4976573"/>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rgbClr val="595959"/>
                </a:solidFill>
                <a:latin typeface="Arial"/>
                <a:ea typeface="Arial"/>
                <a:cs typeface="Arial"/>
                <a:sym typeface="Arial"/>
              </a:rPr>
              <a:t>max-pool</a:t>
            </a:r>
            <a:endParaRPr sz="900">
              <a:solidFill>
                <a:srgbClr val="595959"/>
              </a:solidFill>
              <a:latin typeface="Arial"/>
              <a:ea typeface="Arial"/>
              <a:cs typeface="Arial"/>
              <a:sym typeface="Arial"/>
            </a:endParaRPr>
          </a:p>
        </p:txBody>
      </p:sp>
      <p:grpSp>
        <p:nvGrpSpPr>
          <p:cNvPr id="510" name="Google Shape;510;p28"/>
          <p:cNvGrpSpPr/>
          <p:nvPr/>
        </p:nvGrpSpPr>
        <p:grpSpPr>
          <a:xfrm>
            <a:off x="1415071" y="5369707"/>
            <a:ext cx="715617" cy="457891"/>
            <a:chOff x="1415071" y="5369707"/>
            <a:chExt cx="715617" cy="457891"/>
          </a:xfrm>
        </p:grpSpPr>
        <p:sp>
          <p:nvSpPr>
            <p:cNvPr id="511" name="Google Shape;511;p28"/>
            <p:cNvSpPr/>
            <p:nvPr/>
          </p:nvSpPr>
          <p:spPr>
            <a:xfrm>
              <a:off x="1498397" y="5398581"/>
              <a:ext cx="551005" cy="181227"/>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2" name="Google Shape;512;p28"/>
            <p:cNvSpPr/>
            <p:nvPr/>
          </p:nvSpPr>
          <p:spPr>
            <a:xfrm>
              <a:off x="1498396" y="5618368"/>
              <a:ext cx="551005" cy="181227"/>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3" name="Google Shape;513;p28"/>
            <p:cNvSpPr txBox="1"/>
            <p:nvPr/>
          </p:nvSpPr>
          <p:spPr>
            <a:xfrm>
              <a:off x="1415071" y="5369707"/>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rgbClr val="595959"/>
                  </a:solidFill>
                  <a:latin typeface="Arial"/>
                  <a:ea typeface="Arial"/>
                  <a:cs typeface="Arial"/>
                  <a:sym typeface="Arial"/>
                </a:rPr>
                <a:t>FC-4096</a:t>
              </a:r>
              <a:endParaRPr sz="900">
                <a:solidFill>
                  <a:srgbClr val="595959"/>
                </a:solidFill>
                <a:latin typeface="Arial"/>
                <a:ea typeface="Arial"/>
                <a:cs typeface="Arial"/>
                <a:sym typeface="Arial"/>
              </a:endParaRPr>
            </a:p>
          </p:txBody>
        </p:sp>
        <p:sp>
          <p:nvSpPr>
            <p:cNvPr id="514" name="Google Shape;514;p28"/>
            <p:cNvSpPr txBox="1"/>
            <p:nvPr/>
          </p:nvSpPr>
          <p:spPr>
            <a:xfrm>
              <a:off x="1447599" y="5596766"/>
              <a:ext cx="650561"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rgbClr val="595959"/>
                  </a:solidFill>
                  <a:latin typeface="Arial"/>
                  <a:ea typeface="Arial"/>
                  <a:cs typeface="Arial"/>
                  <a:sym typeface="Arial"/>
                </a:rPr>
                <a:t>FC-1000</a:t>
              </a:r>
              <a:endParaRPr sz="900">
                <a:solidFill>
                  <a:srgbClr val="595959"/>
                </a:solidFill>
                <a:latin typeface="Arial"/>
                <a:ea typeface="Arial"/>
                <a:cs typeface="Arial"/>
                <a:sym typeface="Arial"/>
              </a:endParaRPr>
            </a:p>
          </p:txBody>
        </p:sp>
      </p:grpSp>
      <p:sp>
        <p:nvSpPr>
          <p:cNvPr id="515" name="Google Shape;515;p28"/>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Encoder-Decoder</a:t>
            </a:r>
            <a:endParaRPr sz="3200" b="1">
              <a:solidFill>
                <a:schemeClr val="lt1"/>
              </a:solidFill>
              <a:latin typeface="Arial"/>
              <a:ea typeface="Arial"/>
              <a:cs typeface="Arial"/>
              <a:sym typeface="Arial"/>
            </a:endParaRPr>
          </a:p>
        </p:txBody>
      </p:sp>
      <p:sp>
        <p:nvSpPr>
          <p:cNvPr id="516" name="Google Shape;516;p28"/>
          <p:cNvSpPr txBox="1"/>
          <p:nvPr/>
        </p:nvSpPr>
        <p:spPr>
          <a:xfrm>
            <a:off x="10479439" y="1038145"/>
            <a:ext cx="1025231"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dirty="0">
                <a:solidFill>
                  <a:schemeClr val="dk1"/>
                </a:solidFill>
                <a:sym typeface="Arial"/>
              </a:rPr>
              <a:t>&lt;end&gt;</a:t>
            </a:r>
            <a:endParaRPr sz="1600" dirty="0"/>
          </a:p>
        </p:txBody>
      </p:sp>
      <p:sp>
        <p:nvSpPr>
          <p:cNvPr id="517" name="Google Shape;517;p28"/>
          <p:cNvSpPr txBox="1"/>
          <p:nvPr/>
        </p:nvSpPr>
        <p:spPr>
          <a:xfrm>
            <a:off x="3282065" y="5305839"/>
            <a:ext cx="1025231"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dirty="0">
                <a:solidFill>
                  <a:schemeClr val="dk1"/>
                </a:solidFill>
                <a:sym typeface="Arial"/>
              </a:rPr>
              <a:t>&lt;start&gt;</a:t>
            </a:r>
            <a:endParaRPr sz="1600" dirty="0"/>
          </a:p>
        </p:txBody>
      </p:sp>
      <p:grpSp>
        <p:nvGrpSpPr>
          <p:cNvPr id="518" name="Google Shape;518;p28"/>
          <p:cNvGrpSpPr/>
          <p:nvPr/>
        </p:nvGrpSpPr>
        <p:grpSpPr>
          <a:xfrm>
            <a:off x="3755408" y="1439009"/>
            <a:ext cx="1650663" cy="3768397"/>
            <a:chOff x="3755408" y="1439009"/>
            <a:chExt cx="1650663" cy="3768397"/>
          </a:xfrm>
        </p:grpSpPr>
        <p:grpSp>
          <p:nvGrpSpPr>
            <p:cNvPr id="519" name="Google Shape;519;p28"/>
            <p:cNvGrpSpPr/>
            <p:nvPr/>
          </p:nvGrpSpPr>
          <p:grpSpPr>
            <a:xfrm>
              <a:off x="3755408" y="1439009"/>
              <a:ext cx="1650663" cy="3768397"/>
              <a:chOff x="3755408" y="1439009"/>
              <a:chExt cx="1650663" cy="3768397"/>
            </a:xfrm>
          </p:grpSpPr>
          <p:grpSp>
            <p:nvGrpSpPr>
              <p:cNvPr id="520" name="Google Shape;520;p28"/>
              <p:cNvGrpSpPr/>
              <p:nvPr/>
            </p:nvGrpSpPr>
            <p:grpSpPr>
              <a:xfrm>
                <a:off x="4300653" y="1536849"/>
                <a:ext cx="1105418" cy="3670557"/>
                <a:chOff x="4300653" y="1536849"/>
                <a:chExt cx="1105418" cy="3670557"/>
              </a:xfrm>
            </p:grpSpPr>
            <p:grpSp>
              <p:nvGrpSpPr>
                <p:cNvPr id="521" name="Google Shape;521;p28"/>
                <p:cNvGrpSpPr/>
                <p:nvPr/>
              </p:nvGrpSpPr>
              <p:grpSpPr>
                <a:xfrm>
                  <a:off x="4776603" y="1536849"/>
                  <a:ext cx="629468" cy="3641815"/>
                  <a:chOff x="3541774" y="1527408"/>
                  <a:chExt cx="629468" cy="3641815"/>
                </a:xfrm>
              </p:grpSpPr>
              <p:grpSp>
                <p:nvGrpSpPr>
                  <p:cNvPr id="522" name="Google Shape;522;p28"/>
                  <p:cNvGrpSpPr/>
                  <p:nvPr/>
                </p:nvGrpSpPr>
                <p:grpSpPr>
                  <a:xfrm>
                    <a:off x="3541774" y="1527408"/>
                    <a:ext cx="629468" cy="3641815"/>
                    <a:chOff x="3541774" y="1527408"/>
                    <a:chExt cx="629468" cy="3641815"/>
                  </a:xfrm>
                </p:grpSpPr>
                <p:sp>
                  <p:nvSpPr>
                    <p:cNvPr id="523" name="Google Shape;523;p28"/>
                    <p:cNvSpPr/>
                    <p:nvPr/>
                  </p:nvSpPr>
                  <p:spPr>
                    <a:xfrm>
                      <a:off x="3541774" y="2836878"/>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524" name="Google Shape;524;p28"/>
                    <p:cNvSpPr/>
                    <p:nvPr/>
                  </p:nvSpPr>
                  <p:spPr>
                    <a:xfrm>
                      <a:off x="3541774" y="4127464"/>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525" name="Google Shape;525;p28"/>
                    <p:cNvSpPr/>
                    <p:nvPr/>
                  </p:nvSpPr>
                  <p:spPr>
                    <a:xfrm>
                      <a:off x="3541774" y="1527408"/>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526" name="Google Shape;526;p28"/>
                    <p:cNvSpPr txBox="1"/>
                    <p:nvPr/>
                  </p:nvSpPr>
                  <p:spPr>
                    <a:xfrm>
                      <a:off x="3553294" y="1863621"/>
                      <a:ext cx="587754"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a:solidFill>
                            <a:srgbClr val="595959"/>
                          </a:solidFill>
                          <a:latin typeface="Arial"/>
                          <a:ea typeface="Arial"/>
                          <a:cs typeface="Arial"/>
                          <a:sym typeface="Arial"/>
                        </a:rPr>
                        <a:t>y</a:t>
                      </a:r>
                      <a:r>
                        <a:rPr lang="en-IN" sz="1600" baseline="-25000">
                          <a:solidFill>
                            <a:srgbClr val="595959"/>
                          </a:solidFill>
                          <a:latin typeface="Arial"/>
                          <a:ea typeface="Arial"/>
                          <a:cs typeface="Arial"/>
                          <a:sym typeface="Arial"/>
                        </a:rPr>
                        <a:t>1</a:t>
                      </a:r>
                      <a:endParaRPr sz="1600" baseline="-25000">
                        <a:solidFill>
                          <a:srgbClr val="595959"/>
                        </a:solidFill>
                        <a:latin typeface="Arial"/>
                        <a:ea typeface="Arial"/>
                        <a:cs typeface="Arial"/>
                        <a:sym typeface="Arial"/>
                      </a:endParaRPr>
                    </a:p>
                  </p:txBody>
                </p:sp>
                <p:sp>
                  <p:nvSpPr>
                    <p:cNvPr id="527" name="Google Shape;527;p28"/>
                    <p:cNvSpPr txBox="1"/>
                    <p:nvPr/>
                  </p:nvSpPr>
                  <p:spPr>
                    <a:xfrm rot="16200000">
                      <a:off x="3426291" y="3185521"/>
                      <a:ext cx="646331"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a:solidFill>
                            <a:srgbClr val="595959"/>
                          </a:solidFill>
                          <a:latin typeface="Arial"/>
                          <a:ea typeface="Arial"/>
                          <a:cs typeface="Arial"/>
                          <a:sym typeface="Arial"/>
                        </a:rPr>
                        <a:t>RNN</a:t>
                      </a:r>
                      <a:endParaRPr sz="1600" baseline="-25000">
                        <a:solidFill>
                          <a:srgbClr val="595959"/>
                        </a:solidFill>
                        <a:latin typeface="Arial"/>
                        <a:ea typeface="Arial"/>
                        <a:cs typeface="Arial"/>
                        <a:sym typeface="Arial"/>
                      </a:endParaRPr>
                    </a:p>
                  </p:txBody>
                </p:sp>
                <p:sp>
                  <p:nvSpPr>
                    <p:cNvPr id="528" name="Google Shape;528;p28"/>
                    <p:cNvSpPr txBox="1"/>
                    <p:nvPr/>
                  </p:nvSpPr>
                  <p:spPr>
                    <a:xfrm>
                      <a:off x="3583488" y="4370789"/>
                      <a:ext cx="587754"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a:solidFill>
                            <a:srgbClr val="595959"/>
                          </a:solidFill>
                          <a:latin typeface="Arial"/>
                          <a:ea typeface="Arial"/>
                          <a:cs typeface="Arial"/>
                          <a:sym typeface="Arial"/>
                        </a:rPr>
                        <a:t>x</a:t>
                      </a:r>
                      <a:r>
                        <a:rPr lang="en-IN" sz="1600" baseline="-25000">
                          <a:solidFill>
                            <a:srgbClr val="595959"/>
                          </a:solidFill>
                          <a:latin typeface="Arial"/>
                          <a:ea typeface="Arial"/>
                          <a:cs typeface="Arial"/>
                          <a:sym typeface="Arial"/>
                        </a:rPr>
                        <a:t>1</a:t>
                      </a:r>
                      <a:endParaRPr sz="1600" baseline="-25000">
                        <a:solidFill>
                          <a:srgbClr val="595959"/>
                        </a:solidFill>
                        <a:latin typeface="Arial"/>
                        <a:ea typeface="Arial"/>
                        <a:cs typeface="Arial"/>
                        <a:sym typeface="Arial"/>
                      </a:endParaRPr>
                    </a:p>
                  </p:txBody>
                </p:sp>
              </p:grpSp>
              <p:cxnSp>
                <p:nvCxnSpPr>
                  <p:cNvPr id="529" name="Google Shape;529;p28"/>
                  <p:cNvCxnSpPr>
                    <a:endCxn id="523" idx="2"/>
                  </p:cNvCxnSpPr>
                  <p:nvPr/>
                </p:nvCxnSpPr>
                <p:spPr>
                  <a:xfrm rot="10800000">
                    <a:off x="3742496" y="3878637"/>
                    <a:ext cx="0" cy="162600"/>
                  </a:xfrm>
                  <a:prstGeom prst="straightConnector1">
                    <a:avLst/>
                  </a:prstGeom>
                  <a:noFill/>
                  <a:ln w="22225" cap="flat" cmpd="sng">
                    <a:solidFill>
                      <a:srgbClr val="F4343F"/>
                    </a:solidFill>
                    <a:prstDash val="solid"/>
                    <a:miter lim="800000"/>
                    <a:headEnd type="none" w="sm" len="sm"/>
                    <a:tailEnd type="triangle" w="med" len="med"/>
                  </a:ln>
                </p:spPr>
              </p:cxnSp>
              <p:cxnSp>
                <p:nvCxnSpPr>
                  <p:cNvPr id="530" name="Google Shape;530;p28"/>
                  <p:cNvCxnSpPr/>
                  <p:nvPr/>
                </p:nvCxnSpPr>
                <p:spPr>
                  <a:xfrm rot="10800000">
                    <a:off x="3742496" y="2634920"/>
                    <a:ext cx="0" cy="162545"/>
                  </a:xfrm>
                  <a:prstGeom prst="straightConnector1">
                    <a:avLst/>
                  </a:prstGeom>
                  <a:noFill/>
                  <a:ln w="22225" cap="flat" cmpd="sng">
                    <a:solidFill>
                      <a:srgbClr val="F4343F"/>
                    </a:solidFill>
                    <a:prstDash val="solid"/>
                    <a:miter lim="800000"/>
                    <a:headEnd type="none" w="sm" len="sm"/>
                    <a:tailEnd type="triangle" w="med" len="med"/>
                  </a:ln>
                </p:spPr>
              </p:cxnSp>
            </p:grpSp>
            <p:cxnSp>
              <p:nvCxnSpPr>
                <p:cNvPr id="531" name="Google Shape;531;p28"/>
                <p:cNvCxnSpPr/>
                <p:nvPr/>
              </p:nvCxnSpPr>
              <p:spPr>
                <a:xfrm rot="-5400000" flipH="1">
                  <a:off x="3112073" y="3339066"/>
                  <a:ext cx="3056920" cy="679759"/>
                </a:xfrm>
                <a:prstGeom prst="bentConnector3">
                  <a:avLst>
                    <a:gd name="adj1" fmla="val 117843"/>
                  </a:avLst>
                </a:prstGeom>
                <a:noFill/>
                <a:ln w="34925" cap="flat" cmpd="sng">
                  <a:solidFill>
                    <a:srgbClr val="F4343F"/>
                  </a:solidFill>
                  <a:prstDash val="solid"/>
                  <a:miter lim="800000"/>
                  <a:headEnd type="none" w="sm" len="sm"/>
                  <a:tailEnd type="triangle" w="med" len="med"/>
                </a:ln>
              </p:spPr>
            </p:cxnSp>
          </p:grpSp>
          <p:cxnSp>
            <p:nvCxnSpPr>
              <p:cNvPr id="532" name="Google Shape;532;p28"/>
              <p:cNvCxnSpPr/>
              <p:nvPr/>
            </p:nvCxnSpPr>
            <p:spPr>
              <a:xfrm rot="-5400000" flipH="1">
                <a:off x="3634379" y="1560038"/>
                <a:ext cx="793945" cy="551888"/>
              </a:xfrm>
              <a:prstGeom prst="bentConnector3">
                <a:avLst>
                  <a:gd name="adj1" fmla="val -34301"/>
                </a:avLst>
              </a:prstGeom>
              <a:noFill/>
              <a:ln w="34925" cap="flat" cmpd="sng">
                <a:solidFill>
                  <a:srgbClr val="F4343F"/>
                </a:solidFill>
                <a:prstDash val="solid"/>
                <a:miter lim="800000"/>
                <a:headEnd type="none" w="sm" len="sm"/>
                <a:tailEnd type="triangle" w="med" len="med"/>
              </a:ln>
            </p:spPr>
          </p:cxnSp>
        </p:grpSp>
        <p:cxnSp>
          <p:nvCxnSpPr>
            <p:cNvPr id="533" name="Google Shape;533;p28"/>
            <p:cNvCxnSpPr/>
            <p:nvPr/>
          </p:nvCxnSpPr>
          <p:spPr>
            <a:xfrm>
              <a:off x="4131923" y="3397643"/>
              <a:ext cx="508610" cy="0"/>
            </a:xfrm>
            <a:prstGeom prst="straightConnector1">
              <a:avLst/>
            </a:prstGeom>
            <a:noFill/>
            <a:ln w="44450" cap="flat" cmpd="sng">
              <a:solidFill>
                <a:srgbClr val="F4343F"/>
              </a:solidFill>
              <a:prstDash val="solid"/>
              <a:miter lim="800000"/>
              <a:headEnd type="none" w="sm" len="sm"/>
              <a:tailEnd type="triangle" w="med" len="med"/>
            </a:ln>
          </p:spPr>
        </p:cxnSp>
      </p:grpSp>
      <p:grpSp>
        <p:nvGrpSpPr>
          <p:cNvPr id="534" name="Google Shape;534;p28"/>
          <p:cNvGrpSpPr/>
          <p:nvPr/>
        </p:nvGrpSpPr>
        <p:grpSpPr>
          <a:xfrm>
            <a:off x="5016792" y="1439009"/>
            <a:ext cx="1655485" cy="3768396"/>
            <a:chOff x="4992750" y="1459123"/>
            <a:chExt cx="1655485" cy="3768396"/>
          </a:xfrm>
        </p:grpSpPr>
        <p:cxnSp>
          <p:nvCxnSpPr>
            <p:cNvPr id="535" name="Google Shape;535;p28"/>
            <p:cNvCxnSpPr/>
            <p:nvPr/>
          </p:nvCxnSpPr>
          <p:spPr>
            <a:xfrm>
              <a:off x="5299663" y="3408582"/>
              <a:ext cx="508610" cy="0"/>
            </a:xfrm>
            <a:prstGeom prst="straightConnector1">
              <a:avLst/>
            </a:prstGeom>
            <a:noFill/>
            <a:ln w="44450" cap="flat" cmpd="sng">
              <a:solidFill>
                <a:srgbClr val="F4343F"/>
              </a:solidFill>
              <a:prstDash val="solid"/>
              <a:miter lim="800000"/>
              <a:headEnd type="none" w="sm" len="sm"/>
              <a:tailEnd type="triangle" w="med" len="med"/>
            </a:ln>
          </p:spPr>
        </p:cxnSp>
        <p:grpSp>
          <p:nvGrpSpPr>
            <p:cNvPr id="536" name="Google Shape;536;p28"/>
            <p:cNvGrpSpPr/>
            <p:nvPr/>
          </p:nvGrpSpPr>
          <p:grpSpPr>
            <a:xfrm>
              <a:off x="4992750" y="1459123"/>
              <a:ext cx="1655485" cy="3768396"/>
              <a:chOff x="4993506" y="1470851"/>
              <a:chExt cx="1655485" cy="3768396"/>
            </a:xfrm>
          </p:grpSpPr>
          <p:grpSp>
            <p:nvGrpSpPr>
              <p:cNvPr id="537" name="Google Shape;537;p28"/>
              <p:cNvGrpSpPr/>
              <p:nvPr/>
            </p:nvGrpSpPr>
            <p:grpSpPr>
              <a:xfrm>
                <a:off x="6019523" y="1571104"/>
                <a:ext cx="629468" cy="3641815"/>
                <a:chOff x="3541774" y="1527408"/>
                <a:chExt cx="629468" cy="3641815"/>
              </a:xfrm>
            </p:grpSpPr>
            <p:grpSp>
              <p:nvGrpSpPr>
                <p:cNvPr id="538" name="Google Shape;538;p28"/>
                <p:cNvGrpSpPr/>
                <p:nvPr/>
              </p:nvGrpSpPr>
              <p:grpSpPr>
                <a:xfrm>
                  <a:off x="3541774" y="1527408"/>
                  <a:ext cx="629468" cy="3641815"/>
                  <a:chOff x="3541774" y="1527408"/>
                  <a:chExt cx="629468" cy="3641815"/>
                </a:xfrm>
              </p:grpSpPr>
              <p:sp>
                <p:nvSpPr>
                  <p:cNvPr id="539" name="Google Shape;539;p28"/>
                  <p:cNvSpPr/>
                  <p:nvPr/>
                </p:nvSpPr>
                <p:spPr>
                  <a:xfrm>
                    <a:off x="3541774" y="2836878"/>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540" name="Google Shape;540;p28"/>
                  <p:cNvSpPr/>
                  <p:nvPr/>
                </p:nvSpPr>
                <p:spPr>
                  <a:xfrm>
                    <a:off x="3541774" y="4127464"/>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541" name="Google Shape;541;p28"/>
                  <p:cNvSpPr/>
                  <p:nvPr/>
                </p:nvSpPr>
                <p:spPr>
                  <a:xfrm>
                    <a:off x="3541774" y="1527408"/>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542" name="Google Shape;542;p28"/>
                  <p:cNvSpPr txBox="1"/>
                  <p:nvPr/>
                </p:nvSpPr>
                <p:spPr>
                  <a:xfrm>
                    <a:off x="3553294" y="1863621"/>
                    <a:ext cx="587754"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a:solidFill>
                          <a:srgbClr val="595959"/>
                        </a:solidFill>
                        <a:latin typeface="Arial"/>
                        <a:ea typeface="Arial"/>
                        <a:cs typeface="Arial"/>
                        <a:sym typeface="Arial"/>
                      </a:rPr>
                      <a:t>y</a:t>
                    </a:r>
                    <a:r>
                      <a:rPr lang="en-IN" sz="1600" baseline="-25000">
                        <a:solidFill>
                          <a:srgbClr val="595959"/>
                        </a:solidFill>
                        <a:latin typeface="Arial"/>
                        <a:ea typeface="Arial"/>
                        <a:cs typeface="Arial"/>
                        <a:sym typeface="Arial"/>
                      </a:rPr>
                      <a:t>2</a:t>
                    </a:r>
                    <a:endParaRPr sz="1600" baseline="-25000">
                      <a:solidFill>
                        <a:srgbClr val="595959"/>
                      </a:solidFill>
                      <a:latin typeface="Arial"/>
                      <a:ea typeface="Arial"/>
                      <a:cs typeface="Arial"/>
                      <a:sym typeface="Arial"/>
                    </a:endParaRPr>
                  </a:p>
                </p:txBody>
              </p:sp>
              <p:sp>
                <p:nvSpPr>
                  <p:cNvPr id="543" name="Google Shape;543;p28"/>
                  <p:cNvSpPr txBox="1"/>
                  <p:nvPr/>
                </p:nvSpPr>
                <p:spPr>
                  <a:xfrm rot="16200000">
                    <a:off x="3390848" y="3177857"/>
                    <a:ext cx="646331"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dirty="0">
                        <a:solidFill>
                          <a:srgbClr val="595959"/>
                        </a:solidFill>
                        <a:latin typeface="Arial"/>
                        <a:ea typeface="Arial"/>
                        <a:cs typeface="Arial"/>
                        <a:sym typeface="Arial"/>
                      </a:rPr>
                      <a:t>RNN</a:t>
                    </a:r>
                    <a:endParaRPr sz="1600" baseline="-25000" dirty="0">
                      <a:solidFill>
                        <a:srgbClr val="595959"/>
                      </a:solidFill>
                      <a:latin typeface="Arial"/>
                      <a:ea typeface="Arial"/>
                      <a:cs typeface="Arial"/>
                      <a:sym typeface="Arial"/>
                    </a:endParaRPr>
                  </a:p>
                </p:txBody>
              </p:sp>
              <p:sp>
                <p:nvSpPr>
                  <p:cNvPr id="544" name="Google Shape;544;p28"/>
                  <p:cNvSpPr txBox="1"/>
                  <p:nvPr/>
                </p:nvSpPr>
                <p:spPr>
                  <a:xfrm>
                    <a:off x="3583488" y="4370789"/>
                    <a:ext cx="587754"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a:solidFill>
                          <a:srgbClr val="595959"/>
                        </a:solidFill>
                        <a:latin typeface="Arial"/>
                        <a:ea typeface="Arial"/>
                        <a:cs typeface="Arial"/>
                        <a:sym typeface="Arial"/>
                      </a:rPr>
                      <a:t>x</a:t>
                    </a:r>
                    <a:r>
                      <a:rPr lang="en-IN" sz="1600" baseline="-25000">
                        <a:solidFill>
                          <a:srgbClr val="595959"/>
                        </a:solidFill>
                        <a:latin typeface="Arial"/>
                        <a:ea typeface="Arial"/>
                        <a:cs typeface="Arial"/>
                        <a:sym typeface="Arial"/>
                      </a:rPr>
                      <a:t>2</a:t>
                    </a:r>
                    <a:endParaRPr sz="1600" baseline="-25000">
                      <a:solidFill>
                        <a:srgbClr val="595959"/>
                      </a:solidFill>
                      <a:latin typeface="Arial"/>
                      <a:ea typeface="Arial"/>
                      <a:cs typeface="Arial"/>
                      <a:sym typeface="Arial"/>
                    </a:endParaRPr>
                  </a:p>
                </p:txBody>
              </p:sp>
            </p:grpSp>
            <p:cxnSp>
              <p:nvCxnSpPr>
                <p:cNvPr id="545" name="Google Shape;545;p28"/>
                <p:cNvCxnSpPr>
                  <a:endCxn id="539" idx="2"/>
                </p:cNvCxnSpPr>
                <p:nvPr/>
              </p:nvCxnSpPr>
              <p:spPr>
                <a:xfrm rot="10800000">
                  <a:off x="3742496" y="3878637"/>
                  <a:ext cx="0" cy="162600"/>
                </a:xfrm>
                <a:prstGeom prst="straightConnector1">
                  <a:avLst/>
                </a:prstGeom>
                <a:noFill/>
                <a:ln w="22225" cap="flat" cmpd="sng">
                  <a:solidFill>
                    <a:srgbClr val="F4343F"/>
                  </a:solidFill>
                  <a:prstDash val="solid"/>
                  <a:miter lim="800000"/>
                  <a:headEnd type="none" w="sm" len="sm"/>
                  <a:tailEnd type="triangle" w="med" len="med"/>
                </a:ln>
              </p:spPr>
            </p:cxnSp>
            <p:cxnSp>
              <p:nvCxnSpPr>
                <p:cNvPr id="546" name="Google Shape;546;p28"/>
                <p:cNvCxnSpPr/>
                <p:nvPr/>
              </p:nvCxnSpPr>
              <p:spPr>
                <a:xfrm rot="10800000">
                  <a:off x="3742496" y="2634920"/>
                  <a:ext cx="0" cy="162545"/>
                </a:xfrm>
                <a:prstGeom prst="straightConnector1">
                  <a:avLst/>
                </a:prstGeom>
                <a:noFill/>
                <a:ln w="22225" cap="flat" cmpd="sng">
                  <a:solidFill>
                    <a:srgbClr val="F4343F"/>
                  </a:solidFill>
                  <a:prstDash val="solid"/>
                  <a:miter lim="800000"/>
                  <a:headEnd type="none" w="sm" len="sm"/>
                  <a:tailEnd type="triangle" w="med" len="med"/>
                </a:ln>
              </p:spPr>
            </p:cxnSp>
          </p:grpSp>
          <p:grpSp>
            <p:nvGrpSpPr>
              <p:cNvPr id="547" name="Google Shape;547;p28"/>
              <p:cNvGrpSpPr/>
              <p:nvPr/>
            </p:nvGrpSpPr>
            <p:grpSpPr>
              <a:xfrm>
                <a:off x="4993506" y="1470851"/>
                <a:ext cx="1225005" cy="3768396"/>
                <a:chOff x="5020402" y="1382942"/>
                <a:chExt cx="1225005" cy="3768396"/>
              </a:xfrm>
            </p:grpSpPr>
            <p:cxnSp>
              <p:nvCxnSpPr>
                <p:cNvPr id="548" name="Google Shape;548;p28"/>
                <p:cNvCxnSpPr/>
                <p:nvPr/>
              </p:nvCxnSpPr>
              <p:spPr>
                <a:xfrm rot="-5400000" flipH="1">
                  <a:off x="4377068" y="3282999"/>
                  <a:ext cx="3056920" cy="679759"/>
                </a:xfrm>
                <a:prstGeom prst="bentConnector3">
                  <a:avLst>
                    <a:gd name="adj1" fmla="val 114967"/>
                  </a:avLst>
                </a:prstGeom>
                <a:noFill/>
                <a:ln w="34925" cap="flat" cmpd="sng">
                  <a:solidFill>
                    <a:srgbClr val="F4343F"/>
                  </a:solidFill>
                  <a:prstDash val="solid"/>
                  <a:miter lim="800000"/>
                  <a:headEnd type="none" w="sm" len="sm"/>
                  <a:tailEnd type="triangle" w="med" len="med"/>
                </a:ln>
              </p:spPr>
            </p:cxnSp>
            <p:cxnSp>
              <p:nvCxnSpPr>
                <p:cNvPr id="549" name="Google Shape;549;p28"/>
                <p:cNvCxnSpPr/>
                <p:nvPr/>
              </p:nvCxnSpPr>
              <p:spPr>
                <a:xfrm rot="-5400000" flipH="1">
                  <a:off x="4899374" y="1503971"/>
                  <a:ext cx="793945" cy="551888"/>
                </a:xfrm>
                <a:prstGeom prst="bentConnector3">
                  <a:avLst>
                    <a:gd name="adj1" fmla="val -45373"/>
                  </a:avLst>
                </a:prstGeom>
                <a:noFill/>
                <a:ln w="34925" cap="flat" cmpd="sng">
                  <a:solidFill>
                    <a:srgbClr val="F4343F"/>
                  </a:solidFill>
                  <a:prstDash val="solid"/>
                  <a:miter lim="800000"/>
                  <a:headEnd type="none" w="sm" len="sm"/>
                  <a:tailEnd type="triangle" w="med" len="med"/>
                </a:ln>
              </p:spPr>
            </p:cxnSp>
          </p:grpSp>
        </p:grpSp>
      </p:grpSp>
      <p:sp>
        <p:nvSpPr>
          <p:cNvPr id="550" name="Google Shape;55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3"/>
                                        </p:tgtEl>
                                        <p:attrNameLst>
                                          <p:attrName>style.visibility</p:attrName>
                                        </p:attrNameLst>
                                      </p:cBhvr>
                                      <p:to>
                                        <p:strVal val="visible"/>
                                      </p:to>
                                    </p:set>
                                    <p:animEffect transition="in" filter="fade">
                                      <p:cBhvr>
                                        <p:cTn id="10" dur="500"/>
                                        <p:tgtEl>
                                          <p:spTgt spid="443"/>
                                        </p:tgtEl>
                                      </p:cBhvr>
                                    </p:animEffect>
                                  </p:childTnLst>
                                </p:cTn>
                              </p:par>
                              <p:par>
                                <p:cTn id="11" presetID="10" presetClass="entr" presetSubtype="0" fill="hold" nodeType="withEffect">
                                  <p:stCondLst>
                                    <p:cond delay="0"/>
                                  </p:stCondLst>
                                  <p:childTnLst>
                                    <p:set>
                                      <p:cBhvr>
                                        <p:cTn id="12" dur="1" fill="hold">
                                          <p:stCondLst>
                                            <p:cond delay="0"/>
                                          </p:stCondLst>
                                        </p:cTn>
                                        <p:tgtEl>
                                          <p:spTgt spid="446"/>
                                        </p:tgtEl>
                                        <p:attrNameLst>
                                          <p:attrName>style.visibility</p:attrName>
                                        </p:attrNameLst>
                                      </p:cBhvr>
                                      <p:to>
                                        <p:strVal val="visible"/>
                                      </p:to>
                                    </p:set>
                                    <p:animEffect transition="in" filter="fade">
                                      <p:cBhvr>
                                        <p:cTn id="13" dur="500"/>
                                        <p:tgtEl>
                                          <p:spTgt spid="446"/>
                                        </p:tgtEl>
                                      </p:cBhvr>
                                    </p:animEffect>
                                  </p:childTnLst>
                                </p:cTn>
                              </p:par>
                              <p:par>
                                <p:cTn id="14" presetID="10" presetClass="entr" presetSubtype="0" fill="hold" nodeType="withEffect">
                                  <p:stCondLst>
                                    <p:cond delay="0"/>
                                  </p:stCondLst>
                                  <p:childTnLst>
                                    <p:set>
                                      <p:cBhvr>
                                        <p:cTn id="15" dur="1" fill="hold">
                                          <p:stCondLst>
                                            <p:cond delay="0"/>
                                          </p:stCondLst>
                                        </p:cTn>
                                        <p:tgtEl>
                                          <p:spTgt spid="517"/>
                                        </p:tgtEl>
                                        <p:attrNameLst>
                                          <p:attrName>style.visibility</p:attrName>
                                        </p:attrNameLst>
                                      </p:cBhvr>
                                      <p:to>
                                        <p:strVal val="visible"/>
                                      </p:to>
                                    </p:set>
                                    <p:animEffect transition="in" filter="fade">
                                      <p:cBhvr>
                                        <p:cTn id="16" dur="500"/>
                                        <p:tgtEl>
                                          <p:spTgt spid="5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18"/>
                                        </p:tgtEl>
                                        <p:attrNameLst>
                                          <p:attrName>style.visibility</p:attrName>
                                        </p:attrNameLst>
                                      </p:cBhvr>
                                      <p:to>
                                        <p:strVal val="visible"/>
                                      </p:to>
                                    </p:set>
                                    <p:animEffect transition="in" filter="fade">
                                      <p:cBhvr>
                                        <p:cTn id="21" dur="500"/>
                                        <p:tgtEl>
                                          <p:spTgt spid="5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34"/>
                                        </p:tgtEl>
                                        <p:attrNameLst>
                                          <p:attrName>style.visibility</p:attrName>
                                        </p:attrNameLst>
                                      </p:cBhvr>
                                      <p:to>
                                        <p:strVal val="visible"/>
                                      </p:to>
                                    </p:set>
                                    <p:animEffect transition="in" filter="fade">
                                      <p:cBhvr>
                                        <p:cTn id="26" dur="500"/>
                                        <p:tgtEl>
                                          <p:spTgt spid="53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58"/>
                                        </p:tgtEl>
                                        <p:attrNameLst>
                                          <p:attrName>style.visibility</p:attrName>
                                        </p:attrNameLst>
                                      </p:cBhvr>
                                      <p:to>
                                        <p:strVal val="visible"/>
                                      </p:to>
                                    </p:set>
                                    <p:animEffect transition="in" filter="fade">
                                      <p:cBhvr>
                                        <p:cTn id="31" dur="500"/>
                                        <p:tgtEl>
                                          <p:spTgt spid="458"/>
                                        </p:tgtEl>
                                      </p:cBhvr>
                                    </p:animEffect>
                                  </p:childTnLst>
                                </p:cTn>
                              </p:par>
                              <p:par>
                                <p:cTn id="32" presetID="10" presetClass="entr" presetSubtype="0" fill="hold" nodeType="withEffect">
                                  <p:stCondLst>
                                    <p:cond delay="0"/>
                                  </p:stCondLst>
                                  <p:childTnLst>
                                    <p:set>
                                      <p:cBhvr>
                                        <p:cTn id="33" dur="1" fill="hold">
                                          <p:stCondLst>
                                            <p:cond delay="0"/>
                                          </p:stCondLst>
                                        </p:cTn>
                                        <p:tgtEl>
                                          <p:spTgt spid="516"/>
                                        </p:tgtEl>
                                        <p:attrNameLst>
                                          <p:attrName>style.visibility</p:attrName>
                                        </p:attrNameLst>
                                      </p:cBhvr>
                                      <p:to>
                                        <p:strVal val="visible"/>
                                      </p:to>
                                    </p:set>
                                    <p:animEffect transition="in" filter="fade">
                                      <p:cBhvr>
                                        <p:cTn id="34" dur="5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554"/>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0"/>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0" name="Google Shape;560;p30"/>
          <p:cNvSpPr txBox="1"/>
          <p:nvPr/>
        </p:nvSpPr>
        <p:spPr>
          <a:xfrm>
            <a:off x="2867762" y="115650"/>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Understanding dataset</a:t>
            </a:r>
            <a:endParaRPr sz="3200" b="1">
              <a:solidFill>
                <a:schemeClr val="lt1"/>
              </a:solidFill>
              <a:latin typeface="Arial"/>
              <a:ea typeface="Arial"/>
              <a:cs typeface="Arial"/>
              <a:sym typeface="Arial"/>
            </a:endParaRPr>
          </a:p>
        </p:txBody>
      </p:sp>
      <p:sp>
        <p:nvSpPr>
          <p:cNvPr id="561" name="Google Shape;561;p30"/>
          <p:cNvSpPr/>
          <p:nvPr/>
        </p:nvSpPr>
        <p:spPr>
          <a:xfrm>
            <a:off x="4496849" y="1763486"/>
            <a:ext cx="3103300" cy="3132000"/>
          </a:xfrm>
          <a:prstGeom prst="roundRect">
            <a:avLst>
              <a:gd name="adj" fmla="val 5203"/>
            </a:avLst>
          </a:prstGeom>
          <a:blipFill rotWithShape="1">
            <a:blip r:embed="rId3">
              <a:alphaModFix/>
            </a:blip>
            <a:stretch>
              <a:fillRect l="-26684" r="-26684"/>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30"/>
          <p:cNvSpPr txBox="1"/>
          <p:nvPr/>
        </p:nvSpPr>
        <p:spPr>
          <a:xfrm>
            <a:off x="5295159" y="5027117"/>
            <a:ext cx="1506679"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chemeClr val="dk1"/>
                </a:solidFill>
                <a:latin typeface="Arial"/>
                <a:ea typeface="Arial"/>
                <a:cs typeface="Arial"/>
                <a:sym typeface="Arial"/>
              </a:rPr>
              <a:t>Image</a:t>
            </a:r>
            <a:endParaRPr sz="16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1"/>
          <p:cNvSpPr/>
          <p:nvPr/>
        </p:nvSpPr>
        <p:spPr>
          <a:xfrm>
            <a:off x="3283433" y="2505161"/>
            <a:ext cx="8000475" cy="1692000"/>
          </a:xfrm>
          <a:prstGeom prst="roundRect">
            <a:avLst>
              <a:gd name="adj" fmla="val 4243"/>
            </a:avLst>
          </a:prstGeom>
          <a:solidFill>
            <a:srgbClr val="F2F2F2"/>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8" name="Google Shape;568;p31"/>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9" name="Google Shape;569;p31"/>
          <p:cNvSpPr/>
          <p:nvPr/>
        </p:nvSpPr>
        <p:spPr>
          <a:xfrm>
            <a:off x="913528" y="2505161"/>
            <a:ext cx="1692000" cy="1692000"/>
          </a:xfrm>
          <a:prstGeom prst="roundRect">
            <a:avLst>
              <a:gd name="adj" fmla="val 5203"/>
            </a:avLst>
          </a:prstGeom>
          <a:blipFill rotWithShape="1">
            <a:blip r:embed="rId3">
              <a:alphaModFix/>
            </a:blip>
            <a:stretch>
              <a:fillRect l="-26684" r="-26684"/>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0" name="Google Shape;570;p31"/>
          <p:cNvSpPr txBox="1"/>
          <p:nvPr/>
        </p:nvSpPr>
        <p:spPr>
          <a:xfrm>
            <a:off x="3320797" y="2565945"/>
            <a:ext cx="7999318" cy="163121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IN" sz="1600">
                <a:solidFill>
                  <a:schemeClr val="dk1"/>
                </a:solidFill>
                <a:latin typeface="Arial"/>
                <a:ea typeface="Arial"/>
                <a:cs typeface="Arial"/>
                <a:sym typeface="Arial"/>
              </a:rPr>
              <a:t>A man at the top of a mountain with a beautiful view.</a:t>
            </a:r>
            <a:endParaRPr/>
          </a:p>
          <a:p>
            <a:pPr marL="285750" marR="0" lvl="0" indent="-285750" algn="l" rtl="0">
              <a:spcBef>
                <a:spcPts val="0"/>
              </a:spcBef>
              <a:spcAft>
                <a:spcPts val="0"/>
              </a:spcAft>
              <a:buClr>
                <a:schemeClr val="dk1"/>
              </a:buClr>
              <a:buSzPts val="1600"/>
              <a:buFont typeface="Arial"/>
              <a:buChar char="•"/>
            </a:pPr>
            <a:r>
              <a:rPr lang="en-IN" sz="1600">
                <a:solidFill>
                  <a:schemeClr val="dk1"/>
                </a:solidFill>
                <a:latin typeface="Arial"/>
                <a:ea typeface="Arial"/>
                <a:cs typeface="Arial"/>
                <a:sym typeface="Arial"/>
              </a:rPr>
              <a:t>A man is sitting on a snowbank. </a:t>
            </a:r>
            <a:endParaRPr/>
          </a:p>
          <a:p>
            <a:pPr marL="285750" marR="0" lvl="0" indent="-285750" algn="l" rtl="0">
              <a:spcBef>
                <a:spcPts val="0"/>
              </a:spcBef>
              <a:spcAft>
                <a:spcPts val="0"/>
              </a:spcAft>
              <a:buClr>
                <a:schemeClr val="dk1"/>
              </a:buClr>
              <a:buSzPts val="1600"/>
              <a:buFont typeface="Arial"/>
              <a:buChar char="•"/>
            </a:pPr>
            <a:r>
              <a:rPr lang="en-IN" sz="1600">
                <a:solidFill>
                  <a:schemeClr val="dk1"/>
                </a:solidFill>
                <a:latin typeface="Arial"/>
                <a:ea typeface="Arial"/>
                <a:cs typeface="Arial"/>
                <a:sym typeface="Arial"/>
              </a:rPr>
              <a:t>A man on a snowy peak. </a:t>
            </a:r>
            <a:endParaRPr/>
          </a:p>
          <a:p>
            <a:pPr marL="285750" marR="0" lvl="0" indent="-285750" algn="l" rtl="0">
              <a:spcBef>
                <a:spcPts val="0"/>
              </a:spcBef>
              <a:spcAft>
                <a:spcPts val="0"/>
              </a:spcAft>
              <a:buClr>
                <a:schemeClr val="dk1"/>
              </a:buClr>
              <a:buSzPts val="1600"/>
              <a:buFont typeface="Arial"/>
              <a:buChar char="•"/>
            </a:pPr>
            <a:r>
              <a:rPr lang="en-IN" sz="1600">
                <a:solidFill>
                  <a:schemeClr val="dk1"/>
                </a:solidFill>
                <a:latin typeface="Arial"/>
                <a:ea typeface="Arial"/>
                <a:cs typeface="Arial"/>
                <a:sym typeface="Arial"/>
              </a:rPr>
              <a:t>A person in red snow gear is kneeling on a snowy ridge under a blue sky.</a:t>
            </a:r>
            <a:endParaRPr/>
          </a:p>
          <a:p>
            <a:pPr marL="285750" marR="0" lvl="0" indent="-285750" algn="l" rtl="0">
              <a:spcBef>
                <a:spcPts val="0"/>
              </a:spcBef>
              <a:spcAft>
                <a:spcPts val="0"/>
              </a:spcAft>
              <a:buClr>
                <a:schemeClr val="dk1"/>
              </a:buClr>
              <a:buSzPts val="1600"/>
              <a:buFont typeface="Arial"/>
              <a:buChar char="•"/>
            </a:pPr>
            <a:r>
              <a:rPr lang="en-IN" sz="1600">
                <a:solidFill>
                  <a:schemeClr val="dk1"/>
                </a:solidFill>
                <a:latin typeface="Arial"/>
                <a:ea typeface="Arial"/>
                <a:cs typeface="Arial"/>
                <a:sym typeface="Arial"/>
              </a:rPr>
              <a:t>A mountain climber in a red suit poses on snowy peak with mountains in the background.</a:t>
            </a:r>
            <a:endParaRPr sz="1600">
              <a:solidFill>
                <a:schemeClr val="dk1"/>
              </a:solidFill>
              <a:latin typeface="Arial"/>
              <a:ea typeface="Arial"/>
              <a:cs typeface="Arial"/>
              <a:sym typeface="Arial"/>
            </a:endParaRPr>
          </a:p>
        </p:txBody>
      </p:sp>
      <p:sp>
        <p:nvSpPr>
          <p:cNvPr id="571" name="Google Shape;571;p31"/>
          <p:cNvSpPr txBox="1"/>
          <p:nvPr/>
        </p:nvSpPr>
        <p:spPr>
          <a:xfrm>
            <a:off x="4918843" y="4366313"/>
            <a:ext cx="429873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chemeClr val="dk1"/>
                </a:solidFill>
                <a:latin typeface="Arial"/>
                <a:ea typeface="Arial"/>
                <a:cs typeface="Arial"/>
                <a:sym typeface="Arial"/>
              </a:rPr>
              <a:t>5 Captions/image</a:t>
            </a:r>
            <a:endParaRPr sz="1600">
              <a:solidFill>
                <a:schemeClr val="dk1"/>
              </a:solidFill>
              <a:latin typeface="Arial"/>
              <a:ea typeface="Arial"/>
              <a:cs typeface="Arial"/>
              <a:sym typeface="Arial"/>
            </a:endParaRPr>
          </a:p>
        </p:txBody>
      </p:sp>
      <p:sp>
        <p:nvSpPr>
          <p:cNvPr id="572" name="Google Shape;572;p31"/>
          <p:cNvSpPr txBox="1"/>
          <p:nvPr/>
        </p:nvSpPr>
        <p:spPr>
          <a:xfrm>
            <a:off x="1006188" y="4328792"/>
            <a:ext cx="1506679"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chemeClr val="dk1"/>
                </a:solidFill>
                <a:latin typeface="Arial"/>
                <a:ea typeface="Arial"/>
                <a:cs typeface="Arial"/>
                <a:sym typeface="Arial"/>
              </a:rPr>
              <a:t>Image</a:t>
            </a:r>
            <a:endParaRPr sz="1600">
              <a:solidFill>
                <a:schemeClr val="dk1"/>
              </a:solidFill>
              <a:latin typeface="Arial"/>
              <a:ea typeface="Arial"/>
              <a:cs typeface="Arial"/>
              <a:sym typeface="Arial"/>
            </a:endParaRPr>
          </a:p>
        </p:txBody>
      </p:sp>
      <p:sp>
        <p:nvSpPr>
          <p:cNvPr id="573" name="Google Shape;573;p31"/>
          <p:cNvSpPr txBox="1"/>
          <p:nvPr/>
        </p:nvSpPr>
        <p:spPr>
          <a:xfrm>
            <a:off x="4240258" y="5613748"/>
            <a:ext cx="322970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rgbClr val="F4343F"/>
                </a:solidFill>
                <a:latin typeface="Arial"/>
                <a:ea typeface="Arial"/>
                <a:cs typeface="Arial"/>
                <a:sym typeface="Arial"/>
              </a:rPr>
              <a:t>Flickr8k dataset – 8091 images</a:t>
            </a:r>
            <a:endParaRPr sz="1600">
              <a:solidFill>
                <a:srgbClr val="F4343F"/>
              </a:solidFill>
              <a:latin typeface="Arial"/>
              <a:ea typeface="Arial"/>
              <a:cs typeface="Arial"/>
              <a:sym typeface="Arial"/>
            </a:endParaRPr>
          </a:p>
        </p:txBody>
      </p:sp>
      <p:sp>
        <p:nvSpPr>
          <p:cNvPr id="574" name="Google Shape;574;p31"/>
          <p:cNvSpPr txBox="1"/>
          <p:nvPr/>
        </p:nvSpPr>
        <p:spPr>
          <a:xfrm>
            <a:off x="2867762" y="115650"/>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Understanding dataset</a:t>
            </a:r>
            <a:endParaRPr sz="3200" b="1">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9445EF-92AC-4510-848C-0768647904C9}"/>
              </a:ext>
            </a:extLst>
          </p:cNvPr>
          <p:cNvSpPr>
            <a:spLocks noGrp="1"/>
          </p:cNvSpPr>
          <p:nvPr>
            <p:ph type="title"/>
          </p:nvPr>
        </p:nvSpPr>
        <p:spPr/>
        <p:txBody>
          <a:bodyPr/>
          <a:lstStyle/>
          <a:p>
            <a:r>
              <a:rPr lang="en-US" dirty="0"/>
              <a:t>Flicker8k Dataset</a:t>
            </a:r>
            <a:endParaRPr lang="en-IN" dirty="0"/>
          </a:p>
        </p:txBody>
      </p:sp>
      <p:pic>
        <p:nvPicPr>
          <p:cNvPr id="5" name="Picture 4">
            <a:extLst>
              <a:ext uri="{FF2B5EF4-FFF2-40B4-BE49-F238E27FC236}">
                <a16:creationId xmlns:a16="http://schemas.microsoft.com/office/drawing/2014/main" id="{92FBE8E3-5687-4D97-B27A-9B0AF4DEE0E3}"/>
              </a:ext>
            </a:extLst>
          </p:cNvPr>
          <p:cNvPicPr>
            <a:picLocks noChangeAspect="1"/>
          </p:cNvPicPr>
          <p:nvPr/>
        </p:nvPicPr>
        <p:blipFill>
          <a:blip r:embed="rId2"/>
          <a:stretch>
            <a:fillRect/>
          </a:stretch>
        </p:blipFill>
        <p:spPr>
          <a:xfrm>
            <a:off x="1615843" y="4508760"/>
            <a:ext cx="2433377" cy="1623694"/>
          </a:xfrm>
          <a:prstGeom prst="rect">
            <a:avLst/>
          </a:prstGeom>
        </p:spPr>
      </p:pic>
      <p:sp>
        <p:nvSpPr>
          <p:cNvPr id="8" name="TextBox 7">
            <a:extLst>
              <a:ext uri="{FF2B5EF4-FFF2-40B4-BE49-F238E27FC236}">
                <a16:creationId xmlns:a16="http://schemas.microsoft.com/office/drawing/2014/main" id="{403D9881-5B36-44DA-BC9F-873FE74FA97D}"/>
              </a:ext>
            </a:extLst>
          </p:cNvPr>
          <p:cNvSpPr txBox="1"/>
          <p:nvPr/>
        </p:nvSpPr>
        <p:spPr>
          <a:xfrm>
            <a:off x="4417152" y="4922240"/>
            <a:ext cx="6094602" cy="1169551"/>
          </a:xfrm>
          <a:prstGeom prst="rect">
            <a:avLst/>
          </a:prstGeom>
          <a:noFill/>
        </p:spPr>
        <p:txBody>
          <a:bodyPr wrap="square">
            <a:spAutoFit/>
          </a:bodyPr>
          <a:lstStyle/>
          <a:p>
            <a:pPr marL="285750" indent="-285750">
              <a:buFont typeface="Arial" panose="020B0604020202020204" pitchFamily="34" charset="0"/>
              <a:buChar char="•"/>
            </a:pPr>
            <a:r>
              <a:rPr lang="en-US" sz="1400" dirty="0"/>
              <a:t>A man riding his bike on a hill</a:t>
            </a:r>
          </a:p>
          <a:p>
            <a:pPr marL="285750" indent="-285750">
              <a:buFont typeface="Arial" panose="020B0604020202020204" pitchFamily="34" charset="0"/>
              <a:buChar char="•"/>
            </a:pPr>
            <a:r>
              <a:rPr lang="en-US" sz="1400" dirty="0"/>
              <a:t>A man with helmet and backpack standing on dirt bike in a hilly grassy area</a:t>
            </a:r>
          </a:p>
          <a:p>
            <a:pPr marL="285750" indent="-285750">
              <a:buFont typeface="Arial" panose="020B0604020202020204" pitchFamily="34" charset="0"/>
              <a:buChar char="•"/>
            </a:pPr>
            <a:r>
              <a:rPr lang="en-US" sz="1400" dirty="0"/>
              <a:t>A person rides a motorbike through a grassy field</a:t>
            </a:r>
          </a:p>
          <a:p>
            <a:pPr marL="285750" indent="-285750">
              <a:buFont typeface="Arial" panose="020B0604020202020204" pitchFamily="34" charset="0"/>
              <a:buChar char="•"/>
            </a:pPr>
            <a:r>
              <a:rPr lang="en-US" sz="1400" dirty="0"/>
              <a:t>Man on motorcycle riding in dry field wearing a helmet and backpack</a:t>
            </a:r>
          </a:p>
          <a:p>
            <a:pPr marL="285750" indent="-285750">
              <a:buFont typeface="Arial" panose="020B0604020202020204" pitchFamily="34" charset="0"/>
              <a:buChar char="•"/>
            </a:pPr>
            <a:r>
              <a:rPr lang="en-US" sz="1400" dirty="0"/>
              <a:t>The biker is riding through a grassy plain .</a:t>
            </a:r>
            <a:endParaRPr lang="en-IN" sz="1400" dirty="0"/>
          </a:p>
        </p:txBody>
      </p:sp>
      <p:sp>
        <p:nvSpPr>
          <p:cNvPr id="10" name="TextBox 9">
            <a:extLst>
              <a:ext uri="{FF2B5EF4-FFF2-40B4-BE49-F238E27FC236}">
                <a16:creationId xmlns:a16="http://schemas.microsoft.com/office/drawing/2014/main" id="{168D31A0-E580-4D0B-98FC-186A0FCBAB96}"/>
              </a:ext>
            </a:extLst>
          </p:cNvPr>
          <p:cNvSpPr txBox="1"/>
          <p:nvPr/>
        </p:nvSpPr>
        <p:spPr>
          <a:xfrm>
            <a:off x="1680245" y="1015397"/>
            <a:ext cx="8831509" cy="646331"/>
          </a:xfrm>
          <a:prstGeom prst="rect">
            <a:avLst/>
          </a:prstGeom>
          <a:noFill/>
        </p:spPr>
        <p:txBody>
          <a:bodyPr wrap="square">
            <a:spAutoFit/>
          </a:bodyPr>
          <a:lstStyle/>
          <a:p>
            <a:pPr marL="285750" indent="-285750">
              <a:buFont typeface="Arial" panose="020B0604020202020204" pitchFamily="34" charset="0"/>
              <a:buChar char="•"/>
            </a:pPr>
            <a:r>
              <a:rPr lang="en-US" dirty="0"/>
              <a:t>Flickr8K dataset contains a variety of images depicting scenes and situations</a:t>
            </a:r>
          </a:p>
          <a:p>
            <a:pPr marL="285750" indent="-285750">
              <a:buFont typeface="Arial" panose="020B0604020202020204" pitchFamily="34" charset="0"/>
              <a:buChar char="•"/>
            </a:pPr>
            <a:r>
              <a:rPr lang="en-US" dirty="0"/>
              <a:t>The dataset consists of 8000 images and each image has 5 corresponding descriptions</a:t>
            </a:r>
            <a:endParaRPr lang="en-IN" dirty="0"/>
          </a:p>
        </p:txBody>
      </p:sp>
      <p:pic>
        <p:nvPicPr>
          <p:cNvPr id="3076" name="Picture 4" descr="Image result for flicker8k dataset">
            <a:extLst>
              <a:ext uri="{FF2B5EF4-FFF2-40B4-BE49-F238E27FC236}">
                <a16:creationId xmlns:a16="http://schemas.microsoft.com/office/drawing/2014/main" id="{5DD36070-8DD5-4FDB-A523-6D44706B15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780" y="1861359"/>
            <a:ext cx="2267974" cy="226797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CF85EE11-3796-4C6C-8ABE-F9C657E09E77}"/>
              </a:ext>
            </a:extLst>
          </p:cNvPr>
          <p:cNvGrpSpPr/>
          <p:nvPr/>
        </p:nvGrpSpPr>
        <p:grpSpPr>
          <a:xfrm>
            <a:off x="1326162" y="1852127"/>
            <a:ext cx="6843669" cy="2052754"/>
            <a:chOff x="839600" y="1933631"/>
            <a:chExt cx="6843669" cy="2052754"/>
          </a:xfrm>
        </p:grpSpPr>
        <p:pic>
          <p:nvPicPr>
            <p:cNvPr id="13" name="Picture 12">
              <a:extLst>
                <a:ext uri="{FF2B5EF4-FFF2-40B4-BE49-F238E27FC236}">
                  <a16:creationId xmlns:a16="http://schemas.microsoft.com/office/drawing/2014/main" id="{3A954E8A-6861-4B31-89D9-8F4FE2A964B8}"/>
                </a:ext>
              </a:extLst>
            </p:cNvPr>
            <p:cNvPicPr>
              <a:picLocks noChangeAspect="1"/>
            </p:cNvPicPr>
            <p:nvPr/>
          </p:nvPicPr>
          <p:blipFill>
            <a:blip r:embed="rId4"/>
            <a:stretch>
              <a:fillRect/>
            </a:stretch>
          </p:blipFill>
          <p:spPr>
            <a:xfrm>
              <a:off x="839600" y="2362691"/>
              <a:ext cx="6843669" cy="1623694"/>
            </a:xfrm>
            <a:prstGeom prst="rect">
              <a:avLst/>
            </a:prstGeom>
          </p:spPr>
        </p:pic>
        <p:sp>
          <p:nvSpPr>
            <p:cNvPr id="17" name="TextBox 16">
              <a:extLst>
                <a:ext uri="{FF2B5EF4-FFF2-40B4-BE49-F238E27FC236}">
                  <a16:creationId xmlns:a16="http://schemas.microsoft.com/office/drawing/2014/main" id="{FE0AB961-3BAE-45DB-9CA2-22C3741BA462}"/>
                </a:ext>
              </a:extLst>
            </p:cNvPr>
            <p:cNvSpPr txBox="1"/>
            <p:nvPr/>
          </p:nvSpPr>
          <p:spPr>
            <a:xfrm>
              <a:off x="839600" y="1933631"/>
              <a:ext cx="6094602" cy="369332"/>
            </a:xfrm>
            <a:prstGeom prst="rect">
              <a:avLst/>
            </a:prstGeom>
            <a:noFill/>
          </p:spPr>
          <p:txBody>
            <a:bodyPr wrap="square">
              <a:spAutoFit/>
            </a:bodyPr>
            <a:lstStyle/>
            <a:p>
              <a:pPr algn="l" fontAlgn="base"/>
              <a:r>
                <a:rPr lang="en-IN" b="1" i="0" dirty="0">
                  <a:solidFill>
                    <a:srgbClr val="202124"/>
                  </a:solidFill>
                  <a:effectLst/>
                  <a:latin typeface="Inter"/>
                </a:rPr>
                <a:t>captions.txt</a:t>
              </a:r>
            </a:p>
          </p:txBody>
        </p:sp>
      </p:grpSp>
    </p:spTree>
    <p:extLst>
      <p:ext uri="{BB962C8B-B14F-4D97-AF65-F5344CB8AC3E}">
        <p14:creationId xmlns:p14="http://schemas.microsoft.com/office/powerpoint/2010/main" val="1133156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578"/>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33"/>
          <p:cNvSpPr/>
          <p:nvPr/>
        </p:nvSpPr>
        <p:spPr>
          <a:xfrm rot="5400000">
            <a:off x="2654569" y="3135168"/>
            <a:ext cx="1699491" cy="1271876"/>
          </a:xfrm>
          <a:prstGeom prst="trapezoid">
            <a:avLst>
              <a:gd name="adj" fmla="val 25000"/>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84" name="Google Shape;584;p33"/>
          <p:cNvCxnSpPr/>
          <p:nvPr/>
        </p:nvCxnSpPr>
        <p:spPr>
          <a:xfrm rot="10800000">
            <a:off x="7523874" y="1642122"/>
            <a:ext cx="0" cy="1508401"/>
          </a:xfrm>
          <a:prstGeom prst="straightConnector1">
            <a:avLst/>
          </a:prstGeom>
          <a:noFill/>
          <a:ln w="57150" cap="flat" cmpd="sng">
            <a:solidFill>
              <a:srgbClr val="F4343F"/>
            </a:solidFill>
            <a:prstDash val="solid"/>
            <a:miter lim="800000"/>
            <a:headEnd type="none" w="sm" len="sm"/>
            <a:tailEnd type="triangle" w="med" len="med"/>
          </a:ln>
        </p:spPr>
      </p:cxnSp>
      <p:cxnSp>
        <p:nvCxnSpPr>
          <p:cNvPr id="585" name="Google Shape;585;p33"/>
          <p:cNvCxnSpPr/>
          <p:nvPr/>
        </p:nvCxnSpPr>
        <p:spPr>
          <a:xfrm rot="10800000">
            <a:off x="6526730" y="1642122"/>
            <a:ext cx="0" cy="1628474"/>
          </a:xfrm>
          <a:prstGeom prst="straightConnector1">
            <a:avLst/>
          </a:prstGeom>
          <a:noFill/>
          <a:ln w="57150" cap="flat" cmpd="sng">
            <a:solidFill>
              <a:srgbClr val="F4343F"/>
            </a:solidFill>
            <a:prstDash val="solid"/>
            <a:miter lim="800000"/>
            <a:headEnd type="none" w="sm" len="sm"/>
            <a:tailEnd type="triangle" w="med" len="med"/>
          </a:ln>
        </p:spPr>
      </p:cxnSp>
      <p:cxnSp>
        <p:nvCxnSpPr>
          <p:cNvPr id="586" name="Google Shape;586;p33"/>
          <p:cNvCxnSpPr/>
          <p:nvPr/>
        </p:nvCxnSpPr>
        <p:spPr>
          <a:xfrm rot="10800000">
            <a:off x="8521018" y="1642122"/>
            <a:ext cx="0" cy="1413164"/>
          </a:xfrm>
          <a:prstGeom prst="straightConnector1">
            <a:avLst/>
          </a:prstGeom>
          <a:noFill/>
          <a:ln w="57150" cap="flat" cmpd="sng">
            <a:solidFill>
              <a:srgbClr val="F4343F"/>
            </a:solidFill>
            <a:prstDash val="solid"/>
            <a:miter lim="800000"/>
            <a:headEnd type="none" w="sm" len="sm"/>
            <a:tailEnd type="triangle" w="med" len="med"/>
          </a:ln>
        </p:spPr>
      </p:cxnSp>
      <p:cxnSp>
        <p:nvCxnSpPr>
          <p:cNvPr id="587" name="Google Shape;587;p33"/>
          <p:cNvCxnSpPr/>
          <p:nvPr/>
        </p:nvCxnSpPr>
        <p:spPr>
          <a:xfrm rot="10800000">
            <a:off x="10515305" y="1642123"/>
            <a:ext cx="0" cy="1203600"/>
          </a:xfrm>
          <a:prstGeom prst="straightConnector1">
            <a:avLst/>
          </a:prstGeom>
          <a:noFill/>
          <a:ln w="57150" cap="flat" cmpd="sng">
            <a:solidFill>
              <a:srgbClr val="F4343F"/>
            </a:solidFill>
            <a:prstDash val="solid"/>
            <a:miter lim="800000"/>
            <a:headEnd type="none" w="sm" len="sm"/>
            <a:tailEnd type="triangle" w="med" len="med"/>
          </a:ln>
        </p:spPr>
      </p:cxnSp>
      <p:cxnSp>
        <p:nvCxnSpPr>
          <p:cNvPr id="588" name="Google Shape;588;p33"/>
          <p:cNvCxnSpPr/>
          <p:nvPr/>
        </p:nvCxnSpPr>
        <p:spPr>
          <a:xfrm>
            <a:off x="4488109" y="3760122"/>
            <a:ext cx="302268" cy="1"/>
          </a:xfrm>
          <a:prstGeom prst="straightConnector1">
            <a:avLst/>
          </a:prstGeom>
          <a:noFill/>
          <a:ln w="57150" cap="flat" cmpd="sng">
            <a:solidFill>
              <a:srgbClr val="F4343F"/>
            </a:solidFill>
            <a:prstDash val="solid"/>
            <a:miter lim="800000"/>
            <a:headEnd type="none" w="sm" len="sm"/>
            <a:tailEnd type="triangle" w="med" len="med"/>
          </a:ln>
        </p:spPr>
      </p:cxnSp>
      <p:cxnSp>
        <p:nvCxnSpPr>
          <p:cNvPr id="589" name="Google Shape;589;p33"/>
          <p:cNvCxnSpPr/>
          <p:nvPr/>
        </p:nvCxnSpPr>
        <p:spPr>
          <a:xfrm>
            <a:off x="5734251" y="3756981"/>
            <a:ext cx="302268" cy="1"/>
          </a:xfrm>
          <a:prstGeom prst="straightConnector1">
            <a:avLst/>
          </a:prstGeom>
          <a:noFill/>
          <a:ln w="57150" cap="flat" cmpd="sng">
            <a:solidFill>
              <a:srgbClr val="F4343F"/>
            </a:solidFill>
            <a:prstDash val="solid"/>
            <a:miter lim="800000"/>
            <a:headEnd type="none" w="sm" len="sm"/>
            <a:tailEnd type="triangle" w="med" len="med"/>
          </a:ln>
        </p:spPr>
      </p:cxnSp>
      <p:cxnSp>
        <p:nvCxnSpPr>
          <p:cNvPr id="590" name="Google Shape;590;p33"/>
          <p:cNvCxnSpPr/>
          <p:nvPr/>
        </p:nvCxnSpPr>
        <p:spPr>
          <a:xfrm>
            <a:off x="2386460" y="3784960"/>
            <a:ext cx="302268" cy="1"/>
          </a:xfrm>
          <a:prstGeom prst="straightConnector1">
            <a:avLst/>
          </a:prstGeom>
          <a:noFill/>
          <a:ln w="57150" cap="flat" cmpd="sng">
            <a:solidFill>
              <a:srgbClr val="F4343F"/>
            </a:solidFill>
            <a:prstDash val="solid"/>
            <a:miter lim="800000"/>
            <a:headEnd type="none" w="sm" len="sm"/>
            <a:tailEnd type="triangle" w="med" len="med"/>
          </a:ln>
        </p:spPr>
      </p:cxnSp>
      <p:sp>
        <p:nvSpPr>
          <p:cNvPr id="591" name="Google Shape;591;p33"/>
          <p:cNvSpPr txBox="1"/>
          <p:nvPr/>
        </p:nvSpPr>
        <p:spPr>
          <a:xfrm>
            <a:off x="3001818" y="3556927"/>
            <a:ext cx="102023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a:solidFill>
                  <a:schemeClr val="lt1"/>
                </a:solidFill>
                <a:latin typeface="Arial"/>
                <a:ea typeface="Arial"/>
                <a:cs typeface="Arial"/>
                <a:sym typeface="Arial"/>
              </a:rPr>
              <a:t>CNN</a:t>
            </a:r>
            <a:endParaRPr/>
          </a:p>
        </p:txBody>
      </p:sp>
      <p:cxnSp>
        <p:nvCxnSpPr>
          <p:cNvPr id="592" name="Google Shape;592;p33"/>
          <p:cNvCxnSpPr/>
          <p:nvPr/>
        </p:nvCxnSpPr>
        <p:spPr>
          <a:xfrm rot="10800000">
            <a:off x="9518162" y="1642122"/>
            <a:ext cx="0" cy="1314437"/>
          </a:xfrm>
          <a:prstGeom prst="straightConnector1">
            <a:avLst/>
          </a:prstGeom>
          <a:noFill/>
          <a:ln w="57150" cap="flat" cmpd="sng">
            <a:solidFill>
              <a:srgbClr val="F4343F"/>
            </a:solidFill>
            <a:prstDash val="solid"/>
            <a:miter lim="800000"/>
            <a:headEnd type="none" w="sm" len="sm"/>
            <a:tailEnd type="triangle" w="med" len="med"/>
          </a:ln>
        </p:spPr>
      </p:cxnSp>
      <p:sp>
        <p:nvSpPr>
          <p:cNvPr id="593" name="Google Shape;593;p33"/>
          <p:cNvSpPr/>
          <p:nvPr/>
        </p:nvSpPr>
        <p:spPr>
          <a:xfrm rot="-5400000" flipH="1">
            <a:off x="7659578" y="1548073"/>
            <a:ext cx="1699491" cy="4473775"/>
          </a:xfrm>
          <a:prstGeom prst="trapezoid">
            <a:avLst>
              <a:gd name="adj" fmla="val 25000"/>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4" name="Google Shape;594;p33"/>
          <p:cNvSpPr txBox="1"/>
          <p:nvPr/>
        </p:nvSpPr>
        <p:spPr>
          <a:xfrm>
            <a:off x="7887999" y="3574796"/>
            <a:ext cx="102023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a:solidFill>
                  <a:schemeClr val="lt1"/>
                </a:solidFill>
                <a:latin typeface="Arial"/>
                <a:ea typeface="Arial"/>
                <a:cs typeface="Arial"/>
                <a:sym typeface="Arial"/>
              </a:rPr>
              <a:t>RNN</a:t>
            </a:r>
            <a:endParaRPr/>
          </a:p>
        </p:txBody>
      </p:sp>
      <p:sp>
        <p:nvSpPr>
          <p:cNvPr id="595" name="Google Shape;595;p33"/>
          <p:cNvSpPr txBox="1"/>
          <p:nvPr/>
        </p:nvSpPr>
        <p:spPr>
          <a:xfrm>
            <a:off x="2694824" y="5332738"/>
            <a:ext cx="1692869"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1">
                <a:solidFill>
                  <a:schemeClr val="dk1"/>
                </a:solidFill>
                <a:latin typeface="Arial"/>
                <a:ea typeface="Arial"/>
                <a:cs typeface="Arial"/>
                <a:sym typeface="Arial"/>
              </a:rPr>
              <a:t>ENCODER</a:t>
            </a:r>
            <a:endParaRPr/>
          </a:p>
        </p:txBody>
      </p:sp>
      <p:sp>
        <p:nvSpPr>
          <p:cNvPr id="596" name="Google Shape;596;p33"/>
          <p:cNvSpPr txBox="1"/>
          <p:nvPr/>
        </p:nvSpPr>
        <p:spPr>
          <a:xfrm>
            <a:off x="7698511" y="5281339"/>
            <a:ext cx="1692869"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1">
                <a:solidFill>
                  <a:schemeClr val="dk1"/>
                </a:solidFill>
                <a:latin typeface="Arial"/>
                <a:ea typeface="Arial"/>
                <a:cs typeface="Arial"/>
                <a:sym typeface="Arial"/>
              </a:rPr>
              <a:t>DECODER</a:t>
            </a:r>
            <a:endParaRPr/>
          </a:p>
        </p:txBody>
      </p:sp>
      <p:sp>
        <p:nvSpPr>
          <p:cNvPr id="597" name="Google Shape;597;p33"/>
          <p:cNvSpPr txBox="1"/>
          <p:nvPr/>
        </p:nvSpPr>
        <p:spPr>
          <a:xfrm>
            <a:off x="4770963" y="4452712"/>
            <a:ext cx="102523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Feature vector</a:t>
            </a:r>
            <a:endParaRPr/>
          </a:p>
        </p:txBody>
      </p:sp>
      <p:sp>
        <p:nvSpPr>
          <p:cNvPr id="598" name="Google Shape;598;p33"/>
          <p:cNvSpPr txBox="1"/>
          <p:nvPr/>
        </p:nvSpPr>
        <p:spPr>
          <a:xfrm>
            <a:off x="6025855" y="1033666"/>
            <a:ext cx="1025231"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a</a:t>
            </a:r>
            <a:endParaRPr/>
          </a:p>
        </p:txBody>
      </p:sp>
      <p:sp>
        <p:nvSpPr>
          <p:cNvPr id="599" name="Google Shape;599;p33"/>
          <p:cNvSpPr txBox="1"/>
          <p:nvPr/>
        </p:nvSpPr>
        <p:spPr>
          <a:xfrm>
            <a:off x="10172058" y="1033666"/>
            <a:ext cx="102523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a:solidFill>
                  <a:schemeClr val="dk1"/>
                </a:solidFill>
                <a:latin typeface="Arial"/>
                <a:ea typeface="Arial"/>
                <a:cs typeface="Arial"/>
                <a:sym typeface="Arial"/>
              </a:rPr>
              <a:t>&lt;end&gt;</a:t>
            </a:r>
            <a:endParaRPr/>
          </a:p>
        </p:txBody>
      </p:sp>
      <p:sp>
        <p:nvSpPr>
          <p:cNvPr id="600" name="Google Shape;600;p33"/>
          <p:cNvSpPr txBox="1"/>
          <p:nvPr/>
        </p:nvSpPr>
        <p:spPr>
          <a:xfrm>
            <a:off x="7163816" y="1037029"/>
            <a:ext cx="770272" cy="4324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tiger</a:t>
            </a:r>
            <a:endParaRPr/>
          </a:p>
        </p:txBody>
      </p:sp>
      <p:sp>
        <p:nvSpPr>
          <p:cNvPr id="601" name="Google Shape;601;p33"/>
          <p:cNvSpPr txBox="1"/>
          <p:nvPr/>
        </p:nvSpPr>
        <p:spPr>
          <a:xfrm>
            <a:off x="7973249" y="1033666"/>
            <a:ext cx="1025231"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in</a:t>
            </a:r>
            <a:endParaRPr/>
          </a:p>
        </p:txBody>
      </p:sp>
      <p:sp>
        <p:nvSpPr>
          <p:cNvPr id="602" name="Google Shape;602;p33"/>
          <p:cNvSpPr txBox="1"/>
          <p:nvPr/>
        </p:nvSpPr>
        <p:spPr>
          <a:xfrm>
            <a:off x="9072653" y="1033666"/>
            <a:ext cx="1025231"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jungle</a:t>
            </a:r>
            <a:endParaRPr/>
          </a:p>
        </p:txBody>
      </p:sp>
      <p:grpSp>
        <p:nvGrpSpPr>
          <p:cNvPr id="603" name="Google Shape;603;p33"/>
          <p:cNvGrpSpPr/>
          <p:nvPr/>
        </p:nvGrpSpPr>
        <p:grpSpPr>
          <a:xfrm>
            <a:off x="0" y="0"/>
            <a:ext cx="12192000" cy="816077"/>
            <a:chOff x="0" y="0"/>
            <a:chExt cx="12192000" cy="816077"/>
          </a:xfrm>
        </p:grpSpPr>
        <p:sp>
          <p:nvSpPr>
            <p:cNvPr id="604" name="Google Shape;604;p33"/>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5" name="Google Shape;605;p33"/>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Image to Caption</a:t>
              </a:r>
              <a:endParaRPr sz="3200" b="1">
                <a:solidFill>
                  <a:schemeClr val="lt1"/>
                </a:solidFill>
                <a:latin typeface="Arial"/>
                <a:ea typeface="Arial"/>
                <a:cs typeface="Arial"/>
                <a:sym typeface="Arial"/>
              </a:endParaRPr>
            </a:p>
          </p:txBody>
        </p:sp>
      </p:grpSp>
      <p:sp>
        <p:nvSpPr>
          <p:cNvPr id="606" name="Google Shape;606;p33"/>
          <p:cNvSpPr/>
          <p:nvPr/>
        </p:nvSpPr>
        <p:spPr>
          <a:xfrm>
            <a:off x="465177" y="2928851"/>
            <a:ext cx="1692000" cy="1692000"/>
          </a:xfrm>
          <a:prstGeom prst="roundRect">
            <a:avLst>
              <a:gd name="adj" fmla="val 5203"/>
            </a:avLst>
          </a:prstGeom>
          <a:blipFill rotWithShape="1">
            <a:blip r:embed="rId3">
              <a:alphaModFix/>
            </a:blip>
            <a:stretch>
              <a:fillRect l="-31353" r="-31353"/>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07" name="Google Shape;607;p33"/>
          <p:cNvGrpSpPr/>
          <p:nvPr/>
        </p:nvGrpSpPr>
        <p:grpSpPr>
          <a:xfrm>
            <a:off x="5065586" y="3311433"/>
            <a:ext cx="587754" cy="947054"/>
            <a:chOff x="2408067" y="2839623"/>
            <a:chExt cx="587754" cy="947054"/>
          </a:xfrm>
        </p:grpSpPr>
        <p:sp>
          <p:nvSpPr>
            <p:cNvPr id="608" name="Google Shape;608;p33"/>
            <p:cNvSpPr/>
            <p:nvPr/>
          </p:nvSpPr>
          <p:spPr>
            <a:xfrm>
              <a:off x="2426608" y="2839623"/>
              <a:ext cx="364949" cy="947054"/>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9" name="Google Shape;609;p33"/>
            <p:cNvSpPr txBox="1"/>
            <p:nvPr/>
          </p:nvSpPr>
          <p:spPr>
            <a:xfrm>
              <a:off x="2408067" y="3104877"/>
              <a:ext cx="58775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595959"/>
                  </a:solidFill>
                  <a:latin typeface="Arial"/>
                  <a:ea typeface="Arial"/>
                  <a:cs typeface="Arial"/>
                  <a:sym typeface="Arial"/>
                </a:rPr>
                <a:t>h</a:t>
              </a:r>
              <a:r>
                <a:rPr lang="en-IN" sz="1800" baseline="-25000">
                  <a:solidFill>
                    <a:srgbClr val="595959"/>
                  </a:solidFill>
                  <a:latin typeface="Arial"/>
                  <a:ea typeface="Arial"/>
                  <a:cs typeface="Arial"/>
                  <a:sym typeface="Arial"/>
                </a:rPr>
                <a:t>0</a:t>
              </a:r>
              <a:endParaRPr sz="1800" baseline="-25000">
                <a:solidFill>
                  <a:srgbClr val="595959"/>
                </a:solidFill>
                <a:latin typeface="Arial"/>
                <a:ea typeface="Arial"/>
                <a:cs typeface="Arial"/>
                <a:sym typeface="Arial"/>
              </a:endParaRPr>
            </a:p>
          </p:txBody>
        </p:sp>
      </p:grpSp>
      <p:sp>
        <p:nvSpPr>
          <p:cNvPr id="610" name="Google Shape;610;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16</a:t>
            </a:fld>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34"/>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7" name="Google Shape;617;p34"/>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Language model</a:t>
            </a:r>
            <a:endParaRPr sz="3200" b="1">
              <a:solidFill>
                <a:schemeClr val="lt1"/>
              </a:solidFill>
              <a:latin typeface="Arial"/>
              <a:ea typeface="Arial"/>
              <a:cs typeface="Arial"/>
              <a:sym typeface="Arial"/>
            </a:endParaRPr>
          </a:p>
        </p:txBody>
      </p:sp>
      <p:sp>
        <p:nvSpPr>
          <p:cNvPr id="618" name="Google Shape;618;p34"/>
          <p:cNvSpPr txBox="1"/>
          <p:nvPr/>
        </p:nvSpPr>
        <p:spPr>
          <a:xfrm>
            <a:off x="517865" y="1884382"/>
            <a:ext cx="570807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0" i="0">
                <a:solidFill>
                  <a:srgbClr val="292929"/>
                </a:solidFill>
                <a:latin typeface="Arial"/>
                <a:ea typeface="Arial"/>
                <a:cs typeface="Arial"/>
                <a:sym typeface="Arial"/>
              </a:rPr>
              <a:t>A Language model is a </a:t>
            </a:r>
            <a:r>
              <a:rPr lang="en-IN" sz="1400" b="0" i="0" u="none" strike="noStrike">
                <a:solidFill>
                  <a:schemeClr val="dk1"/>
                </a:solidFill>
                <a:latin typeface="Arial"/>
                <a:ea typeface="Arial"/>
                <a:cs typeface="Arial"/>
                <a:sym typeface="Arial"/>
              </a:rPr>
              <a:t>probability distribution</a:t>
            </a:r>
            <a:r>
              <a:rPr lang="en-IN" sz="1400" b="0" i="0">
                <a:solidFill>
                  <a:srgbClr val="292929"/>
                </a:solidFill>
                <a:latin typeface="Arial"/>
                <a:ea typeface="Arial"/>
                <a:cs typeface="Arial"/>
                <a:sym typeface="Arial"/>
              </a:rPr>
              <a:t> over words in a sentence. It is used to predict the next word in the sentence given the previous word.</a:t>
            </a:r>
            <a:endParaRPr/>
          </a:p>
          <a:p>
            <a:pPr marL="0" marR="0" lvl="0" indent="0" algn="l" rtl="0">
              <a:spcBef>
                <a:spcPts val="0"/>
              </a:spcBef>
              <a:spcAft>
                <a:spcPts val="0"/>
              </a:spcAft>
              <a:buNone/>
            </a:pPr>
            <a:endParaRPr sz="1400">
              <a:solidFill>
                <a:srgbClr val="292929"/>
              </a:solidFill>
              <a:latin typeface="Arial"/>
              <a:ea typeface="Arial"/>
              <a:cs typeface="Arial"/>
              <a:sym typeface="Arial"/>
            </a:endParaRPr>
          </a:p>
          <a:p>
            <a:pPr marL="0" marR="0" lvl="0" indent="0" algn="l" rtl="0">
              <a:spcBef>
                <a:spcPts val="0"/>
              </a:spcBef>
              <a:spcAft>
                <a:spcPts val="0"/>
              </a:spcAft>
              <a:buNone/>
            </a:pPr>
            <a:r>
              <a:rPr lang="en-IN" sz="1400" b="0" i="0">
                <a:solidFill>
                  <a:srgbClr val="292929"/>
                </a:solidFill>
                <a:latin typeface="Arial"/>
                <a:ea typeface="Arial"/>
                <a:cs typeface="Arial"/>
                <a:sym typeface="Arial"/>
              </a:rPr>
              <a:t>The use of neural networks in language modeling is often called </a:t>
            </a:r>
            <a:r>
              <a:rPr lang="en-IN" sz="1400" b="0" i="0" u="none" strike="noStrike">
                <a:solidFill>
                  <a:schemeClr val="dk1"/>
                </a:solidFill>
                <a:latin typeface="Arial"/>
                <a:ea typeface="Arial"/>
                <a:cs typeface="Arial"/>
                <a:sym typeface="Arial"/>
              </a:rPr>
              <a:t>Neural Language Modeling</a:t>
            </a:r>
            <a:r>
              <a:rPr lang="en-IN" sz="1400" b="0" i="0">
                <a:solidFill>
                  <a:srgbClr val="292929"/>
                </a:solidFill>
                <a:latin typeface="Arial"/>
                <a:ea typeface="Arial"/>
                <a:cs typeface="Arial"/>
                <a:sym typeface="Arial"/>
              </a:rPr>
              <a:t> (NLM). </a:t>
            </a:r>
            <a:endParaRPr sz="1400">
              <a:solidFill>
                <a:schemeClr val="dk1"/>
              </a:solidFill>
              <a:latin typeface="Arial"/>
              <a:ea typeface="Arial"/>
              <a:cs typeface="Arial"/>
              <a:sym typeface="Arial"/>
            </a:endParaRPr>
          </a:p>
        </p:txBody>
      </p:sp>
      <p:pic>
        <p:nvPicPr>
          <p:cNvPr id="619" name="Google Shape;619;p34" descr="Language Modelling"/>
          <p:cNvPicPr preferRelativeResize="0"/>
          <p:nvPr/>
        </p:nvPicPr>
        <p:blipFill rotWithShape="1">
          <a:blip r:embed="rId3">
            <a:alphaModFix/>
          </a:blip>
          <a:srcRect/>
          <a:stretch/>
        </p:blipFill>
        <p:spPr>
          <a:xfrm>
            <a:off x="6225938" y="2033293"/>
            <a:ext cx="5406240" cy="1236084"/>
          </a:xfrm>
          <a:prstGeom prst="rect">
            <a:avLst/>
          </a:prstGeom>
          <a:noFill/>
          <a:ln>
            <a:noFill/>
          </a:ln>
        </p:spPr>
      </p:pic>
      <p:sp>
        <p:nvSpPr>
          <p:cNvPr id="620" name="Google Shape;620;p34"/>
          <p:cNvSpPr txBox="1"/>
          <p:nvPr/>
        </p:nvSpPr>
        <p:spPr>
          <a:xfrm>
            <a:off x="613586" y="3821609"/>
            <a:ext cx="6750050" cy="45653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IN" sz="1400">
                <a:solidFill>
                  <a:schemeClr val="dk1"/>
                </a:solidFill>
                <a:latin typeface="Arial"/>
                <a:ea typeface="Arial"/>
                <a:cs typeface="Arial"/>
                <a:sym typeface="Arial"/>
              </a:rPr>
              <a:t>More formally: given a sequence of words</a:t>
            </a:r>
            <a:endParaRPr sz="1400">
              <a:solidFill>
                <a:schemeClr val="dk1"/>
              </a:solidFill>
              <a:latin typeface="Arial"/>
              <a:ea typeface="Arial"/>
              <a:cs typeface="Arial"/>
              <a:sym typeface="Arial"/>
            </a:endParaRPr>
          </a:p>
          <a:p>
            <a:pPr marL="12700" marR="0" lvl="0" indent="0" algn="l" rtl="0">
              <a:lnSpc>
                <a:spcPct val="100000"/>
              </a:lnSpc>
              <a:spcBef>
                <a:spcPts val="100"/>
              </a:spcBef>
              <a:spcAft>
                <a:spcPts val="0"/>
              </a:spcAft>
              <a:buNone/>
            </a:pPr>
            <a:r>
              <a:rPr lang="en-IN" sz="1400">
                <a:solidFill>
                  <a:schemeClr val="dk1"/>
                </a:solidFill>
                <a:latin typeface="Arial"/>
                <a:ea typeface="Arial"/>
                <a:cs typeface="Arial"/>
                <a:sym typeface="Arial"/>
              </a:rPr>
              <a:t>compute the probability distribution of the next word</a:t>
            </a:r>
            <a:endParaRPr sz="1400">
              <a:solidFill>
                <a:schemeClr val="dk1"/>
              </a:solidFill>
              <a:latin typeface="Arial"/>
              <a:ea typeface="Arial"/>
              <a:cs typeface="Arial"/>
              <a:sym typeface="Arial"/>
            </a:endParaRPr>
          </a:p>
        </p:txBody>
      </p:sp>
      <p:sp>
        <p:nvSpPr>
          <p:cNvPr id="621" name="Google Shape;621;p34"/>
          <p:cNvSpPr/>
          <p:nvPr/>
        </p:nvSpPr>
        <p:spPr>
          <a:xfrm>
            <a:off x="686392" y="4562513"/>
            <a:ext cx="2489277" cy="32119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 name="Google Shape;622;p34"/>
          <p:cNvSpPr/>
          <p:nvPr/>
        </p:nvSpPr>
        <p:spPr>
          <a:xfrm>
            <a:off x="3886609" y="3791854"/>
            <a:ext cx="1480047" cy="257003"/>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623" name="Google Shape;623;p34"/>
          <p:cNvSpPr/>
          <p:nvPr/>
        </p:nvSpPr>
        <p:spPr>
          <a:xfrm>
            <a:off x="4818680" y="4034011"/>
            <a:ext cx="559399" cy="257545"/>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4"/>
          <p:cNvSpPr/>
          <p:nvPr/>
        </p:nvSpPr>
        <p:spPr>
          <a:xfrm>
            <a:off x="686392" y="5057693"/>
            <a:ext cx="5612352" cy="85031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25" name="Google Shape;625;p34"/>
          <p:cNvSpPr txBox="1"/>
          <p:nvPr/>
        </p:nvSpPr>
        <p:spPr>
          <a:xfrm>
            <a:off x="613586" y="6156999"/>
            <a:ext cx="8483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a:solidFill>
                  <a:schemeClr val="dk1"/>
                </a:solidFill>
                <a:latin typeface="Arial"/>
                <a:ea typeface="Arial"/>
                <a:cs typeface="Arial"/>
                <a:sym typeface="Arial"/>
              </a:rPr>
              <a:t>P( the dog is running) = P(the) x P(dog</a:t>
            </a:r>
            <a:r>
              <a:rPr lang="en-IN" sz="1600">
                <a:solidFill>
                  <a:schemeClr val="dk1"/>
                </a:solidFill>
                <a:latin typeface="Calibri"/>
                <a:ea typeface="Calibri"/>
                <a:cs typeface="Calibri"/>
                <a:sym typeface="Calibri"/>
              </a:rPr>
              <a:t>|the)</a:t>
            </a:r>
            <a:r>
              <a:rPr lang="en-IN" sz="1400">
                <a:solidFill>
                  <a:schemeClr val="dk1"/>
                </a:solidFill>
                <a:latin typeface="Arial"/>
                <a:ea typeface="Arial"/>
                <a:cs typeface="Arial"/>
                <a:sym typeface="Arial"/>
              </a:rPr>
              <a:t> x P(is|the,dog) x P(running|the,dog,is)</a:t>
            </a:r>
            <a:endParaRPr/>
          </a:p>
        </p:txBody>
      </p:sp>
      <p:sp>
        <p:nvSpPr>
          <p:cNvPr id="626" name="Google Shape;626;p34"/>
          <p:cNvSpPr/>
          <p:nvPr/>
        </p:nvSpPr>
        <p:spPr>
          <a:xfrm>
            <a:off x="3533060" y="4599121"/>
            <a:ext cx="676873" cy="31163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627" name="Google Shape;627;p34"/>
          <p:cNvSpPr txBox="1"/>
          <p:nvPr/>
        </p:nvSpPr>
        <p:spPr>
          <a:xfrm>
            <a:off x="4165905" y="4571139"/>
            <a:ext cx="431719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a:solidFill>
                  <a:schemeClr val="dk1"/>
                </a:solidFill>
                <a:latin typeface="Arial"/>
                <a:ea typeface="Arial"/>
                <a:cs typeface="Arial"/>
                <a:sym typeface="Arial"/>
              </a:rPr>
              <a:t>can be any word from our vocabulary</a:t>
            </a:r>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5"/>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4" name="Google Shape;634;p35"/>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Neural Language Model</a:t>
            </a:r>
            <a:endParaRPr sz="3200" b="1">
              <a:solidFill>
                <a:schemeClr val="lt1"/>
              </a:solidFill>
              <a:latin typeface="Arial"/>
              <a:ea typeface="Arial"/>
              <a:cs typeface="Arial"/>
              <a:sym typeface="Arial"/>
            </a:endParaRPr>
          </a:p>
        </p:txBody>
      </p:sp>
      <p:pic>
        <p:nvPicPr>
          <p:cNvPr id="635" name="Google Shape;635;p35" descr="GitHub - caroso1222/amazon-autocomplete: 🚀 Unlock the full power of the  Amazon autocompletion engine right into your search input. JavaScript  Plugin."/>
          <p:cNvPicPr preferRelativeResize="0"/>
          <p:nvPr/>
        </p:nvPicPr>
        <p:blipFill rotWithShape="1">
          <a:blip r:embed="rId3">
            <a:alphaModFix/>
          </a:blip>
          <a:srcRect/>
          <a:stretch/>
        </p:blipFill>
        <p:spPr>
          <a:xfrm>
            <a:off x="2577170" y="1984033"/>
            <a:ext cx="2290007" cy="3200805"/>
          </a:xfrm>
          <a:prstGeom prst="rect">
            <a:avLst/>
          </a:prstGeom>
          <a:noFill/>
          <a:ln>
            <a:noFill/>
          </a:ln>
        </p:spPr>
      </p:pic>
      <p:pic>
        <p:nvPicPr>
          <p:cNvPr id="636" name="Google Shape;636;p35" descr="Image result for google keyboard next word prediction gif"/>
          <p:cNvPicPr preferRelativeResize="0"/>
          <p:nvPr/>
        </p:nvPicPr>
        <p:blipFill rotWithShape="1">
          <a:blip r:embed="rId4">
            <a:alphaModFix/>
          </a:blip>
          <a:srcRect/>
          <a:stretch/>
        </p:blipFill>
        <p:spPr>
          <a:xfrm>
            <a:off x="6683418" y="1984033"/>
            <a:ext cx="3091510" cy="367116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36"/>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3" name="Google Shape;643;p36"/>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RNN</a:t>
            </a:r>
            <a:endParaRPr sz="3200" b="1">
              <a:solidFill>
                <a:schemeClr val="lt1"/>
              </a:solidFill>
              <a:latin typeface="Arial"/>
              <a:ea typeface="Arial"/>
              <a:cs typeface="Arial"/>
              <a:sym typeface="Arial"/>
            </a:endParaRPr>
          </a:p>
        </p:txBody>
      </p:sp>
      <p:pic>
        <p:nvPicPr>
          <p:cNvPr id="644" name="Google Shape;644;p36" descr="Xiaoqiang, who is not dead, the author's product manager's artificial  intelligence learning library - 23 page total 26 page"/>
          <p:cNvPicPr preferRelativeResize="0"/>
          <p:nvPr/>
        </p:nvPicPr>
        <p:blipFill rotWithShape="1">
          <a:blip r:embed="rId3">
            <a:alphaModFix/>
          </a:blip>
          <a:srcRect/>
          <a:stretch/>
        </p:blipFill>
        <p:spPr>
          <a:xfrm>
            <a:off x="2884432" y="2373991"/>
            <a:ext cx="1967975" cy="1967975"/>
          </a:xfrm>
          <a:prstGeom prst="rect">
            <a:avLst/>
          </a:prstGeom>
          <a:noFill/>
          <a:ln>
            <a:noFill/>
          </a:ln>
        </p:spPr>
      </p:pic>
      <p:pic>
        <p:nvPicPr>
          <p:cNvPr id="645" name="Google Shape;645;p36"/>
          <p:cNvPicPr preferRelativeResize="0"/>
          <p:nvPr/>
        </p:nvPicPr>
        <p:blipFill rotWithShape="1">
          <a:blip r:embed="rId4">
            <a:alphaModFix/>
          </a:blip>
          <a:srcRect b="7869"/>
          <a:stretch/>
        </p:blipFill>
        <p:spPr>
          <a:xfrm>
            <a:off x="4974872" y="2281001"/>
            <a:ext cx="4156364" cy="2153955"/>
          </a:xfrm>
          <a:prstGeom prst="rect">
            <a:avLst/>
          </a:prstGeom>
          <a:noFill/>
          <a:ln>
            <a:noFill/>
          </a:ln>
        </p:spPr>
      </p:pic>
      <p:sp>
        <p:nvSpPr>
          <p:cNvPr id="646" name="Google Shape;646;p36"/>
          <p:cNvSpPr/>
          <p:nvPr/>
        </p:nvSpPr>
        <p:spPr>
          <a:xfrm>
            <a:off x="4656695" y="3197696"/>
            <a:ext cx="318177" cy="304800"/>
          </a:xfrm>
          <a:prstGeom prst="mathEqual">
            <a:avLst>
              <a:gd name="adj1" fmla="val 23520"/>
              <a:gd name="adj2" fmla="val 11760"/>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47" name="Google Shape;647;p36"/>
          <p:cNvSpPr txBox="1"/>
          <p:nvPr/>
        </p:nvSpPr>
        <p:spPr>
          <a:xfrm>
            <a:off x="5397623" y="4580878"/>
            <a:ext cx="2867488"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chemeClr val="dk1"/>
                </a:solidFill>
                <a:latin typeface="Arial"/>
                <a:ea typeface="Arial"/>
                <a:cs typeface="Arial"/>
                <a:sym typeface="Arial"/>
              </a:rPr>
              <a:t>Unrolled form</a:t>
            </a:r>
            <a:endParaRPr/>
          </a:p>
        </p:txBody>
      </p:sp>
      <p:sp>
        <p:nvSpPr>
          <p:cNvPr id="648" name="Google Shape;648;p36"/>
          <p:cNvSpPr txBox="1"/>
          <p:nvPr/>
        </p:nvSpPr>
        <p:spPr>
          <a:xfrm>
            <a:off x="2182426" y="4562632"/>
            <a:ext cx="2867488"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chemeClr val="dk1"/>
                </a:solidFill>
                <a:latin typeface="Arial"/>
                <a:ea typeface="Arial"/>
                <a:cs typeface="Arial"/>
                <a:sym typeface="Arial"/>
              </a:rPr>
              <a:t>RNN</a:t>
            </a:r>
            <a:endParaRPr/>
          </a:p>
        </p:txBody>
      </p:sp>
      <p:sp>
        <p:nvSpPr>
          <p:cNvPr id="649" name="Google Shape;649;p36"/>
          <p:cNvSpPr txBox="1"/>
          <p:nvPr/>
        </p:nvSpPr>
        <p:spPr>
          <a:xfrm>
            <a:off x="2554119" y="3905403"/>
            <a:ext cx="95878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input</a:t>
            </a:r>
            <a:endParaRPr/>
          </a:p>
        </p:txBody>
      </p:sp>
      <p:sp>
        <p:nvSpPr>
          <p:cNvPr id="650" name="Google Shape;650;p36"/>
          <p:cNvSpPr txBox="1"/>
          <p:nvPr/>
        </p:nvSpPr>
        <p:spPr>
          <a:xfrm>
            <a:off x="2554119" y="2638138"/>
            <a:ext cx="95878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output</a:t>
            </a:r>
            <a:endParaRPr/>
          </a:p>
        </p:txBody>
      </p:sp>
      <p:sp>
        <p:nvSpPr>
          <p:cNvPr id="651" name="Google Shape;651;p36"/>
          <p:cNvSpPr txBox="1"/>
          <p:nvPr/>
        </p:nvSpPr>
        <p:spPr>
          <a:xfrm>
            <a:off x="154697" y="5669704"/>
            <a:ext cx="1188260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0" i="0">
                <a:solidFill>
                  <a:srgbClr val="292929"/>
                </a:solidFill>
                <a:latin typeface="Arial"/>
                <a:ea typeface="Arial"/>
                <a:cs typeface="Arial"/>
                <a:sym typeface="Arial"/>
              </a:rPr>
              <a:t>An RNN has a feedback mechanism which enables it to allow information to flow from one time-step to the next.</a:t>
            </a:r>
            <a:endParaRPr sz="18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50"/>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7"/>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8" name="Google Shape;658;p37"/>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RNN</a:t>
            </a:r>
            <a:endParaRPr sz="3200" b="1">
              <a:solidFill>
                <a:schemeClr val="lt1"/>
              </a:solidFill>
              <a:latin typeface="Arial"/>
              <a:ea typeface="Arial"/>
              <a:cs typeface="Arial"/>
              <a:sym typeface="Arial"/>
            </a:endParaRPr>
          </a:p>
        </p:txBody>
      </p:sp>
      <p:sp>
        <p:nvSpPr>
          <p:cNvPr id="659" name="Google Shape;659;p37"/>
          <p:cNvSpPr/>
          <p:nvPr/>
        </p:nvSpPr>
        <p:spPr>
          <a:xfrm>
            <a:off x="2210539" y="3116062"/>
            <a:ext cx="1056443" cy="1056442"/>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660" name="Google Shape;660;p37"/>
          <p:cNvGrpSpPr/>
          <p:nvPr/>
        </p:nvGrpSpPr>
        <p:grpSpPr>
          <a:xfrm>
            <a:off x="2332164" y="4234648"/>
            <a:ext cx="839814" cy="1408608"/>
            <a:chOff x="2332164" y="4234648"/>
            <a:chExt cx="839814" cy="1408608"/>
          </a:xfrm>
        </p:grpSpPr>
        <p:cxnSp>
          <p:nvCxnSpPr>
            <p:cNvPr id="661" name="Google Shape;661;p37"/>
            <p:cNvCxnSpPr/>
            <p:nvPr/>
          </p:nvCxnSpPr>
          <p:spPr>
            <a:xfrm rot="10800000">
              <a:off x="2738760" y="4234648"/>
              <a:ext cx="0" cy="1100831"/>
            </a:xfrm>
            <a:prstGeom prst="straightConnector1">
              <a:avLst/>
            </a:prstGeom>
            <a:noFill/>
            <a:ln w="28575" cap="flat" cmpd="sng">
              <a:solidFill>
                <a:schemeClr val="dk1"/>
              </a:solidFill>
              <a:prstDash val="solid"/>
              <a:miter lim="800000"/>
              <a:headEnd type="none" w="sm" len="sm"/>
              <a:tailEnd type="triangle" w="med" len="med"/>
            </a:ln>
          </p:spPr>
        </p:cxnSp>
        <p:sp>
          <p:nvSpPr>
            <p:cNvPr id="662" name="Google Shape;662;p37"/>
            <p:cNvSpPr txBox="1"/>
            <p:nvPr/>
          </p:nvSpPr>
          <p:spPr>
            <a:xfrm>
              <a:off x="2332164" y="5335479"/>
              <a:ext cx="83981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1">
                  <a:solidFill>
                    <a:schemeClr val="dk1"/>
                  </a:solidFill>
                  <a:latin typeface="Arial"/>
                  <a:ea typeface="Arial"/>
                  <a:cs typeface="Arial"/>
                  <a:sym typeface="Arial"/>
                </a:rPr>
                <a:t>&lt;start&gt;</a:t>
              </a:r>
              <a:endParaRPr/>
            </a:p>
          </p:txBody>
        </p:sp>
      </p:grpSp>
      <p:grpSp>
        <p:nvGrpSpPr>
          <p:cNvPr id="663" name="Google Shape;663;p37"/>
          <p:cNvGrpSpPr/>
          <p:nvPr/>
        </p:nvGrpSpPr>
        <p:grpSpPr>
          <a:xfrm>
            <a:off x="2352570" y="2148321"/>
            <a:ext cx="763467" cy="897522"/>
            <a:chOff x="2352570" y="2148321"/>
            <a:chExt cx="763467" cy="897522"/>
          </a:xfrm>
        </p:grpSpPr>
        <p:cxnSp>
          <p:nvCxnSpPr>
            <p:cNvPr id="664" name="Google Shape;664;p37"/>
            <p:cNvCxnSpPr/>
            <p:nvPr/>
          </p:nvCxnSpPr>
          <p:spPr>
            <a:xfrm rot="10800000">
              <a:off x="2738760" y="2532298"/>
              <a:ext cx="0" cy="513545"/>
            </a:xfrm>
            <a:prstGeom prst="straightConnector1">
              <a:avLst/>
            </a:prstGeom>
            <a:noFill/>
            <a:ln w="28575" cap="flat" cmpd="sng">
              <a:solidFill>
                <a:schemeClr val="dk1"/>
              </a:solidFill>
              <a:prstDash val="solid"/>
              <a:miter lim="800000"/>
              <a:headEnd type="none" w="sm" len="sm"/>
              <a:tailEnd type="triangle" w="med" len="med"/>
            </a:ln>
          </p:spPr>
        </p:cxnSp>
        <p:sp>
          <p:nvSpPr>
            <p:cNvPr id="665" name="Google Shape;665;p37"/>
            <p:cNvSpPr txBox="1"/>
            <p:nvPr/>
          </p:nvSpPr>
          <p:spPr>
            <a:xfrm>
              <a:off x="2352570" y="2148321"/>
              <a:ext cx="763467"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a:solidFill>
                    <a:schemeClr val="dk1"/>
                  </a:solidFill>
                  <a:latin typeface="Arial"/>
                  <a:ea typeface="Arial"/>
                  <a:cs typeface="Arial"/>
                  <a:sym typeface="Arial"/>
                </a:rPr>
                <a:t>This</a:t>
              </a:r>
              <a:endParaRPr/>
            </a:p>
          </p:txBody>
        </p:sp>
      </p:grpSp>
      <p:pic>
        <p:nvPicPr>
          <p:cNvPr id="666" name="Google Shape;666;p37" descr="Image result for mail icon"/>
          <p:cNvPicPr preferRelativeResize="0"/>
          <p:nvPr/>
        </p:nvPicPr>
        <p:blipFill rotWithShape="1">
          <a:blip r:embed="rId3">
            <a:alphaModFix/>
          </a:blip>
          <a:srcRect/>
          <a:stretch/>
        </p:blipFill>
        <p:spPr>
          <a:xfrm>
            <a:off x="1548195" y="3429000"/>
            <a:ext cx="450109" cy="45010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3"/>
                                        </p:tgtEl>
                                        <p:attrNameLst>
                                          <p:attrName>style.visibility</p:attrName>
                                        </p:attrNameLst>
                                      </p:cBhvr>
                                      <p:to>
                                        <p:strVal val="visible"/>
                                      </p:to>
                                    </p:set>
                                    <p:animEffect transition="in" filter="fade">
                                      <p:cBhvr>
                                        <p:cTn id="7" dur="500"/>
                                        <p:tgtEl>
                                          <p:spTgt spid="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38"/>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3" name="Google Shape;673;p38"/>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RNN</a:t>
            </a:r>
            <a:endParaRPr sz="3200" b="1">
              <a:solidFill>
                <a:schemeClr val="lt1"/>
              </a:solidFill>
              <a:latin typeface="Arial"/>
              <a:ea typeface="Arial"/>
              <a:cs typeface="Arial"/>
              <a:sym typeface="Arial"/>
            </a:endParaRPr>
          </a:p>
        </p:txBody>
      </p:sp>
      <p:sp>
        <p:nvSpPr>
          <p:cNvPr id="674" name="Google Shape;674;p38"/>
          <p:cNvSpPr/>
          <p:nvPr/>
        </p:nvSpPr>
        <p:spPr>
          <a:xfrm>
            <a:off x="3774005" y="3116062"/>
            <a:ext cx="1056443" cy="1056442"/>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675" name="Google Shape;675;p38"/>
          <p:cNvGrpSpPr/>
          <p:nvPr/>
        </p:nvGrpSpPr>
        <p:grpSpPr>
          <a:xfrm>
            <a:off x="3882319" y="4264466"/>
            <a:ext cx="839814" cy="1408608"/>
            <a:chOff x="2332164" y="4234648"/>
            <a:chExt cx="839814" cy="1408608"/>
          </a:xfrm>
        </p:grpSpPr>
        <p:cxnSp>
          <p:nvCxnSpPr>
            <p:cNvPr id="676" name="Google Shape;676;p38"/>
            <p:cNvCxnSpPr/>
            <p:nvPr/>
          </p:nvCxnSpPr>
          <p:spPr>
            <a:xfrm rot="10800000">
              <a:off x="2738760" y="4234648"/>
              <a:ext cx="0" cy="1100831"/>
            </a:xfrm>
            <a:prstGeom prst="straightConnector1">
              <a:avLst/>
            </a:prstGeom>
            <a:noFill/>
            <a:ln w="28575" cap="flat" cmpd="sng">
              <a:solidFill>
                <a:schemeClr val="dk1"/>
              </a:solidFill>
              <a:prstDash val="solid"/>
              <a:miter lim="800000"/>
              <a:headEnd type="none" w="sm" len="sm"/>
              <a:tailEnd type="triangle" w="med" len="med"/>
            </a:ln>
          </p:spPr>
        </p:cxnSp>
        <p:sp>
          <p:nvSpPr>
            <p:cNvPr id="677" name="Google Shape;677;p38"/>
            <p:cNvSpPr txBox="1"/>
            <p:nvPr/>
          </p:nvSpPr>
          <p:spPr>
            <a:xfrm>
              <a:off x="2332164" y="5335479"/>
              <a:ext cx="83981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1">
                  <a:solidFill>
                    <a:schemeClr val="dk1"/>
                  </a:solidFill>
                  <a:latin typeface="Arial"/>
                  <a:ea typeface="Arial"/>
                  <a:cs typeface="Arial"/>
                  <a:sym typeface="Arial"/>
                </a:rPr>
                <a:t>This</a:t>
              </a:r>
              <a:endParaRPr/>
            </a:p>
          </p:txBody>
        </p:sp>
      </p:grpSp>
      <p:grpSp>
        <p:nvGrpSpPr>
          <p:cNvPr id="678" name="Google Shape;678;p38"/>
          <p:cNvGrpSpPr/>
          <p:nvPr/>
        </p:nvGrpSpPr>
        <p:grpSpPr>
          <a:xfrm>
            <a:off x="3907181" y="2126578"/>
            <a:ext cx="763467" cy="897522"/>
            <a:chOff x="2352570" y="2148321"/>
            <a:chExt cx="763467" cy="897522"/>
          </a:xfrm>
        </p:grpSpPr>
        <p:cxnSp>
          <p:nvCxnSpPr>
            <p:cNvPr id="679" name="Google Shape;679;p38"/>
            <p:cNvCxnSpPr/>
            <p:nvPr/>
          </p:nvCxnSpPr>
          <p:spPr>
            <a:xfrm rot="10800000">
              <a:off x="2738760" y="2532298"/>
              <a:ext cx="0" cy="513545"/>
            </a:xfrm>
            <a:prstGeom prst="straightConnector1">
              <a:avLst/>
            </a:prstGeom>
            <a:noFill/>
            <a:ln w="28575" cap="flat" cmpd="sng">
              <a:solidFill>
                <a:schemeClr val="dk1"/>
              </a:solidFill>
              <a:prstDash val="solid"/>
              <a:miter lim="800000"/>
              <a:headEnd type="none" w="sm" len="sm"/>
              <a:tailEnd type="triangle" w="med" len="med"/>
            </a:ln>
          </p:spPr>
        </p:cxnSp>
        <p:sp>
          <p:nvSpPr>
            <p:cNvPr id="680" name="Google Shape;680;p38"/>
            <p:cNvSpPr txBox="1"/>
            <p:nvPr/>
          </p:nvSpPr>
          <p:spPr>
            <a:xfrm>
              <a:off x="2352570" y="2148321"/>
              <a:ext cx="763467"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a:solidFill>
                    <a:schemeClr val="dk1"/>
                  </a:solidFill>
                  <a:latin typeface="Arial"/>
                  <a:ea typeface="Arial"/>
                  <a:cs typeface="Arial"/>
                  <a:sym typeface="Arial"/>
                </a:rPr>
                <a:t>is</a:t>
              </a:r>
              <a:endParaRPr/>
            </a:p>
          </p:txBody>
        </p:sp>
      </p:grpSp>
      <p:pic>
        <p:nvPicPr>
          <p:cNvPr id="681" name="Google Shape;681;p38" descr="Image result for mail icon"/>
          <p:cNvPicPr preferRelativeResize="0"/>
          <p:nvPr/>
        </p:nvPicPr>
        <p:blipFill rotWithShape="1">
          <a:blip r:embed="rId3">
            <a:alphaModFix/>
          </a:blip>
          <a:srcRect/>
          <a:stretch/>
        </p:blipFill>
        <p:spPr>
          <a:xfrm>
            <a:off x="3068879" y="3429000"/>
            <a:ext cx="450109" cy="45010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8"/>
                                        </p:tgtEl>
                                        <p:attrNameLst>
                                          <p:attrName>style.visibility</p:attrName>
                                        </p:attrNameLst>
                                      </p:cBhvr>
                                      <p:to>
                                        <p:strVal val="visible"/>
                                      </p:to>
                                    </p:set>
                                    <p:animEffect transition="in" filter="fade">
                                      <p:cBhvr>
                                        <p:cTn id="7" dur="500"/>
                                        <p:tgtEl>
                                          <p:spTgt spid="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9"/>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8" name="Google Shape;688;p39"/>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RNN</a:t>
            </a:r>
            <a:endParaRPr sz="3200" b="1">
              <a:solidFill>
                <a:schemeClr val="lt1"/>
              </a:solidFill>
              <a:latin typeface="Arial"/>
              <a:ea typeface="Arial"/>
              <a:cs typeface="Arial"/>
              <a:sym typeface="Arial"/>
            </a:endParaRPr>
          </a:p>
        </p:txBody>
      </p:sp>
      <p:grpSp>
        <p:nvGrpSpPr>
          <p:cNvPr id="689" name="Google Shape;689;p39"/>
          <p:cNvGrpSpPr/>
          <p:nvPr/>
        </p:nvGrpSpPr>
        <p:grpSpPr>
          <a:xfrm>
            <a:off x="5868820" y="4315318"/>
            <a:ext cx="839814" cy="1408608"/>
            <a:chOff x="2332164" y="4234648"/>
            <a:chExt cx="839814" cy="1408608"/>
          </a:xfrm>
        </p:grpSpPr>
        <p:cxnSp>
          <p:nvCxnSpPr>
            <p:cNvPr id="690" name="Google Shape;690;p39"/>
            <p:cNvCxnSpPr/>
            <p:nvPr/>
          </p:nvCxnSpPr>
          <p:spPr>
            <a:xfrm rot="10800000">
              <a:off x="2738760" y="4234648"/>
              <a:ext cx="0" cy="1100831"/>
            </a:xfrm>
            <a:prstGeom prst="straightConnector1">
              <a:avLst/>
            </a:prstGeom>
            <a:noFill/>
            <a:ln w="28575" cap="flat" cmpd="sng">
              <a:solidFill>
                <a:schemeClr val="dk1"/>
              </a:solidFill>
              <a:prstDash val="solid"/>
              <a:miter lim="800000"/>
              <a:headEnd type="none" w="sm" len="sm"/>
              <a:tailEnd type="triangle" w="med" len="med"/>
            </a:ln>
          </p:spPr>
        </p:cxnSp>
        <p:sp>
          <p:nvSpPr>
            <p:cNvPr id="691" name="Google Shape;691;p39"/>
            <p:cNvSpPr txBox="1"/>
            <p:nvPr/>
          </p:nvSpPr>
          <p:spPr>
            <a:xfrm>
              <a:off x="2332164" y="5335479"/>
              <a:ext cx="83981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1">
                  <a:solidFill>
                    <a:schemeClr val="dk1"/>
                  </a:solidFill>
                  <a:latin typeface="Arial"/>
                  <a:ea typeface="Arial"/>
                  <a:cs typeface="Arial"/>
                  <a:sym typeface="Arial"/>
                </a:rPr>
                <a:t>is</a:t>
              </a:r>
              <a:endParaRPr/>
            </a:p>
          </p:txBody>
        </p:sp>
      </p:grpSp>
      <p:grpSp>
        <p:nvGrpSpPr>
          <p:cNvPr id="692" name="Google Shape;692;p39"/>
          <p:cNvGrpSpPr/>
          <p:nvPr/>
        </p:nvGrpSpPr>
        <p:grpSpPr>
          <a:xfrm>
            <a:off x="5906994" y="2075726"/>
            <a:ext cx="763467" cy="897522"/>
            <a:chOff x="2352570" y="2148321"/>
            <a:chExt cx="763467" cy="897522"/>
          </a:xfrm>
        </p:grpSpPr>
        <p:cxnSp>
          <p:nvCxnSpPr>
            <p:cNvPr id="693" name="Google Shape;693;p39"/>
            <p:cNvCxnSpPr/>
            <p:nvPr/>
          </p:nvCxnSpPr>
          <p:spPr>
            <a:xfrm rot="10800000">
              <a:off x="2738760" y="2532298"/>
              <a:ext cx="0" cy="513545"/>
            </a:xfrm>
            <a:prstGeom prst="straightConnector1">
              <a:avLst/>
            </a:prstGeom>
            <a:noFill/>
            <a:ln w="28575" cap="flat" cmpd="sng">
              <a:solidFill>
                <a:schemeClr val="dk1"/>
              </a:solidFill>
              <a:prstDash val="solid"/>
              <a:miter lim="800000"/>
              <a:headEnd type="none" w="sm" len="sm"/>
              <a:tailEnd type="triangle" w="med" len="med"/>
            </a:ln>
          </p:spPr>
        </p:cxnSp>
        <p:sp>
          <p:nvSpPr>
            <p:cNvPr id="694" name="Google Shape;694;p39"/>
            <p:cNvSpPr txBox="1"/>
            <p:nvPr/>
          </p:nvSpPr>
          <p:spPr>
            <a:xfrm>
              <a:off x="2352570" y="2148321"/>
              <a:ext cx="763467"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a:solidFill>
                    <a:schemeClr val="dk1"/>
                  </a:solidFill>
                  <a:latin typeface="Arial"/>
                  <a:ea typeface="Arial"/>
                  <a:cs typeface="Arial"/>
                  <a:sym typeface="Arial"/>
                </a:rPr>
                <a:t>just</a:t>
              </a:r>
              <a:endParaRPr/>
            </a:p>
          </p:txBody>
        </p:sp>
      </p:grpSp>
      <p:sp>
        <p:nvSpPr>
          <p:cNvPr id="695" name="Google Shape;695;p39"/>
          <p:cNvSpPr/>
          <p:nvPr/>
        </p:nvSpPr>
        <p:spPr>
          <a:xfrm>
            <a:off x="5760507" y="3116062"/>
            <a:ext cx="1056443" cy="1056442"/>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96" name="Google Shape;696;p39" descr="Image result for mail icon"/>
          <p:cNvPicPr preferRelativeResize="0"/>
          <p:nvPr/>
        </p:nvPicPr>
        <p:blipFill rotWithShape="1">
          <a:blip r:embed="rId3">
            <a:alphaModFix/>
          </a:blip>
          <a:srcRect/>
          <a:stretch/>
        </p:blipFill>
        <p:spPr>
          <a:xfrm>
            <a:off x="4977188" y="3429000"/>
            <a:ext cx="450109" cy="45010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2"/>
                                        </p:tgtEl>
                                        <p:attrNameLst>
                                          <p:attrName>style.visibility</p:attrName>
                                        </p:attrNameLst>
                                      </p:cBhvr>
                                      <p:to>
                                        <p:strVal val="visible"/>
                                      </p:to>
                                    </p:set>
                                    <p:animEffect transition="in" filter="fade">
                                      <p:cBhvr>
                                        <p:cTn id="7" dur="500"/>
                                        <p:tgtEl>
                                          <p:spTgt spid="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0"/>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3" name="Google Shape;703;p40"/>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RNN</a:t>
            </a:r>
            <a:endParaRPr sz="3200" b="1">
              <a:solidFill>
                <a:schemeClr val="lt1"/>
              </a:solidFill>
              <a:latin typeface="Arial"/>
              <a:ea typeface="Arial"/>
              <a:cs typeface="Arial"/>
              <a:sym typeface="Arial"/>
            </a:endParaRPr>
          </a:p>
        </p:txBody>
      </p:sp>
      <p:grpSp>
        <p:nvGrpSpPr>
          <p:cNvPr id="704" name="Google Shape;704;p40"/>
          <p:cNvGrpSpPr/>
          <p:nvPr/>
        </p:nvGrpSpPr>
        <p:grpSpPr>
          <a:xfrm>
            <a:off x="7816887" y="4315318"/>
            <a:ext cx="839814" cy="1408608"/>
            <a:chOff x="2332164" y="4234648"/>
            <a:chExt cx="839814" cy="1408608"/>
          </a:xfrm>
        </p:grpSpPr>
        <p:cxnSp>
          <p:nvCxnSpPr>
            <p:cNvPr id="705" name="Google Shape;705;p40"/>
            <p:cNvCxnSpPr/>
            <p:nvPr/>
          </p:nvCxnSpPr>
          <p:spPr>
            <a:xfrm rot="10800000">
              <a:off x="2738760" y="4234648"/>
              <a:ext cx="0" cy="1100831"/>
            </a:xfrm>
            <a:prstGeom prst="straightConnector1">
              <a:avLst/>
            </a:prstGeom>
            <a:noFill/>
            <a:ln w="28575" cap="flat" cmpd="sng">
              <a:solidFill>
                <a:schemeClr val="dk1"/>
              </a:solidFill>
              <a:prstDash val="solid"/>
              <a:miter lim="800000"/>
              <a:headEnd type="none" w="sm" len="sm"/>
              <a:tailEnd type="triangle" w="med" len="med"/>
            </a:ln>
          </p:spPr>
        </p:cxnSp>
        <p:sp>
          <p:nvSpPr>
            <p:cNvPr id="706" name="Google Shape;706;p40"/>
            <p:cNvSpPr txBox="1"/>
            <p:nvPr/>
          </p:nvSpPr>
          <p:spPr>
            <a:xfrm>
              <a:off x="2332164" y="5335479"/>
              <a:ext cx="83981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1">
                  <a:solidFill>
                    <a:schemeClr val="dk1"/>
                  </a:solidFill>
                  <a:latin typeface="Arial"/>
                  <a:ea typeface="Arial"/>
                  <a:cs typeface="Arial"/>
                  <a:sym typeface="Arial"/>
                </a:rPr>
                <a:t>just</a:t>
              </a:r>
              <a:endParaRPr/>
            </a:p>
          </p:txBody>
        </p:sp>
      </p:grpSp>
      <p:grpSp>
        <p:nvGrpSpPr>
          <p:cNvPr id="707" name="Google Shape;707;p40"/>
          <p:cNvGrpSpPr/>
          <p:nvPr/>
        </p:nvGrpSpPr>
        <p:grpSpPr>
          <a:xfrm>
            <a:off x="7677898" y="2075726"/>
            <a:ext cx="1117793" cy="897522"/>
            <a:chOff x="2175407" y="2148321"/>
            <a:chExt cx="1117793" cy="897522"/>
          </a:xfrm>
        </p:grpSpPr>
        <p:cxnSp>
          <p:nvCxnSpPr>
            <p:cNvPr id="708" name="Google Shape;708;p40"/>
            <p:cNvCxnSpPr/>
            <p:nvPr/>
          </p:nvCxnSpPr>
          <p:spPr>
            <a:xfrm rot="10800000">
              <a:off x="2738760" y="2532298"/>
              <a:ext cx="0" cy="513545"/>
            </a:xfrm>
            <a:prstGeom prst="straightConnector1">
              <a:avLst/>
            </a:prstGeom>
            <a:noFill/>
            <a:ln w="28575" cap="flat" cmpd="sng">
              <a:solidFill>
                <a:schemeClr val="dk1"/>
              </a:solidFill>
              <a:prstDash val="solid"/>
              <a:miter lim="800000"/>
              <a:headEnd type="none" w="sm" len="sm"/>
              <a:tailEnd type="triangle" w="med" len="med"/>
            </a:ln>
          </p:spPr>
        </p:cxnSp>
        <p:sp>
          <p:nvSpPr>
            <p:cNvPr id="709" name="Google Shape;709;p40"/>
            <p:cNvSpPr txBox="1"/>
            <p:nvPr/>
          </p:nvSpPr>
          <p:spPr>
            <a:xfrm>
              <a:off x="2175407" y="2148321"/>
              <a:ext cx="111779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a:solidFill>
                    <a:schemeClr val="dk1"/>
                  </a:solidFill>
                  <a:latin typeface="Arial"/>
                  <a:ea typeface="Arial"/>
                  <a:cs typeface="Arial"/>
                  <a:sym typeface="Arial"/>
                </a:rPr>
                <a:t>amazing</a:t>
              </a:r>
              <a:endParaRPr/>
            </a:p>
          </p:txBody>
        </p:sp>
      </p:grpSp>
      <p:pic>
        <p:nvPicPr>
          <p:cNvPr id="710" name="Google Shape;710;p40" descr="Image result for mail icon"/>
          <p:cNvPicPr preferRelativeResize="0"/>
          <p:nvPr/>
        </p:nvPicPr>
        <p:blipFill rotWithShape="1">
          <a:blip r:embed="rId3">
            <a:alphaModFix/>
          </a:blip>
          <a:srcRect/>
          <a:stretch/>
        </p:blipFill>
        <p:spPr>
          <a:xfrm>
            <a:off x="6925255" y="3429000"/>
            <a:ext cx="450109" cy="450109"/>
          </a:xfrm>
          <a:prstGeom prst="rect">
            <a:avLst/>
          </a:prstGeom>
          <a:noFill/>
          <a:ln>
            <a:noFill/>
          </a:ln>
        </p:spPr>
      </p:pic>
      <p:sp>
        <p:nvSpPr>
          <p:cNvPr id="711" name="Google Shape;711;p40"/>
          <p:cNvSpPr/>
          <p:nvPr/>
        </p:nvSpPr>
        <p:spPr>
          <a:xfrm>
            <a:off x="7727131" y="3116062"/>
            <a:ext cx="1056443" cy="1056442"/>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7"/>
                                        </p:tgtEl>
                                        <p:attrNameLst>
                                          <p:attrName>style.visibility</p:attrName>
                                        </p:attrNameLst>
                                      </p:cBhvr>
                                      <p:to>
                                        <p:strVal val="visible"/>
                                      </p:to>
                                    </p:set>
                                    <p:animEffect transition="in" filter="fade">
                                      <p:cBhvr>
                                        <p:cTn id="7" dur="500"/>
                                        <p:tgtEl>
                                          <p:spTgt spid="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1"/>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8" name="Google Shape;718;p41"/>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RNN</a:t>
            </a:r>
            <a:endParaRPr sz="3200" b="1">
              <a:solidFill>
                <a:schemeClr val="lt1"/>
              </a:solidFill>
              <a:latin typeface="Arial"/>
              <a:ea typeface="Arial"/>
              <a:cs typeface="Arial"/>
              <a:sym typeface="Arial"/>
            </a:endParaRPr>
          </a:p>
        </p:txBody>
      </p:sp>
      <p:grpSp>
        <p:nvGrpSpPr>
          <p:cNvPr id="719" name="Google Shape;719;p41"/>
          <p:cNvGrpSpPr/>
          <p:nvPr/>
        </p:nvGrpSpPr>
        <p:grpSpPr>
          <a:xfrm>
            <a:off x="9676775" y="4315318"/>
            <a:ext cx="1016175" cy="1408608"/>
            <a:chOff x="2243984" y="4234648"/>
            <a:chExt cx="1016175" cy="1408608"/>
          </a:xfrm>
        </p:grpSpPr>
        <p:cxnSp>
          <p:nvCxnSpPr>
            <p:cNvPr id="720" name="Google Shape;720;p41"/>
            <p:cNvCxnSpPr/>
            <p:nvPr/>
          </p:nvCxnSpPr>
          <p:spPr>
            <a:xfrm rot="10800000">
              <a:off x="2738760" y="4234648"/>
              <a:ext cx="0" cy="1100831"/>
            </a:xfrm>
            <a:prstGeom prst="straightConnector1">
              <a:avLst/>
            </a:prstGeom>
            <a:noFill/>
            <a:ln w="28575" cap="flat" cmpd="sng">
              <a:solidFill>
                <a:schemeClr val="dk1"/>
              </a:solidFill>
              <a:prstDash val="solid"/>
              <a:miter lim="800000"/>
              <a:headEnd type="none" w="sm" len="sm"/>
              <a:tailEnd type="triangle" w="med" len="med"/>
            </a:ln>
          </p:spPr>
        </p:cxnSp>
        <p:sp>
          <p:nvSpPr>
            <p:cNvPr id="721" name="Google Shape;721;p41"/>
            <p:cNvSpPr txBox="1"/>
            <p:nvPr/>
          </p:nvSpPr>
          <p:spPr>
            <a:xfrm>
              <a:off x="2243984" y="5335479"/>
              <a:ext cx="1016175"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1">
                  <a:solidFill>
                    <a:schemeClr val="dk1"/>
                  </a:solidFill>
                  <a:latin typeface="Arial"/>
                  <a:ea typeface="Arial"/>
                  <a:cs typeface="Arial"/>
                  <a:sym typeface="Arial"/>
                </a:rPr>
                <a:t>amazing</a:t>
              </a:r>
              <a:endParaRPr/>
            </a:p>
          </p:txBody>
        </p:sp>
      </p:grpSp>
      <p:grpSp>
        <p:nvGrpSpPr>
          <p:cNvPr id="722" name="Google Shape;722;p41"/>
          <p:cNvGrpSpPr/>
          <p:nvPr/>
        </p:nvGrpSpPr>
        <p:grpSpPr>
          <a:xfrm>
            <a:off x="9625966" y="2075726"/>
            <a:ext cx="1117793" cy="897522"/>
            <a:chOff x="2175407" y="2148321"/>
            <a:chExt cx="1117793" cy="897522"/>
          </a:xfrm>
        </p:grpSpPr>
        <p:cxnSp>
          <p:nvCxnSpPr>
            <p:cNvPr id="723" name="Google Shape;723;p41"/>
            <p:cNvCxnSpPr/>
            <p:nvPr/>
          </p:nvCxnSpPr>
          <p:spPr>
            <a:xfrm rot="10800000">
              <a:off x="2738760" y="2532298"/>
              <a:ext cx="0" cy="513545"/>
            </a:xfrm>
            <a:prstGeom prst="straightConnector1">
              <a:avLst/>
            </a:prstGeom>
            <a:noFill/>
            <a:ln w="28575" cap="flat" cmpd="sng">
              <a:solidFill>
                <a:schemeClr val="dk1"/>
              </a:solidFill>
              <a:prstDash val="solid"/>
              <a:miter lim="800000"/>
              <a:headEnd type="none" w="sm" len="sm"/>
              <a:tailEnd type="triangle" w="med" len="med"/>
            </a:ln>
          </p:spPr>
        </p:cxnSp>
        <p:sp>
          <p:nvSpPr>
            <p:cNvPr id="724" name="Google Shape;724;p41"/>
            <p:cNvSpPr txBox="1"/>
            <p:nvPr/>
          </p:nvSpPr>
          <p:spPr>
            <a:xfrm>
              <a:off x="2175407" y="2148321"/>
              <a:ext cx="111779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a:solidFill>
                    <a:schemeClr val="dk1"/>
                  </a:solidFill>
                  <a:latin typeface="Arial"/>
                  <a:ea typeface="Arial"/>
                  <a:cs typeface="Arial"/>
                  <a:sym typeface="Arial"/>
                </a:rPr>
                <a:t>&lt;end&gt;</a:t>
              </a:r>
              <a:endParaRPr/>
            </a:p>
          </p:txBody>
        </p:sp>
      </p:grpSp>
      <p:pic>
        <p:nvPicPr>
          <p:cNvPr id="725" name="Google Shape;725;p41" descr="Image result for mail icon"/>
          <p:cNvPicPr preferRelativeResize="0"/>
          <p:nvPr/>
        </p:nvPicPr>
        <p:blipFill rotWithShape="1">
          <a:blip r:embed="rId3">
            <a:alphaModFix/>
          </a:blip>
          <a:srcRect/>
          <a:stretch/>
        </p:blipFill>
        <p:spPr>
          <a:xfrm>
            <a:off x="8873323" y="3429000"/>
            <a:ext cx="450109" cy="450109"/>
          </a:xfrm>
          <a:prstGeom prst="rect">
            <a:avLst/>
          </a:prstGeom>
          <a:noFill/>
          <a:ln>
            <a:noFill/>
          </a:ln>
        </p:spPr>
      </p:pic>
      <p:sp>
        <p:nvSpPr>
          <p:cNvPr id="726" name="Google Shape;726;p41"/>
          <p:cNvSpPr/>
          <p:nvPr/>
        </p:nvSpPr>
        <p:spPr>
          <a:xfrm>
            <a:off x="9675199" y="3116062"/>
            <a:ext cx="1056443" cy="1056442"/>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2"/>
                                        </p:tgtEl>
                                        <p:attrNameLst>
                                          <p:attrName>style.visibility</p:attrName>
                                        </p:attrNameLst>
                                      </p:cBhvr>
                                      <p:to>
                                        <p:strVal val="visible"/>
                                      </p:to>
                                    </p:set>
                                    <p:animEffect transition="in" filter="fade">
                                      <p:cBhvr>
                                        <p:cTn id="7" dur="500"/>
                                        <p:tgtEl>
                                          <p:spTgt spid="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730"/>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pic>
        <p:nvPicPr>
          <p:cNvPr id="735" name="Google Shape;735;p43"/>
          <p:cNvPicPr preferRelativeResize="0"/>
          <p:nvPr/>
        </p:nvPicPr>
        <p:blipFill rotWithShape="1">
          <a:blip r:embed="rId3">
            <a:alphaModFix/>
          </a:blip>
          <a:srcRect/>
          <a:stretch/>
        </p:blipFill>
        <p:spPr>
          <a:xfrm>
            <a:off x="1364248" y="149077"/>
            <a:ext cx="9647631" cy="5426792"/>
          </a:xfrm>
          <a:prstGeom prst="rect">
            <a:avLst/>
          </a:prstGeom>
          <a:noFill/>
          <a:ln>
            <a:noFill/>
          </a:ln>
        </p:spPr>
      </p:pic>
      <p:sp>
        <p:nvSpPr>
          <p:cNvPr id="736" name="Google Shape;736;p43"/>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7" name="Google Shape;737;p43"/>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Encoder-Decoder architecture</a:t>
            </a:r>
            <a:endParaRPr sz="3200" b="1">
              <a:solidFill>
                <a:schemeClr val="lt1"/>
              </a:solidFill>
              <a:latin typeface="Arial"/>
              <a:ea typeface="Arial"/>
              <a:cs typeface="Arial"/>
              <a:sym typeface="Arial"/>
            </a:endParaRPr>
          </a:p>
        </p:txBody>
      </p:sp>
      <p:sp>
        <p:nvSpPr>
          <p:cNvPr id="738" name="Google Shape;738;p43"/>
          <p:cNvSpPr txBox="1"/>
          <p:nvPr/>
        </p:nvSpPr>
        <p:spPr>
          <a:xfrm>
            <a:off x="2052369" y="2712961"/>
            <a:ext cx="1244010" cy="40555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200" b="1">
              <a:solidFill>
                <a:srgbClr val="00B05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44"/>
          <p:cNvSpPr/>
          <p:nvPr/>
        </p:nvSpPr>
        <p:spPr>
          <a:xfrm>
            <a:off x="5854840" y="1587640"/>
            <a:ext cx="5429459" cy="4441371"/>
          </a:xfrm>
          <a:prstGeom prst="roundRect">
            <a:avLst>
              <a:gd name="adj" fmla="val 5530"/>
            </a:avLst>
          </a:prstGeom>
          <a:solidFill>
            <a:srgbClr val="E90D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4" name="Google Shape;744;p44"/>
          <p:cNvSpPr/>
          <p:nvPr/>
        </p:nvSpPr>
        <p:spPr>
          <a:xfrm>
            <a:off x="5600116" y="1914684"/>
            <a:ext cx="5972405" cy="1228294"/>
          </a:xfrm>
          <a:prstGeom prst="roundRect">
            <a:avLst>
              <a:gd name="adj" fmla="val 14032"/>
            </a:avLst>
          </a:prstGeom>
          <a:solidFill>
            <a:srgbClr val="F4343F"/>
          </a:solidFill>
          <a:ln>
            <a:noFill/>
          </a:ln>
          <a:effectLst>
            <a:outerShdw blurRad="317500" dist="165100" dir="5400000" algn="t"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5" name="Google Shape;745;p44"/>
          <p:cNvSpPr/>
          <p:nvPr/>
        </p:nvSpPr>
        <p:spPr>
          <a:xfrm>
            <a:off x="2759376" y="3121295"/>
            <a:ext cx="1611297" cy="1641707"/>
          </a:xfrm>
          <a:prstGeom prst="roundRect">
            <a:avLst>
              <a:gd name="adj" fmla="val 6364"/>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6" name="Google Shape;746;p44"/>
          <p:cNvSpPr/>
          <p:nvPr/>
        </p:nvSpPr>
        <p:spPr>
          <a:xfrm>
            <a:off x="2106748" y="3817396"/>
            <a:ext cx="473952" cy="261661"/>
          </a:xfrm>
          <a:prstGeom prst="rightArrow">
            <a:avLst>
              <a:gd name="adj1" fmla="val 50000"/>
              <a:gd name="adj2" fmla="val 50000"/>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7" name="Google Shape;747;p44"/>
          <p:cNvSpPr txBox="1"/>
          <p:nvPr/>
        </p:nvSpPr>
        <p:spPr>
          <a:xfrm>
            <a:off x="3037151" y="3691729"/>
            <a:ext cx="1020234"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b="1">
                <a:solidFill>
                  <a:srgbClr val="D8D8D8"/>
                </a:solidFill>
                <a:latin typeface="Arial"/>
                <a:ea typeface="Arial"/>
                <a:cs typeface="Arial"/>
                <a:sym typeface="Arial"/>
              </a:rPr>
              <a:t>RNN</a:t>
            </a:r>
            <a:endParaRPr/>
          </a:p>
        </p:txBody>
      </p:sp>
      <p:sp>
        <p:nvSpPr>
          <p:cNvPr id="748" name="Google Shape;748;p44"/>
          <p:cNvSpPr/>
          <p:nvPr/>
        </p:nvSpPr>
        <p:spPr>
          <a:xfrm rot="-5400000">
            <a:off x="3299147" y="5063618"/>
            <a:ext cx="529506" cy="11443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9" name="Google Shape;749;p44"/>
          <p:cNvSpPr/>
          <p:nvPr/>
        </p:nvSpPr>
        <p:spPr>
          <a:xfrm rot="-5400000">
            <a:off x="3328048" y="2571825"/>
            <a:ext cx="473952" cy="261661"/>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50" name="Google Shape;750;p44"/>
          <p:cNvGrpSpPr/>
          <p:nvPr/>
        </p:nvGrpSpPr>
        <p:grpSpPr>
          <a:xfrm>
            <a:off x="491603" y="3182244"/>
            <a:ext cx="1470947" cy="1524435"/>
            <a:chOff x="3930870" y="2469929"/>
            <a:chExt cx="3468414" cy="3594537"/>
          </a:xfrm>
        </p:grpSpPr>
        <p:sp>
          <p:nvSpPr>
            <p:cNvPr id="751" name="Google Shape;751;p44"/>
            <p:cNvSpPr/>
            <p:nvPr/>
          </p:nvSpPr>
          <p:spPr>
            <a:xfrm>
              <a:off x="3930870" y="2469931"/>
              <a:ext cx="1156138" cy="1198179"/>
            </a:xfrm>
            <a:prstGeom prst="rect">
              <a:avLst/>
            </a:prstGeom>
            <a:solidFill>
              <a:srgbClr val="F2F2F2"/>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2" name="Google Shape;752;p44"/>
            <p:cNvSpPr/>
            <p:nvPr/>
          </p:nvSpPr>
          <p:spPr>
            <a:xfrm>
              <a:off x="5087008" y="2469930"/>
              <a:ext cx="1156138" cy="1198179"/>
            </a:xfrm>
            <a:prstGeom prst="rect">
              <a:avLst/>
            </a:prstGeom>
            <a:solidFill>
              <a:srgbClr val="F2F2F2"/>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3" name="Google Shape;753;p44"/>
            <p:cNvSpPr/>
            <p:nvPr/>
          </p:nvSpPr>
          <p:spPr>
            <a:xfrm>
              <a:off x="5087008" y="3668109"/>
              <a:ext cx="1156138" cy="1198179"/>
            </a:xfrm>
            <a:prstGeom prst="rect">
              <a:avLst/>
            </a:prstGeom>
            <a:solidFill>
              <a:srgbClr val="F2F2F2"/>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4" name="Google Shape;754;p44"/>
            <p:cNvSpPr/>
            <p:nvPr/>
          </p:nvSpPr>
          <p:spPr>
            <a:xfrm>
              <a:off x="3930870" y="3668109"/>
              <a:ext cx="1156138" cy="1198179"/>
            </a:xfrm>
            <a:prstGeom prst="rect">
              <a:avLst/>
            </a:prstGeom>
            <a:solidFill>
              <a:srgbClr val="F2F2F2"/>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5" name="Google Shape;755;p44"/>
            <p:cNvSpPr/>
            <p:nvPr/>
          </p:nvSpPr>
          <p:spPr>
            <a:xfrm>
              <a:off x="6243146" y="2469929"/>
              <a:ext cx="1156138" cy="1198179"/>
            </a:xfrm>
            <a:prstGeom prst="rect">
              <a:avLst/>
            </a:prstGeom>
            <a:solidFill>
              <a:srgbClr val="F2F2F2"/>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6" name="Google Shape;756;p44"/>
            <p:cNvSpPr/>
            <p:nvPr/>
          </p:nvSpPr>
          <p:spPr>
            <a:xfrm>
              <a:off x="6243146" y="3668108"/>
              <a:ext cx="1156138" cy="1198179"/>
            </a:xfrm>
            <a:prstGeom prst="rect">
              <a:avLst/>
            </a:prstGeom>
            <a:solidFill>
              <a:srgbClr val="F2F2F2"/>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7" name="Google Shape;757;p44"/>
            <p:cNvSpPr/>
            <p:nvPr/>
          </p:nvSpPr>
          <p:spPr>
            <a:xfrm>
              <a:off x="6243146" y="4866287"/>
              <a:ext cx="1156138" cy="1198179"/>
            </a:xfrm>
            <a:prstGeom prst="rect">
              <a:avLst/>
            </a:prstGeom>
            <a:solidFill>
              <a:srgbClr val="F2F2F2"/>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8" name="Google Shape;758;p44"/>
            <p:cNvSpPr/>
            <p:nvPr/>
          </p:nvSpPr>
          <p:spPr>
            <a:xfrm>
              <a:off x="5087008" y="4866286"/>
              <a:ext cx="1156138" cy="1198179"/>
            </a:xfrm>
            <a:prstGeom prst="rect">
              <a:avLst/>
            </a:prstGeom>
            <a:solidFill>
              <a:srgbClr val="F2F2F2"/>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9" name="Google Shape;759;p44"/>
            <p:cNvSpPr/>
            <p:nvPr/>
          </p:nvSpPr>
          <p:spPr>
            <a:xfrm>
              <a:off x="3930870" y="4866285"/>
              <a:ext cx="1156138" cy="1198179"/>
            </a:xfrm>
            <a:prstGeom prst="rect">
              <a:avLst/>
            </a:prstGeom>
            <a:solidFill>
              <a:srgbClr val="F2F2F2"/>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60" name="Google Shape;760;p44"/>
          <p:cNvSpPr txBox="1"/>
          <p:nvPr/>
        </p:nvSpPr>
        <p:spPr>
          <a:xfrm>
            <a:off x="2940918" y="1914684"/>
            <a:ext cx="124821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dk1"/>
                </a:solidFill>
                <a:latin typeface="Arial"/>
                <a:ea typeface="Arial"/>
                <a:cs typeface="Arial"/>
                <a:sym typeface="Arial"/>
              </a:rPr>
              <a:t>prediction</a:t>
            </a:r>
            <a:endParaRPr/>
          </a:p>
        </p:txBody>
      </p:sp>
      <p:sp>
        <p:nvSpPr>
          <p:cNvPr id="761" name="Google Shape;761;p44"/>
          <p:cNvSpPr txBox="1"/>
          <p:nvPr/>
        </p:nvSpPr>
        <p:spPr>
          <a:xfrm>
            <a:off x="2725461" y="5499798"/>
            <a:ext cx="166137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rgbClr val="A5A5A5"/>
                </a:solidFill>
                <a:latin typeface="Arial"/>
                <a:ea typeface="Arial"/>
                <a:cs typeface="Arial"/>
                <a:sym typeface="Arial"/>
              </a:rPr>
              <a:t>Previous prediction</a:t>
            </a:r>
            <a:endParaRPr/>
          </a:p>
        </p:txBody>
      </p:sp>
      <p:sp>
        <p:nvSpPr>
          <p:cNvPr id="762" name="Google Shape;762;p44"/>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3" name="Google Shape;763;p44"/>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Encoder-Decoder architecture</a:t>
            </a:r>
            <a:endParaRPr sz="3200" b="1">
              <a:solidFill>
                <a:schemeClr val="lt1"/>
              </a:solidFill>
              <a:latin typeface="Arial"/>
              <a:ea typeface="Arial"/>
              <a:cs typeface="Arial"/>
              <a:sym typeface="Arial"/>
            </a:endParaRPr>
          </a:p>
        </p:txBody>
      </p:sp>
      <p:sp>
        <p:nvSpPr>
          <p:cNvPr id="764" name="Google Shape;764;p44"/>
          <p:cNvSpPr txBox="1"/>
          <p:nvPr/>
        </p:nvSpPr>
        <p:spPr>
          <a:xfrm>
            <a:off x="5816172" y="2248052"/>
            <a:ext cx="5540295" cy="28623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IN" sz="1800">
                <a:solidFill>
                  <a:schemeClr val="lt1"/>
                </a:solidFill>
                <a:latin typeface="Arial"/>
                <a:ea typeface="Arial"/>
                <a:cs typeface="Arial"/>
                <a:sym typeface="Arial"/>
              </a:rPr>
              <a:t>Decoder is trying to predict the next word with just one look at the image(fixed feature vector).</a:t>
            </a:r>
            <a:endParaRPr sz="1800">
              <a:solidFill>
                <a:schemeClr val="lt1"/>
              </a:solidFill>
              <a:latin typeface="Arial"/>
              <a:ea typeface="Arial"/>
              <a:cs typeface="Arial"/>
              <a:sym typeface="Arial"/>
            </a:endParaRPr>
          </a:p>
          <a:p>
            <a:pPr marL="285750" marR="0" lvl="0" indent="-171450" algn="l"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a:p>
            <a:pPr marL="285750" marR="0" lvl="0" indent="-171450" algn="l"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It will not be able to predict accurately the next word just on the entire image, at each time stamp. Because even irrelevant information are passed on which are not important at that time stamp.</a:t>
            </a:r>
            <a:endParaRPr/>
          </a:p>
        </p:txBody>
      </p:sp>
      <p:sp>
        <p:nvSpPr>
          <p:cNvPr id="765" name="Google Shape;765;p44"/>
          <p:cNvSpPr txBox="1"/>
          <p:nvPr/>
        </p:nvSpPr>
        <p:spPr>
          <a:xfrm>
            <a:off x="5736809" y="1036241"/>
            <a:ext cx="3658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F4343F"/>
                </a:solidFill>
                <a:latin typeface="Arial"/>
                <a:ea typeface="Arial"/>
                <a:cs typeface="Arial"/>
                <a:sym typeface="Arial"/>
              </a:rPr>
              <a:t>Traditional method</a:t>
            </a:r>
            <a:endParaRP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5"/>
          <p:cNvSpPr/>
          <p:nvPr/>
        </p:nvSpPr>
        <p:spPr>
          <a:xfrm>
            <a:off x="5854840" y="1587640"/>
            <a:ext cx="5429459" cy="4441371"/>
          </a:xfrm>
          <a:prstGeom prst="roundRect">
            <a:avLst>
              <a:gd name="adj" fmla="val 5530"/>
            </a:avLst>
          </a:prstGeom>
          <a:solidFill>
            <a:srgbClr val="E90D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1" name="Google Shape;771;p45"/>
          <p:cNvSpPr/>
          <p:nvPr/>
        </p:nvSpPr>
        <p:spPr>
          <a:xfrm>
            <a:off x="5600116" y="3864061"/>
            <a:ext cx="5972405" cy="1228294"/>
          </a:xfrm>
          <a:prstGeom prst="roundRect">
            <a:avLst>
              <a:gd name="adj" fmla="val 14032"/>
            </a:avLst>
          </a:prstGeom>
          <a:solidFill>
            <a:srgbClr val="F4343F"/>
          </a:solidFill>
          <a:ln>
            <a:noFill/>
          </a:ln>
          <a:effectLst>
            <a:outerShdw blurRad="317500" dist="165100" dir="5400000" algn="t"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2" name="Google Shape;772;p45"/>
          <p:cNvSpPr/>
          <p:nvPr/>
        </p:nvSpPr>
        <p:spPr>
          <a:xfrm>
            <a:off x="2759376" y="3121295"/>
            <a:ext cx="1611297" cy="1641707"/>
          </a:xfrm>
          <a:prstGeom prst="roundRect">
            <a:avLst>
              <a:gd name="adj" fmla="val 6364"/>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3" name="Google Shape;773;p45"/>
          <p:cNvSpPr/>
          <p:nvPr/>
        </p:nvSpPr>
        <p:spPr>
          <a:xfrm>
            <a:off x="2106748" y="3817396"/>
            <a:ext cx="473952" cy="261661"/>
          </a:xfrm>
          <a:prstGeom prst="rightArrow">
            <a:avLst>
              <a:gd name="adj1" fmla="val 50000"/>
              <a:gd name="adj2" fmla="val 50000"/>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4" name="Google Shape;774;p45"/>
          <p:cNvSpPr txBox="1"/>
          <p:nvPr/>
        </p:nvSpPr>
        <p:spPr>
          <a:xfrm>
            <a:off x="3037151" y="3691729"/>
            <a:ext cx="1020234"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b="1">
                <a:solidFill>
                  <a:srgbClr val="D8D8D8"/>
                </a:solidFill>
                <a:latin typeface="Arial"/>
                <a:ea typeface="Arial"/>
                <a:cs typeface="Arial"/>
                <a:sym typeface="Arial"/>
              </a:rPr>
              <a:t>RNN</a:t>
            </a:r>
            <a:endParaRPr/>
          </a:p>
        </p:txBody>
      </p:sp>
      <p:sp>
        <p:nvSpPr>
          <p:cNvPr id="775" name="Google Shape;775;p45"/>
          <p:cNvSpPr/>
          <p:nvPr/>
        </p:nvSpPr>
        <p:spPr>
          <a:xfrm rot="-5400000">
            <a:off x="3299147" y="5063618"/>
            <a:ext cx="529506" cy="11443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6" name="Google Shape;776;p45"/>
          <p:cNvSpPr/>
          <p:nvPr/>
        </p:nvSpPr>
        <p:spPr>
          <a:xfrm rot="-5400000">
            <a:off x="3328048" y="2571825"/>
            <a:ext cx="473952" cy="261661"/>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77" name="Google Shape;777;p45"/>
          <p:cNvGrpSpPr/>
          <p:nvPr/>
        </p:nvGrpSpPr>
        <p:grpSpPr>
          <a:xfrm>
            <a:off x="491603" y="3182244"/>
            <a:ext cx="1470947" cy="1524435"/>
            <a:chOff x="3930870" y="2469929"/>
            <a:chExt cx="3468414" cy="3594537"/>
          </a:xfrm>
        </p:grpSpPr>
        <p:sp>
          <p:nvSpPr>
            <p:cNvPr id="778" name="Google Shape;778;p45"/>
            <p:cNvSpPr/>
            <p:nvPr/>
          </p:nvSpPr>
          <p:spPr>
            <a:xfrm>
              <a:off x="3930870" y="2469931"/>
              <a:ext cx="1156138" cy="1198179"/>
            </a:xfrm>
            <a:prstGeom prst="rect">
              <a:avLst/>
            </a:prstGeom>
            <a:solidFill>
              <a:srgbClr val="F2F2F2"/>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9" name="Google Shape;779;p45"/>
            <p:cNvSpPr/>
            <p:nvPr/>
          </p:nvSpPr>
          <p:spPr>
            <a:xfrm>
              <a:off x="5087008" y="2469930"/>
              <a:ext cx="1156138" cy="1198179"/>
            </a:xfrm>
            <a:prstGeom prst="rect">
              <a:avLst/>
            </a:prstGeom>
            <a:solidFill>
              <a:srgbClr val="F2F2F2"/>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0" name="Google Shape;780;p45"/>
            <p:cNvSpPr/>
            <p:nvPr/>
          </p:nvSpPr>
          <p:spPr>
            <a:xfrm>
              <a:off x="5087008" y="3668109"/>
              <a:ext cx="1156138" cy="1198179"/>
            </a:xfrm>
            <a:prstGeom prst="rect">
              <a:avLst/>
            </a:prstGeom>
            <a:solidFill>
              <a:srgbClr val="F2F2F2"/>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1" name="Google Shape;781;p45"/>
            <p:cNvSpPr/>
            <p:nvPr/>
          </p:nvSpPr>
          <p:spPr>
            <a:xfrm>
              <a:off x="3930870" y="3668109"/>
              <a:ext cx="1156138" cy="1198179"/>
            </a:xfrm>
            <a:prstGeom prst="rect">
              <a:avLst/>
            </a:prstGeom>
            <a:solidFill>
              <a:srgbClr val="F2F2F2"/>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2" name="Google Shape;782;p45"/>
            <p:cNvSpPr/>
            <p:nvPr/>
          </p:nvSpPr>
          <p:spPr>
            <a:xfrm>
              <a:off x="6243146" y="2469929"/>
              <a:ext cx="1156138" cy="1198179"/>
            </a:xfrm>
            <a:prstGeom prst="rect">
              <a:avLst/>
            </a:prstGeom>
            <a:solidFill>
              <a:srgbClr val="F2F2F2"/>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3" name="Google Shape;783;p45"/>
            <p:cNvSpPr/>
            <p:nvPr/>
          </p:nvSpPr>
          <p:spPr>
            <a:xfrm>
              <a:off x="6243146" y="3668108"/>
              <a:ext cx="1156138" cy="1198179"/>
            </a:xfrm>
            <a:prstGeom prst="rect">
              <a:avLst/>
            </a:prstGeom>
            <a:solidFill>
              <a:srgbClr val="F2F2F2"/>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4" name="Google Shape;784;p45"/>
            <p:cNvSpPr/>
            <p:nvPr/>
          </p:nvSpPr>
          <p:spPr>
            <a:xfrm>
              <a:off x="6243146" y="4866287"/>
              <a:ext cx="1156138" cy="1198179"/>
            </a:xfrm>
            <a:prstGeom prst="rect">
              <a:avLst/>
            </a:prstGeom>
            <a:solidFill>
              <a:srgbClr val="F2F2F2"/>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5" name="Google Shape;785;p45"/>
            <p:cNvSpPr/>
            <p:nvPr/>
          </p:nvSpPr>
          <p:spPr>
            <a:xfrm>
              <a:off x="5087008" y="4866286"/>
              <a:ext cx="1156138" cy="1198179"/>
            </a:xfrm>
            <a:prstGeom prst="rect">
              <a:avLst/>
            </a:prstGeom>
            <a:solidFill>
              <a:srgbClr val="F2F2F2"/>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6" name="Google Shape;786;p45"/>
            <p:cNvSpPr/>
            <p:nvPr/>
          </p:nvSpPr>
          <p:spPr>
            <a:xfrm>
              <a:off x="3930870" y="4866285"/>
              <a:ext cx="1156138" cy="1198179"/>
            </a:xfrm>
            <a:prstGeom prst="rect">
              <a:avLst/>
            </a:prstGeom>
            <a:solidFill>
              <a:srgbClr val="F2F2F2"/>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87" name="Google Shape;787;p45"/>
          <p:cNvSpPr txBox="1"/>
          <p:nvPr/>
        </p:nvSpPr>
        <p:spPr>
          <a:xfrm>
            <a:off x="2940918" y="1914684"/>
            <a:ext cx="124821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dk1"/>
                </a:solidFill>
                <a:latin typeface="Arial"/>
                <a:ea typeface="Arial"/>
                <a:cs typeface="Arial"/>
                <a:sym typeface="Arial"/>
              </a:rPr>
              <a:t>prediction</a:t>
            </a:r>
            <a:endParaRPr/>
          </a:p>
        </p:txBody>
      </p:sp>
      <p:sp>
        <p:nvSpPr>
          <p:cNvPr id="788" name="Google Shape;788;p45"/>
          <p:cNvSpPr txBox="1"/>
          <p:nvPr/>
        </p:nvSpPr>
        <p:spPr>
          <a:xfrm>
            <a:off x="2725461" y="5499798"/>
            <a:ext cx="166137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rgbClr val="A5A5A5"/>
                </a:solidFill>
                <a:latin typeface="Arial"/>
                <a:ea typeface="Arial"/>
                <a:cs typeface="Arial"/>
                <a:sym typeface="Arial"/>
              </a:rPr>
              <a:t>Previous prediction</a:t>
            </a:r>
            <a:endParaRPr/>
          </a:p>
        </p:txBody>
      </p:sp>
      <p:sp>
        <p:nvSpPr>
          <p:cNvPr id="789" name="Google Shape;789;p45"/>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0" name="Google Shape;790;p45"/>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Encoder-Decoder architecture</a:t>
            </a:r>
            <a:endParaRPr sz="3200" b="1">
              <a:solidFill>
                <a:schemeClr val="lt1"/>
              </a:solidFill>
              <a:latin typeface="Arial"/>
              <a:ea typeface="Arial"/>
              <a:cs typeface="Arial"/>
              <a:sym typeface="Arial"/>
            </a:endParaRPr>
          </a:p>
        </p:txBody>
      </p:sp>
      <p:sp>
        <p:nvSpPr>
          <p:cNvPr id="791" name="Google Shape;791;p45"/>
          <p:cNvSpPr txBox="1"/>
          <p:nvPr/>
        </p:nvSpPr>
        <p:spPr>
          <a:xfrm>
            <a:off x="5816172" y="2248052"/>
            <a:ext cx="5540295" cy="28623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Decoder is trying to predict the next word with just one look at the image(fixed feature vector).</a:t>
            </a:r>
            <a:endParaRPr sz="1800">
              <a:solidFill>
                <a:schemeClr val="dk1"/>
              </a:solidFill>
              <a:latin typeface="Arial"/>
              <a:ea typeface="Arial"/>
              <a:cs typeface="Arial"/>
              <a:sym typeface="Arial"/>
            </a:endParaRPr>
          </a:p>
          <a:p>
            <a:pPr marL="285750" marR="0" lvl="0" indent="-171450" algn="l"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a:p>
            <a:pPr marL="285750" marR="0" lvl="0" indent="-171450" algn="l"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IN" sz="1800">
                <a:solidFill>
                  <a:schemeClr val="lt1"/>
                </a:solidFill>
                <a:latin typeface="Arial"/>
                <a:ea typeface="Arial"/>
                <a:cs typeface="Arial"/>
                <a:sym typeface="Arial"/>
              </a:rPr>
              <a:t>It will not be able to predict accurately the next word just on the entire image, at each time stamp. Because even irrelevant information are passed on which are not important at that time stamp.</a:t>
            </a:r>
            <a:endParaRPr/>
          </a:p>
        </p:txBody>
      </p:sp>
      <p:sp>
        <p:nvSpPr>
          <p:cNvPr id="792" name="Google Shape;792;p45"/>
          <p:cNvSpPr txBox="1"/>
          <p:nvPr/>
        </p:nvSpPr>
        <p:spPr>
          <a:xfrm>
            <a:off x="5736809" y="1036241"/>
            <a:ext cx="3658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F4343F"/>
                </a:solidFill>
                <a:latin typeface="Arial"/>
                <a:ea typeface="Arial"/>
                <a:cs typeface="Arial"/>
                <a:sym typeface="Arial"/>
              </a:rPr>
              <a:t>Traditional method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46"/>
          <p:cNvSpPr/>
          <p:nvPr/>
        </p:nvSpPr>
        <p:spPr>
          <a:xfrm>
            <a:off x="5854840" y="2019310"/>
            <a:ext cx="5429459" cy="3577557"/>
          </a:xfrm>
          <a:prstGeom prst="roundRect">
            <a:avLst>
              <a:gd name="adj" fmla="val 5530"/>
            </a:avLst>
          </a:prstGeom>
          <a:solidFill>
            <a:srgbClr val="E90D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8" name="Google Shape;798;p46"/>
          <p:cNvSpPr/>
          <p:nvPr/>
        </p:nvSpPr>
        <p:spPr>
          <a:xfrm>
            <a:off x="5550542" y="2400088"/>
            <a:ext cx="5972405" cy="733376"/>
          </a:xfrm>
          <a:prstGeom prst="roundRect">
            <a:avLst>
              <a:gd name="adj" fmla="val 14032"/>
            </a:avLst>
          </a:prstGeom>
          <a:solidFill>
            <a:srgbClr val="F4343F"/>
          </a:solidFill>
          <a:ln>
            <a:noFill/>
          </a:ln>
          <a:effectLst>
            <a:outerShdw blurRad="317500" dist="165100" dir="5400000" algn="t"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9" name="Google Shape;799;p46"/>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0" name="Google Shape;800;p46"/>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Encoder-Decoder architecture</a:t>
            </a:r>
            <a:endParaRPr sz="3200" b="1">
              <a:solidFill>
                <a:schemeClr val="lt1"/>
              </a:solidFill>
              <a:latin typeface="Arial"/>
              <a:ea typeface="Arial"/>
              <a:cs typeface="Arial"/>
              <a:sym typeface="Arial"/>
            </a:endParaRPr>
          </a:p>
        </p:txBody>
      </p:sp>
      <p:sp>
        <p:nvSpPr>
          <p:cNvPr id="801" name="Google Shape;801;p46"/>
          <p:cNvSpPr txBox="1"/>
          <p:nvPr/>
        </p:nvSpPr>
        <p:spPr>
          <a:xfrm>
            <a:off x="6112481" y="1850135"/>
            <a:ext cx="5152825" cy="32008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IN" sz="1800">
                <a:solidFill>
                  <a:schemeClr val="lt1"/>
                </a:solidFill>
                <a:latin typeface="Arial"/>
                <a:ea typeface="Arial"/>
                <a:cs typeface="Arial"/>
                <a:sym typeface="Arial"/>
              </a:rPr>
              <a:t>Adaptive feature vector to provide spatial features</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prediction in this case will be more accurate as it will have a context to where to look at depending on the previous prediction at a particular timestamp</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This will make the computation faster too.</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802" name="Google Shape;802;p46"/>
          <p:cNvSpPr/>
          <p:nvPr/>
        </p:nvSpPr>
        <p:spPr>
          <a:xfrm>
            <a:off x="2759376" y="3121295"/>
            <a:ext cx="1611297" cy="1641707"/>
          </a:xfrm>
          <a:prstGeom prst="roundRect">
            <a:avLst>
              <a:gd name="adj" fmla="val 6364"/>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3" name="Google Shape;803;p46"/>
          <p:cNvSpPr/>
          <p:nvPr/>
        </p:nvSpPr>
        <p:spPr>
          <a:xfrm>
            <a:off x="2106748" y="3817396"/>
            <a:ext cx="473952" cy="261661"/>
          </a:xfrm>
          <a:prstGeom prst="rightArrow">
            <a:avLst>
              <a:gd name="adj1" fmla="val 50000"/>
              <a:gd name="adj2" fmla="val 50000"/>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4" name="Google Shape;804;p46"/>
          <p:cNvSpPr txBox="1"/>
          <p:nvPr/>
        </p:nvSpPr>
        <p:spPr>
          <a:xfrm>
            <a:off x="3037151" y="3691729"/>
            <a:ext cx="1020234"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b="1">
                <a:solidFill>
                  <a:srgbClr val="D8D8D8"/>
                </a:solidFill>
                <a:latin typeface="Arial"/>
                <a:ea typeface="Arial"/>
                <a:cs typeface="Arial"/>
                <a:sym typeface="Arial"/>
              </a:rPr>
              <a:t>RNN</a:t>
            </a:r>
            <a:endParaRPr/>
          </a:p>
        </p:txBody>
      </p:sp>
      <p:sp>
        <p:nvSpPr>
          <p:cNvPr id="805" name="Google Shape;805;p46"/>
          <p:cNvSpPr/>
          <p:nvPr/>
        </p:nvSpPr>
        <p:spPr>
          <a:xfrm rot="-5400000">
            <a:off x="3299147" y="5063618"/>
            <a:ext cx="529506" cy="11443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6" name="Google Shape;806;p46"/>
          <p:cNvSpPr/>
          <p:nvPr/>
        </p:nvSpPr>
        <p:spPr>
          <a:xfrm rot="-5400000">
            <a:off x="3328048" y="2571825"/>
            <a:ext cx="473952" cy="261661"/>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7" name="Google Shape;807;p46"/>
          <p:cNvSpPr txBox="1"/>
          <p:nvPr/>
        </p:nvSpPr>
        <p:spPr>
          <a:xfrm>
            <a:off x="2940918" y="1914684"/>
            <a:ext cx="124821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dk1"/>
                </a:solidFill>
                <a:latin typeface="Arial"/>
                <a:ea typeface="Arial"/>
                <a:cs typeface="Arial"/>
                <a:sym typeface="Arial"/>
              </a:rPr>
              <a:t>prediction</a:t>
            </a:r>
            <a:endParaRPr/>
          </a:p>
        </p:txBody>
      </p:sp>
      <p:sp>
        <p:nvSpPr>
          <p:cNvPr id="808" name="Google Shape;808;p46"/>
          <p:cNvSpPr txBox="1"/>
          <p:nvPr/>
        </p:nvSpPr>
        <p:spPr>
          <a:xfrm>
            <a:off x="2725461" y="5499798"/>
            <a:ext cx="166137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rgbClr val="A5A5A5"/>
                </a:solidFill>
                <a:latin typeface="Arial"/>
                <a:ea typeface="Arial"/>
                <a:cs typeface="Arial"/>
                <a:sym typeface="Arial"/>
              </a:rPr>
              <a:t>Previous prediction</a:t>
            </a:r>
            <a:endParaRPr/>
          </a:p>
        </p:txBody>
      </p:sp>
      <p:pic>
        <p:nvPicPr>
          <p:cNvPr id="809" name="Google Shape;809;p46"/>
          <p:cNvPicPr preferRelativeResize="0"/>
          <p:nvPr/>
        </p:nvPicPr>
        <p:blipFill rotWithShape="1">
          <a:blip r:embed="rId3">
            <a:alphaModFix/>
          </a:blip>
          <a:srcRect l="38816" t="32298" r="39254" b="26387"/>
          <a:stretch/>
        </p:blipFill>
        <p:spPr>
          <a:xfrm>
            <a:off x="472508" y="3130171"/>
            <a:ext cx="1509139" cy="1599373"/>
          </a:xfrm>
          <a:prstGeom prst="rect">
            <a:avLst/>
          </a:prstGeom>
          <a:noFill/>
          <a:ln>
            <a:noFill/>
          </a:ln>
        </p:spPr>
      </p:pic>
      <p:sp>
        <p:nvSpPr>
          <p:cNvPr id="810" name="Google Shape;810;p46"/>
          <p:cNvSpPr txBox="1"/>
          <p:nvPr/>
        </p:nvSpPr>
        <p:spPr>
          <a:xfrm>
            <a:off x="5676518" y="1444869"/>
            <a:ext cx="205495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rgbClr val="F4343F"/>
                </a:solidFill>
                <a:latin typeface="Arial"/>
                <a:ea typeface="Arial"/>
                <a:cs typeface="Arial"/>
                <a:sym typeface="Arial"/>
              </a:rPr>
              <a:t>Modification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sldNum" idx="12"/>
          </p:nvPr>
        </p:nvSpPr>
        <p:spPr>
          <a:xfrm>
            <a:off x="8623300" y="6356351"/>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latin typeface="Arial"/>
                <a:ea typeface="Arial"/>
                <a:cs typeface="Arial"/>
                <a:sym typeface="Arial"/>
              </a:rPr>
              <a:t>3</a:t>
            </a:fld>
            <a:endParaRPr>
              <a:latin typeface="Arial"/>
              <a:ea typeface="Arial"/>
              <a:cs typeface="Arial"/>
              <a:sym typeface="Arial"/>
            </a:endParaRPr>
          </a:p>
        </p:txBody>
      </p:sp>
      <p:sp>
        <p:nvSpPr>
          <p:cNvPr id="171" name="Google Shape;171;p19"/>
          <p:cNvSpPr txBox="1"/>
          <p:nvPr/>
        </p:nvSpPr>
        <p:spPr>
          <a:xfrm>
            <a:off x="850900" y="873210"/>
            <a:ext cx="6586220" cy="6667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733">
                <a:solidFill>
                  <a:schemeClr val="lt1"/>
                </a:solidFill>
                <a:latin typeface="Arial"/>
                <a:ea typeface="Arial"/>
                <a:cs typeface="Arial"/>
                <a:sym typeface="Arial"/>
              </a:rPr>
              <a:t>In this capstone we will cover:</a:t>
            </a:r>
            <a:endParaRPr sz="3733">
              <a:solidFill>
                <a:schemeClr val="lt1"/>
              </a:solidFill>
              <a:latin typeface="Arial"/>
              <a:ea typeface="Arial"/>
              <a:cs typeface="Arial"/>
              <a:sym typeface="Arial"/>
            </a:endParaRPr>
          </a:p>
        </p:txBody>
      </p:sp>
      <p:sp>
        <p:nvSpPr>
          <p:cNvPr id="172" name="Google Shape;172;p19"/>
          <p:cNvSpPr txBox="1"/>
          <p:nvPr/>
        </p:nvSpPr>
        <p:spPr>
          <a:xfrm>
            <a:off x="1593747" y="3900761"/>
            <a:ext cx="822901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lt1"/>
                </a:solidFill>
                <a:latin typeface="Arial"/>
                <a:ea typeface="Arial"/>
                <a:cs typeface="Arial"/>
                <a:sym typeface="Arial"/>
              </a:rPr>
              <a:t>Attention model</a:t>
            </a:r>
            <a:endParaRPr/>
          </a:p>
        </p:txBody>
      </p:sp>
      <p:sp>
        <p:nvSpPr>
          <p:cNvPr id="173" name="Google Shape;173;p19"/>
          <p:cNvSpPr txBox="1"/>
          <p:nvPr/>
        </p:nvSpPr>
        <p:spPr>
          <a:xfrm>
            <a:off x="1593747" y="4646108"/>
            <a:ext cx="570263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lt1"/>
                </a:solidFill>
                <a:latin typeface="Arial"/>
                <a:ea typeface="Arial"/>
                <a:cs typeface="Arial"/>
                <a:sym typeface="Arial"/>
              </a:rPr>
              <a:t>Model training &amp; model evaluation</a:t>
            </a:r>
            <a:endParaRPr/>
          </a:p>
        </p:txBody>
      </p:sp>
      <p:sp>
        <p:nvSpPr>
          <p:cNvPr id="174" name="Google Shape;174;p19"/>
          <p:cNvSpPr txBox="1"/>
          <p:nvPr/>
        </p:nvSpPr>
        <p:spPr>
          <a:xfrm>
            <a:off x="1593747" y="3145586"/>
            <a:ext cx="822901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dirty="0">
                <a:solidFill>
                  <a:schemeClr val="lt1"/>
                </a:solidFill>
                <a:latin typeface="Arial"/>
                <a:ea typeface="Arial"/>
                <a:cs typeface="Arial"/>
                <a:sym typeface="Arial"/>
              </a:rPr>
              <a:t>Traditional CNN-RNN module </a:t>
            </a:r>
            <a:endParaRPr dirty="0"/>
          </a:p>
        </p:txBody>
      </p:sp>
      <p:sp>
        <p:nvSpPr>
          <p:cNvPr id="175" name="Google Shape;175;p19"/>
          <p:cNvSpPr txBox="1"/>
          <p:nvPr/>
        </p:nvSpPr>
        <p:spPr>
          <a:xfrm>
            <a:off x="1593747" y="2406105"/>
            <a:ext cx="822901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lt1"/>
                </a:solidFill>
                <a:latin typeface="Arial"/>
                <a:ea typeface="Arial"/>
                <a:cs typeface="Arial"/>
                <a:sym typeface="Arial"/>
              </a:rPr>
              <a:t>Introduction to the capstone</a:t>
            </a:r>
            <a:endParaRPr/>
          </a:p>
        </p:txBody>
      </p:sp>
      <p:grpSp>
        <p:nvGrpSpPr>
          <p:cNvPr id="176" name="Google Shape;176;p19"/>
          <p:cNvGrpSpPr/>
          <p:nvPr/>
        </p:nvGrpSpPr>
        <p:grpSpPr>
          <a:xfrm>
            <a:off x="932198" y="2382398"/>
            <a:ext cx="540000" cy="540000"/>
            <a:chOff x="765050" y="2007170"/>
            <a:chExt cx="540000" cy="540000"/>
          </a:xfrm>
        </p:grpSpPr>
        <p:sp>
          <p:nvSpPr>
            <p:cNvPr id="177" name="Google Shape;177;p19"/>
            <p:cNvSpPr/>
            <p:nvPr/>
          </p:nvSpPr>
          <p:spPr>
            <a:xfrm>
              <a:off x="765050" y="2007170"/>
              <a:ext cx="540000" cy="54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 name="Google Shape;178;p19"/>
            <p:cNvSpPr txBox="1"/>
            <p:nvPr/>
          </p:nvSpPr>
          <p:spPr>
            <a:xfrm>
              <a:off x="870565" y="2029697"/>
              <a:ext cx="36829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F4343F"/>
                  </a:solidFill>
                  <a:latin typeface="Arial"/>
                  <a:ea typeface="Arial"/>
                  <a:cs typeface="Arial"/>
                  <a:sym typeface="Arial"/>
                </a:rPr>
                <a:t>1</a:t>
              </a:r>
              <a:endParaRPr/>
            </a:p>
          </p:txBody>
        </p:sp>
      </p:grpSp>
      <p:grpSp>
        <p:nvGrpSpPr>
          <p:cNvPr id="179" name="Google Shape;179;p19"/>
          <p:cNvGrpSpPr/>
          <p:nvPr/>
        </p:nvGrpSpPr>
        <p:grpSpPr>
          <a:xfrm>
            <a:off x="932198" y="3112613"/>
            <a:ext cx="540000" cy="540000"/>
            <a:chOff x="765050" y="2007170"/>
            <a:chExt cx="540000" cy="540000"/>
          </a:xfrm>
        </p:grpSpPr>
        <p:sp>
          <p:nvSpPr>
            <p:cNvPr id="180" name="Google Shape;180;p19"/>
            <p:cNvSpPr/>
            <p:nvPr/>
          </p:nvSpPr>
          <p:spPr>
            <a:xfrm>
              <a:off x="765050" y="2007170"/>
              <a:ext cx="540000" cy="54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 name="Google Shape;181;p19"/>
            <p:cNvSpPr txBox="1"/>
            <p:nvPr/>
          </p:nvSpPr>
          <p:spPr>
            <a:xfrm>
              <a:off x="870565" y="2029697"/>
              <a:ext cx="36829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F4343F"/>
                  </a:solidFill>
                  <a:latin typeface="Arial"/>
                  <a:ea typeface="Arial"/>
                  <a:cs typeface="Arial"/>
                  <a:sym typeface="Arial"/>
                </a:rPr>
                <a:t>2</a:t>
              </a:r>
              <a:endParaRPr/>
            </a:p>
          </p:txBody>
        </p:sp>
      </p:grpSp>
      <p:grpSp>
        <p:nvGrpSpPr>
          <p:cNvPr id="182" name="Google Shape;182;p19"/>
          <p:cNvGrpSpPr/>
          <p:nvPr/>
        </p:nvGrpSpPr>
        <p:grpSpPr>
          <a:xfrm>
            <a:off x="932198" y="3842828"/>
            <a:ext cx="540000" cy="540000"/>
            <a:chOff x="765050" y="2007170"/>
            <a:chExt cx="540000" cy="540000"/>
          </a:xfrm>
        </p:grpSpPr>
        <p:sp>
          <p:nvSpPr>
            <p:cNvPr id="183" name="Google Shape;183;p19"/>
            <p:cNvSpPr/>
            <p:nvPr/>
          </p:nvSpPr>
          <p:spPr>
            <a:xfrm>
              <a:off x="765050" y="2007170"/>
              <a:ext cx="540000" cy="54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 name="Google Shape;184;p19"/>
            <p:cNvSpPr txBox="1"/>
            <p:nvPr/>
          </p:nvSpPr>
          <p:spPr>
            <a:xfrm>
              <a:off x="870565" y="2029697"/>
              <a:ext cx="36829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F4343F"/>
                  </a:solidFill>
                  <a:latin typeface="Arial"/>
                  <a:ea typeface="Arial"/>
                  <a:cs typeface="Arial"/>
                  <a:sym typeface="Arial"/>
                </a:rPr>
                <a:t>3</a:t>
              </a:r>
              <a:endParaRPr/>
            </a:p>
          </p:txBody>
        </p:sp>
      </p:grpSp>
      <p:grpSp>
        <p:nvGrpSpPr>
          <p:cNvPr id="185" name="Google Shape;185;p19"/>
          <p:cNvGrpSpPr/>
          <p:nvPr/>
        </p:nvGrpSpPr>
        <p:grpSpPr>
          <a:xfrm>
            <a:off x="932198" y="4573043"/>
            <a:ext cx="540000" cy="540000"/>
            <a:chOff x="765050" y="2007170"/>
            <a:chExt cx="540000" cy="540000"/>
          </a:xfrm>
        </p:grpSpPr>
        <p:sp>
          <p:nvSpPr>
            <p:cNvPr id="186" name="Google Shape;186;p19"/>
            <p:cNvSpPr/>
            <p:nvPr/>
          </p:nvSpPr>
          <p:spPr>
            <a:xfrm>
              <a:off x="765050" y="2007170"/>
              <a:ext cx="540000" cy="54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 name="Google Shape;187;p19"/>
            <p:cNvSpPr txBox="1"/>
            <p:nvPr/>
          </p:nvSpPr>
          <p:spPr>
            <a:xfrm>
              <a:off x="870565" y="2029697"/>
              <a:ext cx="36829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F4343F"/>
                  </a:solidFill>
                  <a:latin typeface="Arial"/>
                  <a:ea typeface="Arial"/>
                  <a:cs typeface="Arial"/>
                  <a:sym typeface="Arial"/>
                </a:rPr>
                <a:t>4</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anim calcmode="lin" valueType="num">
                                      <p:cBhvr additive="base">
                                        <p:cTn id="7" dur="250"/>
                                        <p:tgtEl>
                                          <p:spTgt spid="176"/>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fade">
                                      <p:cBhvr>
                                        <p:cTn id="10" dur="500"/>
                                        <p:tgtEl>
                                          <p:spTgt spid="17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179"/>
                                        </p:tgtEl>
                                        <p:attrNameLst>
                                          <p:attrName>style.visibility</p:attrName>
                                        </p:attrNameLst>
                                      </p:cBhvr>
                                      <p:to>
                                        <p:strVal val="visible"/>
                                      </p:to>
                                    </p:set>
                                    <p:anim calcmode="lin" valueType="num">
                                      <p:cBhvr additive="base">
                                        <p:cTn id="15" dur="250"/>
                                        <p:tgtEl>
                                          <p:spTgt spid="179"/>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174"/>
                                        </p:tgtEl>
                                        <p:attrNameLst>
                                          <p:attrName>style.visibility</p:attrName>
                                        </p:attrNameLst>
                                      </p:cBhvr>
                                      <p:to>
                                        <p:strVal val="visible"/>
                                      </p:to>
                                    </p:set>
                                    <p:animEffect transition="in" filter="fade">
                                      <p:cBhvr>
                                        <p:cTn id="18" dur="500"/>
                                        <p:tgtEl>
                                          <p:spTgt spid="17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82"/>
                                        </p:tgtEl>
                                        <p:attrNameLst>
                                          <p:attrName>style.visibility</p:attrName>
                                        </p:attrNameLst>
                                      </p:cBhvr>
                                      <p:to>
                                        <p:strVal val="visible"/>
                                      </p:to>
                                    </p:set>
                                    <p:anim calcmode="lin" valueType="num">
                                      <p:cBhvr additive="base">
                                        <p:cTn id="23" dur="250"/>
                                        <p:tgtEl>
                                          <p:spTgt spid="182"/>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500"/>
                                        <p:tgtEl>
                                          <p:spTgt spid="17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85"/>
                                        </p:tgtEl>
                                        <p:attrNameLst>
                                          <p:attrName>style.visibility</p:attrName>
                                        </p:attrNameLst>
                                      </p:cBhvr>
                                      <p:to>
                                        <p:strVal val="visible"/>
                                      </p:to>
                                    </p:set>
                                    <p:anim calcmode="lin" valueType="num">
                                      <p:cBhvr additive="base">
                                        <p:cTn id="31" dur="250"/>
                                        <p:tgtEl>
                                          <p:spTgt spid="185"/>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0"/>
                                  </p:stCondLst>
                                  <p:childTnLst>
                                    <p:set>
                                      <p:cBhvr>
                                        <p:cTn id="33" dur="1" fill="hold">
                                          <p:stCondLst>
                                            <p:cond delay="0"/>
                                          </p:stCondLst>
                                        </p:cTn>
                                        <p:tgtEl>
                                          <p:spTgt spid="173"/>
                                        </p:tgtEl>
                                        <p:attrNameLst>
                                          <p:attrName>style.visibility</p:attrName>
                                        </p:attrNameLst>
                                      </p:cBhvr>
                                      <p:to>
                                        <p:strVal val="visible"/>
                                      </p:to>
                                    </p:set>
                                    <p:animEffect transition="in" filter="fade">
                                      <p:cBhvr>
                                        <p:cTn id="34"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47"/>
          <p:cNvSpPr/>
          <p:nvPr/>
        </p:nvSpPr>
        <p:spPr>
          <a:xfrm>
            <a:off x="5854840" y="2019310"/>
            <a:ext cx="5429459" cy="3577557"/>
          </a:xfrm>
          <a:prstGeom prst="roundRect">
            <a:avLst>
              <a:gd name="adj" fmla="val 5530"/>
            </a:avLst>
          </a:prstGeom>
          <a:solidFill>
            <a:srgbClr val="E90D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6" name="Google Shape;816;p47"/>
          <p:cNvSpPr/>
          <p:nvPr/>
        </p:nvSpPr>
        <p:spPr>
          <a:xfrm>
            <a:off x="5550542" y="3418778"/>
            <a:ext cx="5972405" cy="1429143"/>
          </a:xfrm>
          <a:prstGeom prst="roundRect">
            <a:avLst>
              <a:gd name="adj" fmla="val 12626"/>
            </a:avLst>
          </a:prstGeom>
          <a:solidFill>
            <a:srgbClr val="F4343F"/>
          </a:solidFill>
          <a:ln>
            <a:noFill/>
          </a:ln>
          <a:effectLst>
            <a:outerShdw blurRad="317500" dist="165100" dir="5400000" algn="t"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7" name="Google Shape;817;p47"/>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8" name="Google Shape;818;p47"/>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Encoder-Decoder architecture</a:t>
            </a:r>
            <a:endParaRPr sz="3200" b="1">
              <a:solidFill>
                <a:schemeClr val="lt1"/>
              </a:solidFill>
              <a:latin typeface="Arial"/>
              <a:ea typeface="Arial"/>
              <a:cs typeface="Arial"/>
              <a:sym typeface="Arial"/>
            </a:endParaRPr>
          </a:p>
        </p:txBody>
      </p:sp>
      <p:sp>
        <p:nvSpPr>
          <p:cNvPr id="819" name="Google Shape;819;p47"/>
          <p:cNvSpPr txBox="1"/>
          <p:nvPr/>
        </p:nvSpPr>
        <p:spPr>
          <a:xfrm>
            <a:off x="6112481" y="1850135"/>
            <a:ext cx="5152825" cy="37548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Adaptive feature vector to provide spatial features</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IN" sz="1800">
                <a:solidFill>
                  <a:schemeClr val="lt1"/>
                </a:solidFill>
                <a:latin typeface="Arial"/>
                <a:ea typeface="Arial"/>
                <a:cs typeface="Arial"/>
                <a:sym typeface="Arial"/>
              </a:rPr>
              <a:t>The prediction in this case will be more accurate as it will have a context to where to look at depending on the previous prediction at a particular timestamp</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This will make the computation faster too.</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820" name="Google Shape;820;p47"/>
          <p:cNvSpPr/>
          <p:nvPr/>
        </p:nvSpPr>
        <p:spPr>
          <a:xfrm>
            <a:off x="2759376" y="3121295"/>
            <a:ext cx="1611297" cy="1641707"/>
          </a:xfrm>
          <a:prstGeom prst="roundRect">
            <a:avLst>
              <a:gd name="adj" fmla="val 6364"/>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1" name="Google Shape;821;p47"/>
          <p:cNvSpPr/>
          <p:nvPr/>
        </p:nvSpPr>
        <p:spPr>
          <a:xfrm>
            <a:off x="2106748" y="3817396"/>
            <a:ext cx="473952" cy="261661"/>
          </a:xfrm>
          <a:prstGeom prst="rightArrow">
            <a:avLst>
              <a:gd name="adj1" fmla="val 50000"/>
              <a:gd name="adj2" fmla="val 50000"/>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2" name="Google Shape;822;p47"/>
          <p:cNvSpPr txBox="1"/>
          <p:nvPr/>
        </p:nvSpPr>
        <p:spPr>
          <a:xfrm>
            <a:off x="3037151" y="3691729"/>
            <a:ext cx="1020234"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b="1">
                <a:solidFill>
                  <a:srgbClr val="D8D8D8"/>
                </a:solidFill>
                <a:latin typeface="Arial"/>
                <a:ea typeface="Arial"/>
                <a:cs typeface="Arial"/>
                <a:sym typeface="Arial"/>
              </a:rPr>
              <a:t>RNN</a:t>
            </a:r>
            <a:endParaRPr/>
          </a:p>
        </p:txBody>
      </p:sp>
      <p:sp>
        <p:nvSpPr>
          <p:cNvPr id="823" name="Google Shape;823;p47"/>
          <p:cNvSpPr/>
          <p:nvPr/>
        </p:nvSpPr>
        <p:spPr>
          <a:xfrm rot="-5400000">
            <a:off x="3299147" y="5063618"/>
            <a:ext cx="529506" cy="11443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4" name="Google Shape;824;p47"/>
          <p:cNvSpPr/>
          <p:nvPr/>
        </p:nvSpPr>
        <p:spPr>
          <a:xfrm rot="-5400000">
            <a:off x="3328048" y="2571825"/>
            <a:ext cx="473952" cy="261661"/>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5" name="Google Shape;825;p47"/>
          <p:cNvSpPr txBox="1"/>
          <p:nvPr/>
        </p:nvSpPr>
        <p:spPr>
          <a:xfrm>
            <a:off x="2940918" y="1914684"/>
            <a:ext cx="124821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dk1"/>
                </a:solidFill>
                <a:latin typeface="Arial"/>
                <a:ea typeface="Arial"/>
                <a:cs typeface="Arial"/>
                <a:sym typeface="Arial"/>
              </a:rPr>
              <a:t>prediction</a:t>
            </a:r>
            <a:endParaRPr/>
          </a:p>
        </p:txBody>
      </p:sp>
      <p:sp>
        <p:nvSpPr>
          <p:cNvPr id="826" name="Google Shape;826;p47"/>
          <p:cNvSpPr txBox="1"/>
          <p:nvPr/>
        </p:nvSpPr>
        <p:spPr>
          <a:xfrm>
            <a:off x="2725461" y="5499798"/>
            <a:ext cx="166137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rgbClr val="A5A5A5"/>
                </a:solidFill>
                <a:latin typeface="Arial"/>
                <a:ea typeface="Arial"/>
                <a:cs typeface="Arial"/>
                <a:sym typeface="Arial"/>
              </a:rPr>
              <a:t>Previous prediction</a:t>
            </a:r>
            <a:endParaRPr/>
          </a:p>
        </p:txBody>
      </p:sp>
      <p:pic>
        <p:nvPicPr>
          <p:cNvPr id="827" name="Google Shape;827;p47"/>
          <p:cNvPicPr preferRelativeResize="0"/>
          <p:nvPr/>
        </p:nvPicPr>
        <p:blipFill rotWithShape="1">
          <a:blip r:embed="rId3">
            <a:alphaModFix/>
          </a:blip>
          <a:srcRect l="38816" t="32298" r="39254" b="26387"/>
          <a:stretch/>
        </p:blipFill>
        <p:spPr>
          <a:xfrm>
            <a:off x="472508" y="3130171"/>
            <a:ext cx="1509139" cy="1599373"/>
          </a:xfrm>
          <a:prstGeom prst="rect">
            <a:avLst/>
          </a:prstGeom>
          <a:noFill/>
          <a:ln>
            <a:noFill/>
          </a:ln>
        </p:spPr>
      </p:pic>
      <p:sp>
        <p:nvSpPr>
          <p:cNvPr id="828" name="Google Shape;828;p47"/>
          <p:cNvSpPr txBox="1"/>
          <p:nvPr/>
        </p:nvSpPr>
        <p:spPr>
          <a:xfrm>
            <a:off x="5676518" y="1444869"/>
            <a:ext cx="205495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rgbClr val="F4343F"/>
                </a:solidFill>
                <a:latin typeface="Arial"/>
                <a:ea typeface="Arial"/>
                <a:cs typeface="Arial"/>
                <a:sym typeface="Arial"/>
              </a:rPr>
              <a:t>Modification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8"/>
          <p:cNvSpPr/>
          <p:nvPr/>
        </p:nvSpPr>
        <p:spPr>
          <a:xfrm>
            <a:off x="5854840" y="2019310"/>
            <a:ext cx="5429459" cy="3577557"/>
          </a:xfrm>
          <a:prstGeom prst="roundRect">
            <a:avLst>
              <a:gd name="adj" fmla="val 5530"/>
            </a:avLst>
          </a:prstGeom>
          <a:solidFill>
            <a:srgbClr val="E90D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4" name="Google Shape;834;p48"/>
          <p:cNvSpPr/>
          <p:nvPr/>
        </p:nvSpPr>
        <p:spPr>
          <a:xfrm>
            <a:off x="5550542" y="4867629"/>
            <a:ext cx="5972405" cy="500905"/>
          </a:xfrm>
          <a:prstGeom prst="roundRect">
            <a:avLst>
              <a:gd name="adj" fmla="val 12626"/>
            </a:avLst>
          </a:prstGeom>
          <a:solidFill>
            <a:srgbClr val="F4343F"/>
          </a:solidFill>
          <a:ln>
            <a:noFill/>
          </a:ln>
          <a:effectLst>
            <a:outerShdw blurRad="317500" dist="165100" dir="5400000" algn="t"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5" name="Google Shape;835;p48"/>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6" name="Google Shape;836;p48"/>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Encoder-Decoder architecture</a:t>
            </a:r>
            <a:endParaRPr sz="3200" b="1">
              <a:solidFill>
                <a:schemeClr val="lt1"/>
              </a:solidFill>
              <a:latin typeface="Arial"/>
              <a:ea typeface="Arial"/>
              <a:cs typeface="Arial"/>
              <a:sym typeface="Arial"/>
            </a:endParaRPr>
          </a:p>
        </p:txBody>
      </p:sp>
      <p:sp>
        <p:nvSpPr>
          <p:cNvPr id="837" name="Google Shape;837;p48"/>
          <p:cNvSpPr txBox="1"/>
          <p:nvPr/>
        </p:nvSpPr>
        <p:spPr>
          <a:xfrm>
            <a:off x="6112481" y="1850135"/>
            <a:ext cx="5152825" cy="37548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Adaptive feature vector to provide spatial features</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prediction in this case will be more accurate as it will have a context to where to look at depending on the previous prediction at a particular timestamp</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rgbClr val="FFFFFF"/>
              </a:buClr>
              <a:buSzPts val="1800"/>
              <a:buFont typeface="Arial"/>
              <a:buChar char="•"/>
            </a:pPr>
            <a:r>
              <a:rPr lang="en-IN" sz="1800">
                <a:solidFill>
                  <a:srgbClr val="FFFFFF"/>
                </a:solidFill>
                <a:latin typeface="Arial"/>
                <a:ea typeface="Arial"/>
                <a:cs typeface="Arial"/>
                <a:sym typeface="Arial"/>
              </a:rPr>
              <a:t>This will make the computation faster too.</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838" name="Google Shape;838;p48"/>
          <p:cNvSpPr/>
          <p:nvPr/>
        </p:nvSpPr>
        <p:spPr>
          <a:xfrm>
            <a:off x="2759376" y="3121295"/>
            <a:ext cx="1611297" cy="1641707"/>
          </a:xfrm>
          <a:prstGeom prst="roundRect">
            <a:avLst>
              <a:gd name="adj" fmla="val 6364"/>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9" name="Google Shape;839;p48"/>
          <p:cNvSpPr/>
          <p:nvPr/>
        </p:nvSpPr>
        <p:spPr>
          <a:xfrm>
            <a:off x="2106748" y="3817396"/>
            <a:ext cx="473952" cy="261661"/>
          </a:xfrm>
          <a:prstGeom prst="rightArrow">
            <a:avLst>
              <a:gd name="adj1" fmla="val 50000"/>
              <a:gd name="adj2" fmla="val 50000"/>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0" name="Google Shape;840;p48"/>
          <p:cNvSpPr txBox="1"/>
          <p:nvPr/>
        </p:nvSpPr>
        <p:spPr>
          <a:xfrm>
            <a:off x="3037151" y="3691729"/>
            <a:ext cx="1020234"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b="1">
                <a:solidFill>
                  <a:srgbClr val="D8D8D8"/>
                </a:solidFill>
                <a:latin typeface="Arial"/>
                <a:ea typeface="Arial"/>
                <a:cs typeface="Arial"/>
                <a:sym typeface="Arial"/>
              </a:rPr>
              <a:t>RNN</a:t>
            </a:r>
            <a:endParaRPr/>
          </a:p>
        </p:txBody>
      </p:sp>
      <p:sp>
        <p:nvSpPr>
          <p:cNvPr id="841" name="Google Shape;841;p48"/>
          <p:cNvSpPr/>
          <p:nvPr/>
        </p:nvSpPr>
        <p:spPr>
          <a:xfrm rot="-5400000">
            <a:off x="3299147" y="5063618"/>
            <a:ext cx="529506" cy="11443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2" name="Google Shape;842;p48"/>
          <p:cNvSpPr/>
          <p:nvPr/>
        </p:nvSpPr>
        <p:spPr>
          <a:xfrm rot="-5400000">
            <a:off x="3328048" y="2571825"/>
            <a:ext cx="473952" cy="261661"/>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3" name="Google Shape;843;p48"/>
          <p:cNvSpPr txBox="1"/>
          <p:nvPr/>
        </p:nvSpPr>
        <p:spPr>
          <a:xfrm>
            <a:off x="2940918" y="1914684"/>
            <a:ext cx="124821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dk1"/>
                </a:solidFill>
                <a:latin typeface="Arial"/>
                <a:ea typeface="Arial"/>
                <a:cs typeface="Arial"/>
                <a:sym typeface="Arial"/>
              </a:rPr>
              <a:t>prediction</a:t>
            </a:r>
            <a:endParaRPr/>
          </a:p>
        </p:txBody>
      </p:sp>
      <p:sp>
        <p:nvSpPr>
          <p:cNvPr id="844" name="Google Shape;844;p48"/>
          <p:cNvSpPr txBox="1"/>
          <p:nvPr/>
        </p:nvSpPr>
        <p:spPr>
          <a:xfrm>
            <a:off x="2725461" y="5499798"/>
            <a:ext cx="166137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rgbClr val="A5A5A5"/>
                </a:solidFill>
                <a:latin typeface="Arial"/>
                <a:ea typeface="Arial"/>
                <a:cs typeface="Arial"/>
                <a:sym typeface="Arial"/>
              </a:rPr>
              <a:t>Previous prediction</a:t>
            </a:r>
            <a:endParaRPr/>
          </a:p>
        </p:txBody>
      </p:sp>
      <p:pic>
        <p:nvPicPr>
          <p:cNvPr id="845" name="Google Shape;845;p48"/>
          <p:cNvPicPr preferRelativeResize="0"/>
          <p:nvPr/>
        </p:nvPicPr>
        <p:blipFill rotWithShape="1">
          <a:blip r:embed="rId3">
            <a:alphaModFix/>
          </a:blip>
          <a:srcRect l="38816" t="32298" r="39254" b="26387"/>
          <a:stretch/>
        </p:blipFill>
        <p:spPr>
          <a:xfrm>
            <a:off x="472508" y="3130171"/>
            <a:ext cx="1509139" cy="1599373"/>
          </a:xfrm>
          <a:prstGeom prst="rect">
            <a:avLst/>
          </a:prstGeom>
          <a:noFill/>
          <a:ln>
            <a:noFill/>
          </a:ln>
        </p:spPr>
      </p:pic>
      <p:sp>
        <p:nvSpPr>
          <p:cNvPr id="846" name="Google Shape;846;p48"/>
          <p:cNvSpPr txBox="1"/>
          <p:nvPr/>
        </p:nvSpPr>
        <p:spPr>
          <a:xfrm>
            <a:off x="5676518" y="1444869"/>
            <a:ext cx="205495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rgbClr val="F4343F"/>
                </a:solidFill>
                <a:latin typeface="Arial"/>
                <a:ea typeface="Arial"/>
                <a:cs typeface="Arial"/>
                <a:sym typeface="Arial"/>
              </a:rPr>
              <a:t>Modification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49"/>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2" name="Google Shape;852;p49"/>
          <p:cNvSpPr txBox="1"/>
          <p:nvPr/>
        </p:nvSpPr>
        <p:spPr>
          <a:xfrm>
            <a:off x="2006419" y="88488"/>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Attention model</a:t>
            </a:r>
            <a:endParaRPr sz="3200" b="1">
              <a:solidFill>
                <a:schemeClr val="lt1"/>
              </a:solidFill>
              <a:latin typeface="Arial"/>
              <a:ea typeface="Arial"/>
              <a:cs typeface="Arial"/>
              <a:sym typeface="Arial"/>
            </a:endParaRPr>
          </a:p>
        </p:txBody>
      </p:sp>
      <p:sp>
        <p:nvSpPr>
          <p:cNvPr id="853" name="Google Shape;853;p49"/>
          <p:cNvSpPr txBox="1"/>
          <p:nvPr/>
        </p:nvSpPr>
        <p:spPr>
          <a:xfrm>
            <a:off x="3337079" y="1104963"/>
            <a:ext cx="8431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4" name="Google Shape;854;p49"/>
          <p:cNvSpPr txBox="1"/>
          <p:nvPr/>
        </p:nvSpPr>
        <p:spPr>
          <a:xfrm>
            <a:off x="1029136" y="5442228"/>
            <a:ext cx="255382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dk1"/>
                </a:solidFill>
                <a:latin typeface="Arial"/>
                <a:ea typeface="Arial"/>
                <a:cs typeface="Arial"/>
                <a:sym typeface="Arial"/>
              </a:rPr>
              <a:t>a white dog is walking on a wooden floor</a:t>
            </a:r>
            <a:endParaRPr sz="1800">
              <a:solidFill>
                <a:schemeClr val="dk1"/>
              </a:solidFill>
              <a:latin typeface="Arial"/>
              <a:ea typeface="Arial"/>
              <a:cs typeface="Arial"/>
              <a:sym typeface="Arial"/>
            </a:endParaRPr>
          </a:p>
        </p:txBody>
      </p:sp>
      <p:pic>
        <p:nvPicPr>
          <p:cNvPr id="855" name="Google Shape;855;p49"/>
          <p:cNvPicPr preferRelativeResize="0"/>
          <p:nvPr/>
        </p:nvPicPr>
        <p:blipFill rotWithShape="1">
          <a:blip r:embed="rId3">
            <a:alphaModFix/>
          </a:blip>
          <a:srcRect/>
          <a:stretch/>
        </p:blipFill>
        <p:spPr>
          <a:xfrm>
            <a:off x="3878425" y="1848164"/>
            <a:ext cx="7588513" cy="3314071"/>
          </a:xfrm>
          <a:prstGeom prst="rect">
            <a:avLst/>
          </a:prstGeom>
          <a:noFill/>
          <a:ln>
            <a:noFill/>
          </a:ln>
        </p:spPr>
      </p:pic>
      <p:pic>
        <p:nvPicPr>
          <p:cNvPr id="856" name="Google Shape;856;p49"/>
          <p:cNvPicPr preferRelativeResize="0"/>
          <p:nvPr/>
        </p:nvPicPr>
        <p:blipFill rotWithShape="1">
          <a:blip r:embed="rId4">
            <a:alphaModFix/>
          </a:blip>
          <a:srcRect/>
          <a:stretch/>
        </p:blipFill>
        <p:spPr>
          <a:xfrm>
            <a:off x="1107209" y="1639931"/>
            <a:ext cx="2361570" cy="3578136"/>
          </a:xfrm>
          <a:prstGeom prst="rect">
            <a:avLst/>
          </a:prstGeom>
          <a:noFill/>
          <a:ln>
            <a:noFill/>
          </a:ln>
        </p:spPr>
      </p:pic>
      <p:sp>
        <p:nvSpPr>
          <p:cNvPr id="857" name="Google Shape;857;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32</a:t>
            </a:fld>
            <a:endParaRPr/>
          </a:p>
        </p:txBody>
      </p:sp>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861"/>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cxnSp>
        <p:nvCxnSpPr>
          <p:cNvPr id="866" name="Google Shape;866;p51"/>
          <p:cNvCxnSpPr>
            <a:endCxn id="867" idx="1"/>
          </p:cNvCxnSpPr>
          <p:nvPr/>
        </p:nvCxnSpPr>
        <p:spPr>
          <a:xfrm rot="10800000" flipH="1">
            <a:off x="5876403" y="2167845"/>
            <a:ext cx="773100" cy="2984100"/>
          </a:xfrm>
          <a:prstGeom prst="straightConnector1">
            <a:avLst/>
          </a:prstGeom>
          <a:noFill/>
          <a:ln w="9525" cap="flat" cmpd="sng">
            <a:solidFill>
              <a:srgbClr val="F4343F"/>
            </a:solidFill>
            <a:prstDash val="solid"/>
            <a:miter lim="800000"/>
            <a:headEnd type="none" w="sm" len="sm"/>
            <a:tailEnd type="triangle" w="med" len="med"/>
          </a:ln>
        </p:spPr>
      </p:cxnSp>
      <p:grpSp>
        <p:nvGrpSpPr>
          <p:cNvPr id="868" name="Google Shape;868;p51"/>
          <p:cNvGrpSpPr/>
          <p:nvPr/>
        </p:nvGrpSpPr>
        <p:grpSpPr>
          <a:xfrm>
            <a:off x="5873780" y="2136799"/>
            <a:ext cx="4896593" cy="2907129"/>
            <a:chOff x="3357482" y="2766747"/>
            <a:chExt cx="5386252" cy="3197842"/>
          </a:xfrm>
        </p:grpSpPr>
        <p:grpSp>
          <p:nvGrpSpPr>
            <p:cNvPr id="869" name="Google Shape;869;p51"/>
            <p:cNvGrpSpPr/>
            <p:nvPr/>
          </p:nvGrpSpPr>
          <p:grpSpPr>
            <a:xfrm>
              <a:off x="3383146" y="2766747"/>
              <a:ext cx="5360588" cy="2449831"/>
              <a:chOff x="3383146" y="2766747"/>
              <a:chExt cx="5360588" cy="2449831"/>
            </a:xfrm>
          </p:grpSpPr>
          <p:cxnSp>
            <p:nvCxnSpPr>
              <p:cNvPr id="870" name="Google Shape;870;p51"/>
              <p:cNvCxnSpPr/>
              <p:nvPr/>
            </p:nvCxnSpPr>
            <p:spPr>
              <a:xfrm>
                <a:off x="6690836" y="2926463"/>
                <a:ext cx="0" cy="403087"/>
              </a:xfrm>
              <a:prstGeom prst="straightConnector1">
                <a:avLst/>
              </a:prstGeom>
              <a:noFill/>
              <a:ln w="9525" cap="flat" cmpd="sng">
                <a:solidFill>
                  <a:srgbClr val="F4343F"/>
                </a:solidFill>
                <a:prstDash val="solid"/>
                <a:miter lim="800000"/>
                <a:headEnd type="none" w="sm" len="sm"/>
                <a:tailEnd type="triangle" w="med" len="med"/>
              </a:ln>
            </p:spPr>
          </p:cxnSp>
          <p:grpSp>
            <p:nvGrpSpPr>
              <p:cNvPr id="871" name="Google Shape;871;p51"/>
              <p:cNvGrpSpPr/>
              <p:nvPr/>
            </p:nvGrpSpPr>
            <p:grpSpPr>
              <a:xfrm>
                <a:off x="3383146" y="2766747"/>
                <a:ext cx="5360588" cy="2449831"/>
                <a:chOff x="3383146" y="2766747"/>
                <a:chExt cx="5360588" cy="2449831"/>
              </a:xfrm>
            </p:grpSpPr>
            <p:cxnSp>
              <p:nvCxnSpPr>
                <p:cNvPr id="872" name="Google Shape;872;p51"/>
                <p:cNvCxnSpPr/>
                <p:nvPr/>
              </p:nvCxnSpPr>
              <p:spPr>
                <a:xfrm>
                  <a:off x="7279376" y="3537510"/>
                  <a:ext cx="733220" cy="0"/>
                </a:xfrm>
                <a:prstGeom prst="straightConnector1">
                  <a:avLst/>
                </a:prstGeom>
                <a:noFill/>
                <a:ln w="9525" cap="flat" cmpd="sng">
                  <a:solidFill>
                    <a:srgbClr val="F4343F"/>
                  </a:solidFill>
                  <a:prstDash val="solid"/>
                  <a:miter lim="800000"/>
                  <a:headEnd type="none" w="sm" len="sm"/>
                  <a:tailEnd type="triangle" w="med" len="med"/>
                </a:ln>
              </p:spPr>
            </p:cxnSp>
            <p:sp>
              <p:nvSpPr>
                <p:cNvPr id="873" name="Google Shape;873;p51"/>
                <p:cNvSpPr txBox="1"/>
                <p:nvPr/>
              </p:nvSpPr>
              <p:spPr>
                <a:xfrm>
                  <a:off x="7712228" y="3388325"/>
                  <a:ext cx="103150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Calibri"/>
                      <a:ea typeface="Calibri"/>
                      <a:cs typeface="Calibri"/>
                      <a:sym typeface="Calibri"/>
                    </a:rPr>
                    <a:t>dog</a:t>
                  </a:r>
                  <a:endParaRPr/>
                </a:p>
              </p:txBody>
            </p:sp>
            <p:grpSp>
              <p:nvGrpSpPr>
                <p:cNvPr id="874" name="Google Shape;874;p51"/>
                <p:cNvGrpSpPr/>
                <p:nvPr/>
              </p:nvGrpSpPr>
              <p:grpSpPr>
                <a:xfrm>
                  <a:off x="3383146" y="2766747"/>
                  <a:ext cx="4068900" cy="2449831"/>
                  <a:chOff x="3383146" y="2766747"/>
                  <a:chExt cx="4068900" cy="2449831"/>
                </a:xfrm>
              </p:grpSpPr>
              <p:sp>
                <p:nvSpPr>
                  <p:cNvPr id="875" name="Google Shape;875;p51"/>
                  <p:cNvSpPr/>
                  <p:nvPr/>
                </p:nvSpPr>
                <p:spPr>
                  <a:xfrm>
                    <a:off x="6800007" y="2766747"/>
                    <a:ext cx="652039" cy="558512"/>
                  </a:xfrm>
                  <a:custGeom>
                    <a:avLst/>
                    <a:gdLst/>
                    <a:ahLst/>
                    <a:cxnLst/>
                    <a:rect l="l" t="t" r="r" b="b"/>
                    <a:pathLst>
                      <a:path w="427902" h="306888" extrusionOk="0">
                        <a:moveTo>
                          <a:pt x="426216" y="0"/>
                        </a:moveTo>
                        <a:cubicBezTo>
                          <a:pt x="459618" y="340292"/>
                          <a:pt x="-14283" y="66806"/>
                          <a:pt x="331" y="306888"/>
                        </a:cubicBezTo>
                        <a:lnTo>
                          <a:pt x="331" y="306888"/>
                        </a:lnTo>
                      </a:path>
                    </a:pathLst>
                  </a:custGeom>
                  <a:no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cxnSp>
                <p:nvCxnSpPr>
                  <p:cNvPr id="876" name="Google Shape;876;p51"/>
                  <p:cNvCxnSpPr/>
                  <p:nvPr/>
                </p:nvCxnSpPr>
                <p:spPr>
                  <a:xfrm>
                    <a:off x="5754856" y="3578792"/>
                    <a:ext cx="349438" cy="0"/>
                  </a:xfrm>
                  <a:prstGeom prst="straightConnector1">
                    <a:avLst/>
                  </a:prstGeom>
                  <a:noFill/>
                  <a:ln w="9525" cap="flat" cmpd="sng">
                    <a:solidFill>
                      <a:srgbClr val="F4343F"/>
                    </a:solidFill>
                    <a:prstDash val="solid"/>
                    <a:miter lim="800000"/>
                    <a:headEnd type="none" w="sm" len="sm"/>
                    <a:tailEnd type="triangle" w="med" len="med"/>
                  </a:ln>
                </p:spPr>
              </p:cxnSp>
              <p:grpSp>
                <p:nvGrpSpPr>
                  <p:cNvPr id="877" name="Google Shape;877;p51"/>
                  <p:cNvGrpSpPr/>
                  <p:nvPr/>
                </p:nvGrpSpPr>
                <p:grpSpPr>
                  <a:xfrm rot="5400000">
                    <a:off x="6478367" y="2951083"/>
                    <a:ext cx="430887" cy="1145935"/>
                    <a:chOff x="5076890" y="2955542"/>
                    <a:chExt cx="430887" cy="1041759"/>
                  </a:xfrm>
                </p:grpSpPr>
                <p:sp>
                  <p:nvSpPr>
                    <p:cNvPr id="878" name="Google Shape;878;p51"/>
                    <p:cNvSpPr/>
                    <p:nvPr/>
                  </p:nvSpPr>
                  <p:spPr>
                    <a:xfrm>
                      <a:off x="5105078" y="2955542"/>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879" name="Google Shape;879;p51"/>
                    <p:cNvSpPr txBox="1"/>
                    <p:nvPr/>
                  </p:nvSpPr>
                  <p:spPr>
                    <a:xfrm rot="-5400000">
                      <a:off x="4955160" y="3259619"/>
                      <a:ext cx="674347"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rgbClr val="595959"/>
                          </a:solidFill>
                          <a:latin typeface="Arial"/>
                          <a:ea typeface="Arial"/>
                          <a:cs typeface="Arial"/>
                          <a:sym typeface="Arial"/>
                        </a:rPr>
                        <a:t>RNN</a:t>
                      </a:r>
                      <a:endParaRPr sz="1600" baseline="-25000">
                        <a:solidFill>
                          <a:srgbClr val="595959"/>
                        </a:solidFill>
                        <a:latin typeface="Arial"/>
                        <a:ea typeface="Arial"/>
                        <a:cs typeface="Arial"/>
                        <a:sym typeface="Arial"/>
                      </a:endParaRPr>
                    </a:p>
                  </p:txBody>
                </p:sp>
              </p:grpSp>
              <p:grpSp>
                <p:nvGrpSpPr>
                  <p:cNvPr id="880" name="Google Shape;880;p51"/>
                  <p:cNvGrpSpPr/>
                  <p:nvPr/>
                </p:nvGrpSpPr>
                <p:grpSpPr>
                  <a:xfrm>
                    <a:off x="3383146" y="2860549"/>
                    <a:ext cx="3308305" cy="2356029"/>
                    <a:chOff x="3383146" y="2860549"/>
                    <a:chExt cx="3308305" cy="2356029"/>
                  </a:xfrm>
                </p:grpSpPr>
                <p:cxnSp>
                  <p:nvCxnSpPr>
                    <p:cNvPr id="881" name="Google Shape;881;p51"/>
                    <p:cNvCxnSpPr/>
                    <p:nvPr/>
                  </p:nvCxnSpPr>
                  <p:spPr>
                    <a:xfrm flipH="1">
                      <a:off x="4909707" y="3142724"/>
                      <a:ext cx="1781744" cy="161956"/>
                    </a:xfrm>
                    <a:prstGeom prst="bentConnector2">
                      <a:avLst/>
                    </a:prstGeom>
                    <a:noFill/>
                    <a:ln w="9525" cap="flat" cmpd="sng">
                      <a:solidFill>
                        <a:srgbClr val="F4343F"/>
                      </a:solidFill>
                      <a:prstDash val="solid"/>
                      <a:miter lim="800000"/>
                      <a:headEnd type="none" w="sm" len="sm"/>
                      <a:tailEnd type="triangle" w="med" len="med"/>
                    </a:ln>
                  </p:spPr>
                </p:cxnSp>
                <p:grpSp>
                  <p:nvGrpSpPr>
                    <p:cNvPr id="882" name="Google Shape;882;p51"/>
                    <p:cNvGrpSpPr/>
                    <p:nvPr/>
                  </p:nvGrpSpPr>
                  <p:grpSpPr>
                    <a:xfrm>
                      <a:off x="3383146" y="2860549"/>
                      <a:ext cx="2325862" cy="2356029"/>
                      <a:chOff x="3383146" y="2860549"/>
                      <a:chExt cx="2325862" cy="2356029"/>
                    </a:xfrm>
                  </p:grpSpPr>
                  <p:sp>
                    <p:nvSpPr>
                      <p:cNvPr id="883" name="Google Shape;883;p51"/>
                      <p:cNvSpPr/>
                      <p:nvPr/>
                    </p:nvSpPr>
                    <p:spPr>
                      <a:xfrm>
                        <a:off x="4221482" y="3309853"/>
                        <a:ext cx="1487526" cy="537672"/>
                      </a:xfrm>
                      <a:prstGeom prst="roundRect">
                        <a:avLst>
                          <a:gd name="adj" fmla="val 50000"/>
                        </a:avLst>
                      </a:prstGeom>
                      <a:solidFill>
                        <a:srgbClr val="0C0C0C"/>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050">
                            <a:solidFill>
                              <a:schemeClr val="lt1"/>
                            </a:solidFill>
                            <a:latin typeface="Arial"/>
                            <a:ea typeface="Arial"/>
                            <a:cs typeface="Arial"/>
                            <a:sym typeface="Arial"/>
                          </a:rPr>
                          <a:t>Attention model</a:t>
                        </a:r>
                        <a:endParaRPr/>
                      </a:p>
                    </p:txBody>
                  </p:sp>
                  <p:cxnSp>
                    <p:nvCxnSpPr>
                      <p:cNvPr id="884" name="Google Shape;884;p51"/>
                      <p:cNvCxnSpPr>
                        <a:endCxn id="883" idx="1"/>
                      </p:cNvCxnSpPr>
                      <p:nvPr/>
                    </p:nvCxnSpPr>
                    <p:spPr>
                      <a:xfrm>
                        <a:off x="3471782" y="3578689"/>
                        <a:ext cx="749700" cy="0"/>
                      </a:xfrm>
                      <a:prstGeom prst="straightConnector1">
                        <a:avLst/>
                      </a:prstGeom>
                      <a:noFill/>
                      <a:ln w="9525" cap="flat" cmpd="sng">
                        <a:solidFill>
                          <a:srgbClr val="F4343F"/>
                        </a:solidFill>
                        <a:prstDash val="solid"/>
                        <a:miter lim="800000"/>
                        <a:headEnd type="none" w="sm" len="sm"/>
                        <a:tailEnd type="triangle" w="med" len="med"/>
                      </a:ln>
                    </p:spPr>
                  </p:cxnSp>
                  <p:cxnSp>
                    <p:nvCxnSpPr>
                      <p:cNvPr id="885" name="Google Shape;885;p51"/>
                      <p:cNvCxnSpPr>
                        <a:endCxn id="883" idx="1"/>
                      </p:cNvCxnSpPr>
                      <p:nvPr/>
                    </p:nvCxnSpPr>
                    <p:spPr>
                      <a:xfrm rot="10800000" flipH="1">
                        <a:off x="3438182" y="3578689"/>
                        <a:ext cx="783300" cy="723300"/>
                      </a:xfrm>
                      <a:prstGeom prst="straightConnector1">
                        <a:avLst/>
                      </a:prstGeom>
                      <a:noFill/>
                      <a:ln w="9525" cap="flat" cmpd="sng">
                        <a:solidFill>
                          <a:srgbClr val="F4343F"/>
                        </a:solidFill>
                        <a:prstDash val="solid"/>
                        <a:miter lim="800000"/>
                        <a:headEnd type="none" w="sm" len="sm"/>
                        <a:tailEnd type="triangle" w="med" len="med"/>
                      </a:ln>
                    </p:spPr>
                  </p:cxnSp>
                  <p:cxnSp>
                    <p:nvCxnSpPr>
                      <p:cNvPr id="886" name="Google Shape;886;p51"/>
                      <p:cNvCxnSpPr>
                        <a:stCxn id="887" idx="0"/>
                        <a:endCxn id="883" idx="1"/>
                      </p:cNvCxnSpPr>
                      <p:nvPr/>
                    </p:nvCxnSpPr>
                    <p:spPr>
                      <a:xfrm>
                        <a:off x="3383146" y="2860549"/>
                        <a:ext cx="838200" cy="718200"/>
                      </a:xfrm>
                      <a:prstGeom prst="straightConnector1">
                        <a:avLst/>
                      </a:prstGeom>
                      <a:noFill/>
                      <a:ln w="9525" cap="flat" cmpd="sng">
                        <a:solidFill>
                          <a:srgbClr val="F4343F"/>
                        </a:solidFill>
                        <a:prstDash val="solid"/>
                        <a:miter lim="800000"/>
                        <a:headEnd type="none" w="sm" len="sm"/>
                        <a:tailEnd type="triangle" w="med" len="med"/>
                      </a:ln>
                    </p:spPr>
                  </p:cxnSp>
                  <p:cxnSp>
                    <p:nvCxnSpPr>
                      <p:cNvPr id="888" name="Google Shape;888;p51"/>
                      <p:cNvCxnSpPr>
                        <a:stCxn id="889" idx="0"/>
                        <a:endCxn id="883" idx="1"/>
                      </p:cNvCxnSpPr>
                      <p:nvPr/>
                    </p:nvCxnSpPr>
                    <p:spPr>
                      <a:xfrm rot="10800000" flipH="1">
                        <a:off x="3391623" y="3578578"/>
                        <a:ext cx="829800" cy="1638000"/>
                      </a:xfrm>
                      <a:prstGeom prst="straightConnector1">
                        <a:avLst/>
                      </a:prstGeom>
                      <a:noFill/>
                      <a:ln w="9525" cap="flat" cmpd="sng">
                        <a:solidFill>
                          <a:srgbClr val="F4343F"/>
                        </a:solidFill>
                        <a:prstDash val="solid"/>
                        <a:miter lim="800000"/>
                        <a:headEnd type="none" w="sm" len="sm"/>
                        <a:tailEnd type="triangle" w="med" len="med"/>
                      </a:ln>
                    </p:spPr>
                  </p:cxnSp>
                </p:grpSp>
              </p:grpSp>
            </p:grpSp>
          </p:grpSp>
        </p:grpSp>
        <p:cxnSp>
          <p:nvCxnSpPr>
            <p:cNvPr id="890" name="Google Shape;890;p51"/>
            <p:cNvCxnSpPr>
              <a:endCxn id="883" idx="1"/>
            </p:cNvCxnSpPr>
            <p:nvPr/>
          </p:nvCxnSpPr>
          <p:spPr>
            <a:xfrm rot="10800000" flipH="1">
              <a:off x="3357482" y="3578689"/>
              <a:ext cx="864000" cy="2385900"/>
            </a:xfrm>
            <a:prstGeom prst="straightConnector1">
              <a:avLst/>
            </a:prstGeom>
            <a:noFill/>
            <a:ln w="9525" cap="flat" cmpd="sng">
              <a:solidFill>
                <a:srgbClr val="F4343F"/>
              </a:solidFill>
              <a:prstDash val="solid"/>
              <a:miter lim="800000"/>
              <a:headEnd type="none" w="sm" len="sm"/>
              <a:tailEnd type="triangle" w="med" len="med"/>
            </a:ln>
          </p:spPr>
        </p:cxnSp>
      </p:grpSp>
      <p:grpSp>
        <p:nvGrpSpPr>
          <p:cNvPr id="891" name="Google Shape;891;p51"/>
          <p:cNvGrpSpPr/>
          <p:nvPr/>
        </p:nvGrpSpPr>
        <p:grpSpPr>
          <a:xfrm>
            <a:off x="5875372" y="1082756"/>
            <a:ext cx="4869622" cy="3281162"/>
            <a:chOff x="3359711" y="1552322"/>
            <a:chExt cx="5356583" cy="3609278"/>
          </a:xfrm>
        </p:grpSpPr>
        <p:grpSp>
          <p:nvGrpSpPr>
            <p:cNvPr id="892" name="Google Shape;892;p51"/>
            <p:cNvGrpSpPr/>
            <p:nvPr/>
          </p:nvGrpSpPr>
          <p:grpSpPr>
            <a:xfrm>
              <a:off x="3359711" y="1552322"/>
              <a:ext cx="5356583" cy="3609278"/>
              <a:chOff x="3359711" y="1552322"/>
              <a:chExt cx="5356583" cy="3609278"/>
            </a:xfrm>
          </p:grpSpPr>
          <p:cxnSp>
            <p:nvCxnSpPr>
              <p:cNvPr id="893" name="Google Shape;893;p51"/>
              <p:cNvCxnSpPr>
                <a:stCxn id="889" idx="0"/>
                <a:endCxn id="867" idx="1"/>
              </p:cNvCxnSpPr>
              <p:nvPr/>
            </p:nvCxnSpPr>
            <p:spPr>
              <a:xfrm rot="10800000" flipH="1">
                <a:off x="3392101" y="2746000"/>
                <a:ext cx="819300" cy="2415600"/>
              </a:xfrm>
              <a:prstGeom prst="straightConnector1">
                <a:avLst/>
              </a:prstGeom>
              <a:noFill/>
              <a:ln w="9525" cap="flat" cmpd="sng">
                <a:solidFill>
                  <a:srgbClr val="F4343F"/>
                </a:solidFill>
                <a:prstDash val="solid"/>
                <a:miter lim="800000"/>
                <a:headEnd type="none" w="sm" len="sm"/>
                <a:tailEnd type="triangle" w="med" len="med"/>
              </a:ln>
            </p:spPr>
          </p:cxnSp>
          <p:grpSp>
            <p:nvGrpSpPr>
              <p:cNvPr id="894" name="Google Shape;894;p51"/>
              <p:cNvGrpSpPr/>
              <p:nvPr/>
            </p:nvGrpSpPr>
            <p:grpSpPr>
              <a:xfrm>
                <a:off x="3359711" y="1552322"/>
                <a:ext cx="5356583" cy="2830468"/>
                <a:chOff x="3359711" y="1552322"/>
                <a:chExt cx="5356583" cy="2830468"/>
              </a:xfrm>
            </p:grpSpPr>
            <p:grpSp>
              <p:nvGrpSpPr>
                <p:cNvPr id="895" name="Google Shape;895;p51"/>
                <p:cNvGrpSpPr/>
                <p:nvPr/>
              </p:nvGrpSpPr>
              <p:grpSpPr>
                <a:xfrm>
                  <a:off x="7277670" y="2538300"/>
                  <a:ext cx="1438624" cy="307777"/>
                  <a:chOff x="7277670" y="2538300"/>
                  <a:chExt cx="1438624" cy="307777"/>
                </a:xfrm>
              </p:grpSpPr>
              <p:cxnSp>
                <p:nvCxnSpPr>
                  <p:cNvPr id="896" name="Google Shape;896;p51"/>
                  <p:cNvCxnSpPr/>
                  <p:nvPr/>
                </p:nvCxnSpPr>
                <p:spPr>
                  <a:xfrm>
                    <a:off x="7277670" y="2719185"/>
                    <a:ext cx="733220" cy="0"/>
                  </a:xfrm>
                  <a:prstGeom prst="straightConnector1">
                    <a:avLst/>
                  </a:prstGeom>
                  <a:noFill/>
                  <a:ln w="9525" cap="flat" cmpd="sng">
                    <a:solidFill>
                      <a:srgbClr val="F4343F"/>
                    </a:solidFill>
                    <a:prstDash val="solid"/>
                    <a:miter lim="800000"/>
                    <a:headEnd type="none" w="sm" len="sm"/>
                    <a:tailEnd type="triangle" w="med" len="med"/>
                  </a:ln>
                </p:spPr>
              </p:cxnSp>
              <p:sp>
                <p:nvSpPr>
                  <p:cNvPr id="897" name="Google Shape;897;p51"/>
                  <p:cNvSpPr txBox="1"/>
                  <p:nvPr/>
                </p:nvSpPr>
                <p:spPr>
                  <a:xfrm>
                    <a:off x="7684789" y="2538300"/>
                    <a:ext cx="1031505"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Calibri"/>
                        <a:ea typeface="Calibri"/>
                        <a:cs typeface="Calibri"/>
                        <a:sym typeface="Calibri"/>
                      </a:rPr>
                      <a:t>The</a:t>
                    </a:r>
                    <a:endParaRPr/>
                  </a:p>
                </p:txBody>
              </p:sp>
            </p:grpSp>
            <p:grpSp>
              <p:nvGrpSpPr>
                <p:cNvPr id="898" name="Google Shape;898;p51"/>
                <p:cNvGrpSpPr/>
                <p:nvPr/>
              </p:nvGrpSpPr>
              <p:grpSpPr>
                <a:xfrm>
                  <a:off x="3359711" y="1552322"/>
                  <a:ext cx="3896840" cy="2830468"/>
                  <a:chOff x="3359711" y="1552322"/>
                  <a:chExt cx="3896840" cy="2830468"/>
                </a:xfrm>
              </p:grpSpPr>
              <p:cxnSp>
                <p:nvCxnSpPr>
                  <p:cNvPr id="899" name="Google Shape;899;p51"/>
                  <p:cNvCxnSpPr/>
                  <p:nvPr/>
                </p:nvCxnSpPr>
                <p:spPr>
                  <a:xfrm>
                    <a:off x="6701189" y="1973648"/>
                    <a:ext cx="0" cy="533370"/>
                  </a:xfrm>
                  <a:prstGeom prst="straightConnector1">
                    <a:avLst/>
                  </a:prstGeom>
                  <a:noFill/>
                  <a:ln w="9525" cap="flat" cmpd="sng">
                    <a:solidFill>
                      <a:srgbClr val="F4343F"/>
                    </a:solidFill>
                    <a:prstDash val="solid"/>
                    <a:miter lim="800000"/>
                    <a:headEnd type="none" w="sm" len="sm"/>
                    <a:tailEnd type="triangle" w="med" len="med"/>
                  </a:ln>
                </p:spPr>
              </p:cxnSp>
              <p:sp>
                <p:nvSpPr>
                  <p:cNvPr id="900" name="Google Shape;900;p51"/>
                  <p:cNvSpPr txBox="1"/>
                  <p:nvPr/>
                </p:nvSpPr>
                <p:spPr>
                  <a:xfrm>
                    <a:off x="6340962" y="1552322"/>
                    <a:ext cx="742745"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h</a:t>
                    </a:r>
                    <a:r>
                      <a:rPr lang="en-IN" sz="1400" baseline="-25000">
                        <a:solidFill>
                          <a:schemeClr val="dk1"/>
                        </a:solidFill>
                        <a:latin typeface="Arial"/>
                        <a:ea typeface="Arial"/>
                        <a:cs typeface="Arial"/>
                        <a:sym typeface="Arial"/>
                      </a:rPr>
                      <a:t>0</a:t>
                    </a:r>
                    <a:endParaRPr/>
                  </a:p>
                </p:txBody>
              </p:sp>
              <p:grpSp>
                <p:nvGrpSpPr>
                  <p:cNvPr id="901" name="Google Shape;901;p51"/>
                  <p:cNvGrpSpPr/>
                  <p:nvPr/>
                </p:nvGrpSpPr>
                <p:grpSpPr>
                  <a:xfrm rot="5400000">
                    <a:off x="6468140" y="2118313"/>
                    <a:ext cx="430887" cy="1145935"/>
                    <a:chOff x="5076890" y="2955542"/>
                    <a:chExt cx="430887" cy="1041759"/>
                  </a:xfrm>
                </p:grpSpPr>
                <p:sp>
                  <p:nvSpPr>
                    <p:cNvPr id="902" name="Google Shape;902;p51"/>
                    <p:cNvSpPr/>
                    <p:nvPr/>
                  </p:nvSpPr>
                  <p:spPr>
                    <a:xfrm>
                      <a:off x="5105078" y="2955542"/>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903" name="Google Shape;903;p51"/>
                    <p:cNvSpPr txBox="1"/>
                    <p:nvPr/>
                  </p:nvSpPr>
                  <p:spPr>
                    <a:xfrm rot="-5400000">
                      <a:off x="4955160" y="3259619"/>
                      <a:ext cx="674347"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rgbClr val="595959"/>
                          </a:solidFill>
                          <a:latin typeface="Arial"/>
                          <a:ea typeface="Arial"/>
                          <a:cs typeface="Arial"/>
                          <a:sym typeface="Arial"/>
                        </a:rPr>
                        <a:t>RNN</a:t>
                      </a:r>
                      <a:endParaRPr sz="1600" baseline="-25000">
                        <a:solidFill>
                          <a:srgbClr val="595959"/>
                        </a:solidFill>
                        <a:latin typeface="Arial"/>
                        <a:ea typeface="Arial"/>
                        <a:cs typeface="Arial"/>
                        <a:sym typeface="Arial"/>
                      </a:endParaRPr>
                    </a:p>
                  </p:txBody>
                </p:sp>
              </p:grpSp>
              <p:sp>
                <p:nvSpPr>
                  <p:cNvPr id="867" name="Google Shape;867;p51"/>
                  <p:cNvSpPr/>
                  <p:nvPr/>
                </p:nvSpPr>
                <p:spPr>
                  <a:xfrm>
                    <a:off x="4211255" y="2477084"/>
                    <a:ext cx="1487526" cy="537672"/>
                  </a:xfrm>
                  <a:prstGeom prst="roundRect">
                    <a:avLst>
                      <a:gd name="adj" fmla="val 50000"/>
                    </a:avLst>
                  </a:prstGeom>
                  <a:solidFill>
                    <a:srgbClr val="0C0C0C"/>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050">
                        <a:solidFill>
                          <a:schemeClr val="lt1"/>
                        </a:solidFill>
                        <a:latin typeface="Arial"/>
                        <a:ea typeface="Arial"/>
                        <a:cs typeface="Arial"/>
                        <a:sym typeface="Arial"/>
                      </a:rPr>
                      <a:t>Attention model</a:t>
                    </a:r>
                    <a:endParaRPr/>
                  </a:p>
                </p:txBody>
              </p:sp>
              <p:cxnSp>
                <p:nvCxnSpPr>
                  <p:cNvPr id="904" name="Google Shape;904;p51"/>
                  <p:cNvCxnSpPr/>
                  <p:nvPr/>
                </p:nvCxnSpPr>
                <p:spPr>
                  <a:xfrm>
                    <a:off x="5744629" y="2746023"/>
                    <a:ext cx="349438" cy="0"/>
                  </a:xfrm>
                  <a:prstGeom prst="straightConnector1">
                    <a:avLst/>
                  </a:prstGeom>
                  <a:noFill/>
                  <a:ln w="9525" cap="flat" cmpd="sng">
                    <a:solidFill>
                      <a:srgbClr val="F4343F"/>
                    </a:solidFill>
                    <a:prstDash val="solid"/>
                    <a:miter lim="800000"/>
                    <a:headEnd type="none" w="sm" len="sm"/>
                    <a:tailEnd type="triangle" w="med" len="med"/>
                  </a:ln>
                </p:spPr>
              </p:cxnSp>
              <p:grpSp>
                <p:nvGrpSpPr>
                  <p:cNvPr id="905" name="Google Shape;905;p51"/>
                  <p:cNvGrpSpPr/>
                  <p:nvPr/>
                </p:nvGrpSpPr>
                <p:grpSpPr>
                  <a:xfrm>
                    <a:off x="3359711" y="2752456"/>
                    <a:ext cx="866252" cy="1630334"/>
                    <a:chOff x="3359711" y="2752456"/>
                    <a:chExt cx="866252" cy="1630334"/>
                  </a:xfrm>
                </p:grpSpPr>
                <p:cxnSp>
                  <p:nvCxnSpPr>
                    <p:cNvPr id="906" name="Google Shape;906;p51"/>
                    <p:cNvCxnSpPr/>
                    <p:nvPr/>
                  </p:nvCxnSpPr>
                  <p:spPr>
                    <a:xfrm rot="10800000" flipH="1">
                      <a:off x="3377276" y="2769126"/>
                      <a:ext cx="841138" cy="4"/>
                    </a:xfrm>
                    <a:prstGeom prst="straightConnector1">
                      <a:avLst/>
                    </a:prstGeom>
                    <a:noFill/>
                    <a:ln w="9525" cap="flat" cmpd="sng">
                      <a:solidFill>
                        <a:srgbClr val="F4343F"/>
                      </a:solidFill>
                      <a:prstDash val="solid"/>
                      <a:miter lim="800000"/>
                      <a:headEnd type="none" w="sm" len="sm"/>
                      <a:tailEnd type="triangle" w="med" len="med"/>
                    </a:ln>
                  </p:spPr>
                </p:cxnSp>
                <p:cxnSp>
                  <p:nvCxnSpPr>
                    <p:cNvPr id="907" name="Google Shape;907;p51"/>
                    <p:cNvCxnSpPr/>
                    <p:nvPr/>
                  </p:nvCxnSpPr>
                  <p:spPr>
                    <a:xfrm rot="10800000" flipH="1">
                      <a:off x="3363544" y="2752456"/>
                      <a:ext cx="862419" cy="791200"/>
                    </a:xfrm>
                    <a:prstGeom prst="straightConnector1">
                      <a:avLst/>
                    </a:prstGeom>
                    <a:noFill/>
                    <a:ln w="9525" cap="flat" cmpd="sng">
                      <a:solidFill>
                        <a:srgbClr val="F4343F"/>
                      </a:solidFill>
                      <a:prstDash val="solid"/>
                      <a:miter lim="800000"/>
                      <a:headEnd type="none" w="sm" len="sm"/>
                      <a:tailEnd type="triangle" w="med" len="med"/>
                    </a:ln>
                  </p:spPr>
                </p:cxnSp>
                <p:cxnSp>
                  <p:nvCxnSpPr>
                    <p:cNvPr id="908" name="Google Shape;908;p51"/>
                    <p:cNvCxnSpPr/>
                    <p:nvPr/>
                  </p:nvCxnSpPr>
                  <p:spPr>
                    <a:xfrm rot="10800000" flipH="1">
                      <a:off x="3359711" y="2777864"/>
                      <a:ext cx="848205" cy="1604926"/>
                    </a:xfrm>
                    <a:prstGeom prst="straightConnector1">
                      <a:avLst/>
                    </a:prstGeom>
                    <a:noFill/>
                    <a:ln w="9525" cap="flat" cmpd="sng">
                      <a:solidFill>
                        <a:srgbClr val="F4343F"/>
                      </a:solidFill>
                      <a:prstDash val="solid"/>
                      <a:miter lim="800000"/>
                      <a:headEnd type="none" w="sm" len="sm"/>
                      <a:tailEnd type="triangle" w="med" len="med"/>
                    </a:ln>
                  </p:spPr>
                </p:cxnSp>
              </p:grpSp>
            </p:grpSp>
          </p:grpSp>
        </p:grpSp>
        <p:cxnSp>
          <p:nvCxnSpPr>
            <p:cNvPr id="909" name="Google Shape;909;p51"/>
            <p:cNvCxnSpPr/>
            <p:nvPr/>
          </p:nvCxnSpPr>
          <p:spPr>
            <a:xfrm flipH="1">
              <a:off x="4920941" y="2330217"/>
              <a:ext cx="1781744" cy="161956"/>
            </a:xfrm>
            <a:prstGeom prst="bentConnector2">
              <a:avLst/>
            </a:prstGeom>
            <a:noFill/>
            <a:ln w="9525" cap="flat" cmpd="sng">
              <a:solidFill>
                <a:srgbClr val="F4343F"/>
              </a:solidFill>
              <a:prstDash val="solid"/>
              <a:miter lim="800000"/>
              <a:headEnd type="none" w="sm" len="sm"/>
              <a:tailEnd type="triangle" w="med" len="med"/>
            </a:ln>
          </p:spPr>
        </p:cxnSp>
      </p:grpSp>
      <p:pic>
        <p:nvPicPr>
          <p:cNvPr id="910" name="Google Shape;910;p51"/>
          <p:cNvPicPr preferRelativeResize="0"/>
          <p:nvPr/>
        </p:nvPicPr>
        <p:blipFill rotWithShape="1">
          <a:blip r:embed="rId3">
            <a:alphaModFix/>
          </a:blip>
          <a:srcRect/>
          <a:stretch/>
        </p:blipFill>
        <p:spPr>
          <a:xfrm>
            <a:off x="1064175" y="1960201"/>
            <a:ext cx="2146882" cy="3252851"/>
          </a:xfrm>
          <a:prstGeom prst="rect">
            <a:avLst/>
          </a:prstGeom>
          <a:noFill/>
          <a:ln>
            <a:noFill/>
          </a:ln>
        </p:spPr>
      </p:pic>
      <p:sp>
        <p:nvSpPr>
          <p:cNvPr id="911" name="Google Shape;911;p51"/>
          <p:cNvSpPr/>
          <p:nvPr/>
        </p:nvSpPr>
        <p:spPr>
          <a:xfrm>
            <a:off x="3588364" y="2024312"/>
            <a:ext cx="898101" cy="3188739"/>
          </a:xfrm>
          <a:prstGeom prst="roundRect">
            <a:avLst>
              <a:gd name="adj" fmla="val 16667"/>
            </a:avLst>
          </a:prstGeom>
          <a:solidFill>
            <a:srgbClr val="D8D8D8"/>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2" name="Google Shape;912;p51"/>
          <p:cNvSpPr txBox="1"/>
          <p:nvPr/>
        </p:nvSpPr>
        <p:spPr>
          <a:xfrm>
            <a:off x="3706195" y="3587607"/>
            <a:ext cx="644058" cy="3357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rgbClr val="FF0000"/>
                </a:solidFill>
                <a:latin typeface="Calibri"/>
                <a:ea typeface="Calibri"/>
                <a:cs typeface="Calibri"/>
                <a:sym typeface="Calibri"/>
              </a:rPr>
              <a:t>CNN</a:t>
            </a:r>
            <a:endParaRPr sz="1800">
              <a:solidFill>
                <a:srgbClr val="FF0000"/>
              </a:solidFill>
              <a:latin typeface="Calibri"/>
              <a:ea typeface="Calibri"/>
              <a:cs typeface="Calibri"/>
              <a:sym typeface="Calibri"/>
            </a:endParaRPr>
          </a:p>
        </p:txBody>
      </p:sp>
      <p:sp>
        <p:nvSpPr>
          <p:cNvPr id="913" name="Google Shape;913;p51"/>
          <p:cNvSpPr txBox="1"/>
          <p:nvPr/>
        </p:nvSpPr>
        <p:spPr>
          <a:xfrm>
            <a:off x="5050230" y="1284921"/>
            <a:ext cx="1127754" cy="5316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chemeClr val="dk1"/>
                </a:solidFill>
                <a:latin typeface="Arial"/>
                <a:ea typeface="Arial"/>
                <a:cs typeface="Arial"/>
                <a:sym typeface="Arial"/>
              </a:rPr>
              <a:t>Feature vector</a:t>
            </a:r>
            <a:endParaRPr/>
          </a:p>
        </p:txBody>
      </p:sp>
      <p:sp>
        <p:nvSpPr>
          <p:cNvPr id="914" name="Google Shape;914;p51"/>
          <p:cNvSpPr/>
          <p:nvPr/>
        </p:nvSpPr>
        <p:spPr>
          <a:xfrm>
            <a:off x="9011380" y="1391074"/>
            <a:ext cx="592763" cy="553972"/>
          </a:xfrm>
          <a:custGeom>
            <a:avLst/>
            <a:gdLst/>
            <a:ahLst/>
            <a:cxnLst/>
            <a:rect l="l" t="t" r="r" b="b"/>
            <a:pathLst>
              <a:path w="427902" h="306888" extrusionOk="0">
                <a:moveTo>
                  <a:pt x="426216" y="0"/>
                </a:moveTo>
                <a:cubicBezTo>
                  <a:pt x="459618" y="340292"/>
                  <a:pt x="-14283" y="66806"/>
                  <a:pt x="331" y="306888"/>
                </a:cubicBezTo>
                <a:lnTo>
                  <a:pt x="331" y="306888"/>
                </a:lnTo>
              </a:path>
            </a:pathLst>
          </a:custGeom>
          <a:no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915" name="Google Shape;915;p51"/>
          <p:cNvSpPr txBox="1"/>
          <p:nvPr/>
        </p:nvSpPr>
        <p:spPr>
          <a:xfrm>
            <a:off x="9135276" y="1071948"/>
            <a:ext cx="937732" cy="2797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Calibri"/>
                <a:ea typeface="Calibri"/>
                <a:cs typeface="Calibri"/>
                <a:sym typeface="Calibri"/>
              </a:rPr>
              <a:t>&lt;start&gt;</a:t>
            </a:r>
            <a:endParaRPr/>
          </a:p>
        </p:txBody>
      </p:sp>
      <p:cxnSp>
        <p:nvCxnSpPr>
          <p:cNvPr id="916" name="Google Shape;916;p51"/>
          <p:cNvCxnSpPr/>
          <p:nvPr/>
        </p:nvCxnSpPr>
        <p:spPr>
          <a:xfrm rot="10800000" flipH="1">
            <a:off x="4515129" y="3615651"/>
            <a:ext cx="689895" cy="3031"/>
          </a:xfrm>
          <a:prstGeom prst="straightConnector1">
            <a:avLst/>
          </a:prstGeom>
          <a:noFill/>
          <a:ln w="9525" cap="flat" cmpd="sng">
            <a:solidFill>
              <a:schemeClr val="dk1"/>
            </a:solidFill>
            <a:prstDash val="solid"/>
            <a:miter lim="800000"/>
            <a:headEnd type="none" w="sm" len="sm"/>
            <a:tailEnd type="triangle" w="med" len="med"/>
          </a:ln>
        </p:spPr>
      </p:cxnSp>
      <p:cxnSp>
        <p:nvCxnSpPr>
          <p:cNvPr id="917" name="Google Shape;917;p51"/>
          <p:cNvCxnSpPr/>
          <p:nvPr/>
        </p:nvCxnSpPr>
        <p:spPr>
          <a:xfrm rot="10800000" flipH="1">
            <a:off x="3251785" y="3631070"/>
            <a:ext cx="321841" cy="3031"/>
          </a:xfrm>
          <a:prstGeom prst="straightConnector1">
            <a:avLst/>
          </a:prstGeom>
          <a:noFill/>
          <a:ln w="9525" cap="flat" cmpd="sng">
            <a:solidFill>
              <a:schemeClr val="dk1"/>
            </a:solidFill>
            <a:prstDash val="solid"/>
            <a:miter lim="800000"/>
            <a:headEnd type="none" w="sm" len="sm"/>
            <a:tailEnd type="triangle" w="med" len="med"/>
          </a:ln>
        </p:spPr>
      </p:cxnSp>
      <p:sp>
        <p:nvSpPr>
          <p:cNvPr id="918" name="Google Shape;918;p51"/>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9" name="Google Shape;919;p51"/>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Encoder- Decoder architecture</a:t>
            </a:r>
            <a:endParaRPr sz="3200" b="1">
              <a:solidFill>
                <a:schemeClr val="lt1"/>
              </a:solidFill>
              <a:latin typeface="Arial"/>
              <a:ea typeface="Arial"/>
              <a:cs typeface="Arial"/>
              <a:sym typeface="Arial"/>
            </a:endParaRPr>
          </a:p>
        </p:txBody>
      </p:sp>
      <p:grpSp>
        <p:nvGrpSpPr>
          <p:cNvPr id="920" name="Google Shape;920;p51"/>
          <p:cNvGrpSpPr/>
          <p:nvPr/>
        </p:nvGrpSpPr>
        <p:grpSpPr>
          <a:xfrm>
            <a:off x="5886340" y="2222073"/>
            <a:ext cx="4828929" cy="2892328"/>
            <a:chOff x="5883957" y="2290461"/>
            <a:chExt cx="4828929" cy="2892328"/>
          </a:xfrm>
        </p:grpSpPr>
        <p:grpSp>
          <p:nvGrpSpPr>
            <p:cNvPr id="921" name="Google Shape;921;p51"/>
            <p:cNvGrpSpPr/>
            <p:nvPr/>
          </p:nvGrpSpPr>
          <p:grpSpPr>
            <a:xfrm>
              <a:off x="5883957" y="2290461"/>
              <a:ext cx="4828929" cy="2892328"/>
              <a:chOff x="3369155" y="2880797"/>
              <a:chExt cx="5311822" cy="3181561"/>
            </a:xfrm>
          </p:grpSpPr>
          <p:grpSp>
            <p:nvGrpSpPr>
              <p:cNvPr id="922" name="Google Shape;922;p51"/>
              <p:cNvGrpSpPr/>
              <p:nvPr/>
            </p:nvGrpSpPr>
            <p:grpSpPr>
              <a:xfrm>
                <a:off x="3381003" y="2880797"/>
                <a:ext cx="5299974" cy="2356029"/>
                <a:chOff x="3381003" y="2880797"/>
                <a:chExt cx="5299974" cy="2356029"/>
              </a:xfrm>
            </p:grpSpPr>
            <p:grpSp>
              <p:nvGrpSpPr>
                <p:cNvPr id="923" name="Google Shape;923;p51"/>
                <p:cNvGrpSpPr/>
                <p:nvPr/>
              </p:nvGrpSpPr>
              <p:grpSpPr>
                <a:xfrm>
                  <a:off x="4211255" y="3563852"/>
                  <a:ext cx="4469722" cy="1098142"/>
                  <a:chOff x="4211255" y="3563852"/>
                  <a:chExt cx="4469722" cy="1098142"/>
                </a:xfrm>
              </p:grpSpPr>
              <p:sp>
                <p:nvSpPr>
                  <p:cNvPr id="924" name="Google Shape;924;p51"/>
                  <p:cNvSpPr/>
                  <p:nvPr/>
                </p:nvSpPr>
                <p:spPr>
                  <a:xfrm>
                    <a:off x="6818262" y="3563852"/>
                    <a:ext cx="626491" cy="558511"/>
                  </a:xfrm>
                  <a:custGeom>
                    <a:avLst/>
                    <a:gdLst/>
                    <a:ahLst/>
                    <a:cxnLst/>
                    <a:rect l="l" t="t" r="r" b="b"/>
                    <a:pathLst>
                      <a:path w="427902" h="306888" extrusionOk="0">
                        <a:moveTo>
                          <a:pt x="426216" y="0"/>
                        </a:moveTo>
                        <a:cubicBezTo>
                          <a:pt x="459618" y="340292"/>
                          <a:pt x="-14283" y="66806"/>
                          <a:pt x="331" y="306888"/>
                        </a:cubicBezTo>
                        <a:lnTo>
                          <a:pt x="331" y="306888"/>
                        </a:lnTo>
                      </a:path>
                    </a:pathLst>
                  </a:custGeom>
                  <a:no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925" name="Google Shape;925;p51"/>
                  <p:cNvSpPr/>
                  <p:nvPr/>
                </p:nvSpPr>
                <p:spPr>
                  <a:xfrm>
                    <a:off x="4211255" y="4124322"/>
                    <a:ext cx="1487526" cy="537672"/>
                  </a:xfrm>
                  <a:prstGeom prst="roundRect">
                    <a:avLst>
                      <a:gd name="adj" fmla="val 50000"/>
                    </a:avLst>
                  </a:prstGeom>
                  <a:solidFill>
                    <a:srgbClr val="0C0C0C"/>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050">
                        <a:solidFill>
                          <a:schemeClr val="lt1"/>
                        </a:solidFill>
                        <a:latin typeface="Arial"/>
                        <a:ea typeface="Arial"/>
                        <a:cs typeface="Arial"/>
                        <a:sym typeface="Arial"/>
                      </a:rPr>
                      <a:t>Attention model</a:t>
                    </a:r>
                    <a:endParaRPr/>
                  </a:p>
                </p:txBody>
              </p:sp>
              <p:cxnSp>
                <p:nvCxnSpPr>
                  <p:cNvPr id="926" name="Google Shape;926;p51"/>
                  <p:cNvCxnSpPr/>
                  <p:nvPr/>
                </p:nvCxnSpPr>
                <p:spPr>
                  <a:xfrm>
                    <a:off x="6680609" y="3740932"/>
                    <a:ext cx="0" cy="403087"/>
                  </a:xfrm>
                  <a:prstGeom prst="straightConnector1">
                    <a:avLst/>
                  </a:prstGeom>
                  <a:noFill/>
                  <a:ln w="9525" cap="flat" cmpd="sng">
                    <a:solidFill>
                      <a:srgbClr val="F4343F"/>
                    </a:solidFill>
                    <a:prstDash val="solid"/>
                    <a:miter lim="800000"/>
                    <a:headEnd type="none" w="sm" len="sm"/>
                    <a:tailEnd type="triangle" w="med" len="med"/>
                  </a:ln>
                </p:spPr>
              </p:cxnSp>
              <p:grpSp>
                <p:nvGrpSpPr>
                  <p:cNvPr id="927" name="Google Shape;927;p51"/>
                  <p:cNvGrpSpPr/>
                  <p:nvPr/>
                </p:nvGrpSpPr>
                <p:grpSpPr>
                  <a:xfrm rot="5400000">
                    <a:off x="6468140" y="3765539"/>
                    <a:ext cx="430887" cy="1145935"/>
                    <a:chOff x="5076888" y="2955542"/>
                    <a:chExt cx="430888" cy="1041759"/>
                  </a:xfrm>
                </p:grpSpPr>
                <p:sp>
                  <p:nvSpPr>
                    <p:cNvPr id="928" name="Google Shape;928;p51"/>
                    <p:cNvSpPr/>
                    <p:nvPr/>
                  </p:nvSpPr>
                  <p:spPr>
                    <a:xfrm>
                      <a:off x="5105078" y="2955542"/>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929" name="Google Shape;929;p51"/>
                    <p:cNvSpPr txBox="1"/>
                    <p:nvPr/>
                  </p:nvSpPr>
                  <p:spPr>
                    <a:xfrm rot="-5400000">
                      <a:off x="4955158" y="3259620"/>
                      <a:ext cx="674347" cy="4308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rgbClr val="595959"/>
                          </a:solidFill>
                          <a:latin typeface="Arial"/>
                          <a:ea typeface="Arial"/>
                          <a:cs typeface="Arial"/>
                          <a:sym typeface="Arial"/>
                        </a:rPr>
                        <a:t>RNN</a:t>
                      </a:r>
                      <a:endParaRPr sz="1600" baseline="-25000">
                        <a:solidFill>
                          <a:srgbClr val="595959"/>
                        </a:solidFill>
                        <a:latin typeface="Arial"/>
                        <a:ea typeface="Arial"/>
                        <a:cs typeface="Arial"/>
                        <a:sym typeface="Arial"/>
                      </a:endParaRPr>
                    </a:p>
                  </p:txBody>
                </p:sp>
              </p:grpSp>
              <p:cxnSp>
                <p:nvCxnSpPr>
                  <p:cNvPr id="930" name="Google Shape;930;p51"/>
                  <p:cNvCxnSpPr/>
                  <p:nvPr/>
                </p:nvCxnSpPr>
                <p:spPr>
                  <a:xfrm>
                    <a:off x="7269150" y="4351979"/>
                    <a:ext cx="733220" cy="0"/>
                  </a:xfrm>
                  <a:prstGeom prst="straightConnector1">
                    <a:avLst/>
                  </a:prstGeom>
                  <a:noFill/>
                  <a:ln w="9525" cap="flat" cmpd="sng">
                    <a:solidFill>
                      <a:srgbClr val="F4343F"/>
                    </a:solidFill>
                    <a:prstDash val="solid"/>
                    <a:miter lim="800000"/>
                    <a:headEnd type="none" w="sm" len="sm"/>
                    <a:tailEnd type="triangle" w="med" len="med"/>
                  </a:ln>
                </p:spPr>
              </p:cxnSp>
              <p:sp>
                <p:nvSpPr>
                  <p:cNvPr id="931" name="Google Shape;931;p51"/>
                  <p:cNvSpPr txBox="1"/>
                  <p:nvPr/>
                </p:nvSpPr>
                <p:spPr>
                  <a:xfrm>
                    <a:off x="7649471" y="4205567"/>
                    <a:ext cx="103150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Calibri"/>
                        <a:ea typeface="Calibri"/>
                        <a:cs typeface="Calibri"/>
                        <a:sym typeface="Calibri"/>
                      </a:rPr>
                      <a:t>is</a:t>
                    </a:r>
                    <a:endParaRPr/>
                  </a:p>
                </p:txBody>
              </p:sp>
              <p:cxnSp>
                <p:nvCxnSpPr>
                  <p:cNvPr id="932" name="Google Shape;932;p51"/>
                  <p:cNvCxnSpPr/>
                  <p:nvPr/>
                </p:nvCxnSpPr>
                <p:spPr>
                  <a:xfrm flipH="1">
                    <a:off x="4899480" y="3957193"/>
                    <a:ext cx="1781744" cy="161956"/>
                  </a:xfrm>
                  <a:prstGeom prst="bentConnector2">
                    <a:avLst/>
                  </a:prstGeom>
                  <a:noFill/>
                  <a:ln w="9525" cap="flat" cmpd="sng">
                    <a:solidFill>
                      <a:srgbClr val="F4343F"/>
                    </a:solidFill>
                    <a:prstDash val="solid"/>
                    <a:miter lim="800000"/>
                    <a:headEnd type="none" w="sm" len="sm"/>
                    <a:tailEnd type="triangle" w="med" len="med"/>
                  </a:ln>
                </p:spPr>
              </p:cxnSp>
            </p:grpSp>
            <p:cxnSp>
              <p:nvCxnSpPr>
                <p:cNvPr id="933" name="Google Shape;933;p51"/>
                <p:cNvCxnSpPr>
                  <a:endCxn id="925" idx="1"/>
                </p:cNvCxnSpPr>
                <p:nvPr/>
              </p:nvCxnSpPr>
              <p:spPr>
                <a:xfrm>
                  <a:off x="3400655" y="4391058"/>
                  <a:ext cx="810600" cy="2100"/>
                </a:xfrm>
                <a:prstGeom prst="straightConnector1">
                  <a:avLst/>
                </a:prstGeom>
                <a:noFill/>
                <a:ln w="9525" cap="flat" cmpd="sng">
                  <a:solidFill>
                    <a:srgbClr val="F4343F"/>
                  </a:solidFill>
                  <a:prstDash val="solid"/>
                  <a:miter lim="800000"/>
                  <a:headEnd type="none" w="sm" len="sm"/>
                  <a:tailEnd type="triangle" w="med" len="med"/>
                </a:ln>
              </p:spPr>
            </p:cxnSp>
            <p:cxnSp>
              <p:nvCxnSpPr>
                <p:cNvPr id="934" name="Google Shape;934;p51"/>
                <p:cNvCxnSpPr>
                  <a:stCxn id="889" idx="0"/>
                  <a:endCxn id="925" idx="1"/>
                </p:cNvCxnSpPr>
                <p:nvPr/>
              </p:nvCxnSpPr>
              <p:spPr>
                <a:xfrm rot="10800000" flipH="1">
                  <a:off x="3389480" y="4393226"/>
                  <a:ext cx="821700" cy="843600"/>
                </a:xfrm>
                <a:prstGeom prst="straightConnector1">
                  <a:avLst/>
                </a:prstGeom>
                <a:noFill/>
                <a:ln w="9525" cap="flat" cmpd="sng">
                  <a:solidFill>
                    <a:srgbClr val="F4343F"/>
                  </a:solidFill>
                  <a:prstDash val="solid"/>
                  <a:miter lim="800000"/>
                  <a:headEnd type="none" w="sm" len="sm"/>
                  <a:tailEnd type="triangle" w="med" len="med"/>
                </a:ln>
              </p:spPr>
            </p:cxnSp>
            <p:cxnSp>
              <p:nvCxnSpPr>
                <p:cNvPr id="935" name="Google Shape;935;p51"/>
                <p:cNvCxnSpPr>
                  <a:stCxn id="936" idx="0"/>
                  <a:endCxn id="925" idx="1"/>
                </p:cNvCxnSpPr>
                <p:nvPr/>
              </p:nvCxnSpPr>
              <p:spPr>
                <a:xfrm>
                  <a:off x="3393623" y="3592336"/>
                  <a:ext cx="817500" cy="800700"/>
                </a:xfrm>
                <a:prstGeom prst="straightConnector1">
                  <a:avLst/>
                </a:prstGeom>
                <a:noFill/>
                <a:ln w="9525" cap="flat" cmpd="sng">
                  <a:solidFill>
                    <a:srgbClr val="F4343F"/>
                  </a:solidFill>
                  <a:prstDash val="solid"/>
                  <a:miter lim="800000"/>
                  <a:headEnd type="none" w="sm" len="sm"/>
                  <a:tailEnd type="triangle" w="med" len="med"/>
                </a:ln>
              </p:spPr>
            </p:cxnSp>
            <p:cxnSp>
              <p:nvCxnSpPr>
                <p:cNvPr id="937" name="Google Shape;937;p51"/>
                <p:cNvCxnSpPr>
                  <a:stCxn id="887" idx="0"/>
                  <a:endCxn id="925" idx="1"/>
                </p:cNvCxnSpPr>
                <p:nvPr/>
              </p:nvCxnSpPr>
              <p:spPr>
                <a:xfrm>
                  <a:off x="3381003" y="2880797"/>
                  <a:ext cx="830400" cy="1512300"/>
                </a:xfrm>
                <a:prstGeom prst="straightConnector1">
                  <a:avLst/>
                </a:prstGeom>
                <a:noFill/>
                <a:ln w="9525" cap="flat" cmpd="sng">
                  <a:solidFill>
                    <a:srgbClr val="F4343F"/>
                  </a:solidFill>
                  <a:prstDash val="solid"/>
                  <a:miter lim="800000"/>
                  <a:headEnd type="none" w="sm" len="sm"/>
                  <a:tailEnd type="triangle" w="med" len="med"/>
                </a:ln>
              </p:spPr>
            </p:cxnSp>
          </p:grpSp>
          <p:cxnSp>
            <p:nvCxnSpPr>
              <p:cNvPr id="938" name="Google Shape;938;p51"/>
              <p:cNvCxnSpPr>
                <a:endCxn id="925" idx="1"/>
              </p:cNvCxnSpPr>
              <p:nvPr/>
            </p:nvCxnSpPr>
            <p:spPr>
              <a:xfrm rot="10800000" flipH="1">
                <a:off x="3369155" y="4393158"/>
                <a:ext cx="842100" cy="1669200"/>
              </a:xfrm>
              <a:prstGeom prst="straightConnector1">
                <a:avLst/>
              </a:prstGeom>
              <a:noFill/>
              <a:ln w="9525" cap="flat" cmpd="sng">
                <a:solidFill>
                  <a:srgbClr val="F4343F"/>
                </a:solidFill>
                <a:prstDash val="solid"/>
                <a:miter lim="800000"/>
                <a:headEnd type="none" w="sm" len="sm"/>
                <a:tailEnd type="triangle" w="med" len="med"/>
              </a:ln>
            </p:spPr>
          </p:cxnSp>
        </p:grpSp>
        <p:cxnSp>
          <p:nvCxnSpPr>
            <p:cNvPr id="939" name="Google Shape;939;p51"/>
            <p:cNvCxnSpPr/>
            <p:nvPr/>
          </p:nvCxnSpPr>
          <p:spPr>
            <a:xfrm>
              <a:off x="8043477" y="3627895"/>
              <a:ext cx="317671" cy="0"/>
            </a:xfrm>
            <a:prstGeom prst="straightConnector1">
              <a:avLst/>
            </a:prstGeom>
            <a:noFill/>
            <a:ln w="9525" cap="flat" cmpd="sng">
              <a:solidFill>
                <a:srgbClr val="F4343F"/>
              </a:solidFill>
              <a:prstDash val="solid"/>
              <a:miter lim="800000"/>
              <a:headEnd type="none" w="sm" len="sm"/>
              <a:tailEnd type="triangle" w="med" len="med"/>
            </a:ln>
          </p:spPr>
        </p:cxnSp>
      </p:grpSp>
      <p:grpSp>
        <p:nvGrpSpPr>
          <p:cNvPr id="940" name="Google Shape;940;p51"/>
          <p:cNvGrpSpPr/>
          <p:nvPr/>
        </p:nvGrpSpPr>
        <p:grpSpPr>
          <a:xfrm>
            <a:off x="5897111" y="2222073"/>
            <a:ext cx="4970484" cy="2872895"/>
            <a:chOff x="5889966" y="2292987"/>
            <a:chExt cx="4970484" cy="2872895"/>
          </a:xfrm>
        </p:grpSpPr>
        <p:grpSp>
          <p:nvGrpSpPr>
            <p:cNvPr id="941" name="Google Shape;941;p51"/>
            <p:cNvGrpSpPr/>
            <p:nvPr/>
          </p:nvGrpSpPr>
          <p:grpSpPr>
            <a:xfrm>
              <a:off x="5889966" y="2292987"/>
              <a:ext cx="4970484" cy="2872895"/>
              <a:chOff x="3375765" y="2883576"/>
              <a:chExt cx="5467531" cy="3160185"/>
            </a:xfrm>
          </p:grpSpPr>
          <p:grpSp>
            <p:nvGrpSpPr>
              <p:cNvPr id="942" name="Google Shape;942;p51"/>
              <p:cNvGrpSpPr/>
              <p:nvPr/>
            </p:nvGrpSpPr>
            <p:grpSpPr>
              <a:xfrm>
                <a:off x="3375765" y="2883576"/>
                <a:ext cx="5467531" cy="2613930"/>
                <a:chOff x="3375765" y="2883576"/>
                <a:chExt cx="5467531" cy="2613930"/>
              </a:xfrm>
            </p:grpSpPr>
            <p:sp>
              <p:nvSpPr>
                <p:cNvPr id="943" name="Google Shape;943;p51"/>
                <p:cNvSpPr/>
                <p:nvPr/>
              </p:nvSpPr>
              <p:spPr>
                <a:xfrm>
                  <a:off x="6808036" y="4355276"/>
                  <a:ext cx="626491" cy="615719"/>
                </a:xfrm>
                <a:custGeom>
                  <a:avLst/>
                  <a:gdLst/>
                  <a:ahLst/>
                  <a:cxnLst/>
                  <a:rect l="l" t="t" r="r" b="b"/>
                  <a:pathLst>
                    <a:path w="427902" h="306888" extrusionOk="0">
                      <a:moveTo>
                        <a:pt x="426216" y="0"/>
                      </a:moveTo>
                      <a:cubicBezTo>
                        <a:pt x="459618" y="340292"/>
                        <a:pt x="-14283" y="66806"/>
                        <a:pt x="331" y="306888"/>
                      </a:cubicBezTo>
                      <a:lnTo>
                        <a:pt x="331" y="306888"/>
                      </a:lnTo>
                    </a:path>
                  </a:pathLst>
                </a:custGeom>
                <a:no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grpSp>
              <p:nvGrpSpPr>
                <p:cNvPr id="944" name="Google Shape;944;p51"/>
                <p:cNvGrpSpPr/>
                <p:nvPr/>
              </p:nvGrpSpPr>
              <p:grpSpPr>
                <a:xfrm>
                  <a:off x="3375765" y="2883576"/>
                  <a:ext cx="5467531" cy="2613930"/>
                  <a:chOff x="3375765" y="2883576"/>
                  <a:chExt cx="5467531" cy="2613930"/>
                </a:xfrm>
              </p:grpSpPr>
              <p:grpSp>
                <p:nvGrpSpPr>
                  <p:cNvPr id="945" name="Google Shape;945;p51"/>
                  <p:cNvGrpSpPr/>
                  <p:nvPr/>
                </p:nvGrpSpPr>
                <p:grpSpPr>
                  <a:xfrm>
                    <a:off x="4221482" y="4576444"/>
                    <a:ext cx="4621815" cy="921062"/>
                    <a:chOff x="3184407" y="3240878"/>
                    <a:chExt cx="3156762" cy="571907"/>
                  </a:xfrm>
                </p:grpSpPr>
                <p:sp>
                  <p:nvSpPr>
                    <p:cNvPr id="946" name="Google Shape;946;p51"/>
                    <p:cNvSpPr/>
                    <p:nvPr/>
                  </p:nvSpPr>
                  <p:spPr>
                    <a:xfrm>
                      <a:off x="3184407" y="3478933"/>
                      <a:ext cx="1016000" cy="333852"/>
                    </a:xfrm>
                    <a:prstGeom prst="roundRect">
                      <a:avLst>
                        <a:gd name="adj" fmla="val 50000"/>
                      </a:avLst>
                    </a:prstGeom>
                    <a:solidFill>
                      <a:srgbClr val="0C0C0C"/>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050">
                          <a:solidFill>
                            <a:schemeClr val="lt1"/>
                          </a:solidFill>
                          <a:latin typeface="Arial"/>
                          <a:ea typeface="Arial"/>
                          <a:cs typeface="Arial"/>
                          <a:sym typeface="Arial"/>
                        </a:rPr>
                        <a:t>Attention model</a:t>
                      </a:r>
                      <a:endParaRPr/>
                    </a:p>
                  </p:txBody>
                </p:sp>
                <p:grpSp>
                  <p:nvGrpSpPr>
                    <p:cNvPr id="947" name="Google Shape;947;p51"/>
                    <p:cNvGrpSpPr/>
                    <p:nvPr/>
                  </p:nvGrpSpPr>
                  <p:grpSpPr>
                    <a:xfrm>
                      <a:off x="3654474" y="3240878"/>
                      <a:ext cx="2686695" cy="504820"/>
                      <a:chOff x="3654474" y="3240878"/>
                      <a:chExt cx="2686695" cy="504820"/>
                    </a:xfrm>
                  </p:grpSpPr>
                  <p:cxnSp>
                    <p:nvCxnSpPr>
                      <p:cNvPr id="948" name="Google Shape;948;p51"/>
                      <p:cNvCxnSpPr/>
                      <p:nvPr/>
                    </p:nvCxnSpPr>
                    <p:spPr>
                      <a:xfrm>
                        <a:off x="4871009" y="3240878"/>
                        <a:ext cx="0" cy="250285"/>
                      </a:xfrm>
                      <a:prstGeom prst="straightConnector1">
                        <a:avLst/>
                      </a:prstGeom>
                      <a:noFill/>
                      <a:ln w="9525" cap="flat" cmpd="sng">
                        <a:solidFill>
                          <a:srgbClr val="F4343F"/>
                        </a:solidFill>
                        <a:prstDash val="solid"/>
                        <a:miter lim="800000"/>
                        <a:headEnd type="none" w="sm" len="sm"/>
                        <a:tailEnd type="triangle" w="med" len="med"/>
                      </a:ln>
                    </p:spPr>
                  </p:cxnSp>
                  <p:grpSp>
                    <p:nvGrpSpPr>
                      <p:cNvPr id="949" name="Google Shape;949;p51"/>
                      <p:cNvGrpSpPr/>
                      <p:nvPr/>
                    </p:nvGrpSpPr>
                    <p:grpSpPr>
                      <a:xfrm rot="5400000">
                        <a:off x="4739267" y="3220580"/>
                        <a:ext cx="267547" cy="782689"/>
                        <a:chOff x="5076888" y="2955542"/>
                        <a:chExt cx="430888" cy="1041759"/>
                      </a:xfrm>
                    </p:grpSpPr>
                    <p:sp>
                      <p:nvSpPr>
                        <p:cNvPr id="950" name="Google Shape;950;p51"/>
                        <p:cNvSpPr/>
                        <p:nvPr/>
                      </p:nvSpPr>
                      <p:spPr>
                        <a:xfrm>
                          <a:off x="5105078" y="2955542"/>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951" name="Google Shape;951;p51"/>
                        <p:cNvSpPr txBox="1"/>
                        <p:nvPr/>
                      </p:nvSpPr>
                      <p:spPr>
                        <a:xfrm rot="-5400000">
                          <a:off x="4955158" y="3259620"/>
                          <a:ext cx="674347" cy="4308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rgbClr val="595959"/>
                              </a:solidFill>
                              <a:latin typeface="Arial"/>
                              <a:ea typeface="Arial"/>
                              <a:cs typeface="Arial"/>
                              <a:sym typeface="Arial"/>
                            </a:rPr>
                            <a:t>RNN</a:t>
                          </a:r>
                          <a:endParaRPr sz="1600" baseline="-25000">
                            <a:solidFill>
                              <a:srgbClr val="595959"/>
                            </a:solidFill>
                            <a:latin typeface="Arial"/>
                            <a:ea typeface="Arial"/>
                            <a:cs typeface="Arial"/>
                            <a:sym typeface="Arial"/>
                          </a:endParaRPr>
                        </a:p>
                      </p:txBody>
                    </p:sp>
                  </p:grpSp>
                  <p:grpSp>
                    <p:nvGrpSpPr>
                      <p:cNvPr id="952" name="Google Shape;952;p51"/>
                      <p:cNvGrpSpPr/>
                      <p:nvPr/>
                    </p:nvGrpSpPr>
                    <p:grpSpPr>
                      <a:xfrm>
                        <a:off x="5272990" y="3524734"/>
                        <a:ext cx="1068179" cy="191105"/>
                        <a:chOff x="5281302" y="3524734"/>
                        <a:chExt cx="1068179" cy="191105"/>
                      </a:xfrm>
                    </p:grpSpPr>
                    <p:cxnSp>
                      <p:nvCxnSpPr>
                        <p:cNvPr id="953" name="Google Shape;953;p51"/>
                        <p:cNvCxnSpPr/>
                        <p:nvPr/>
                      </p:nvCxnSpPr>
                      <p:spPr>
                        <a:xfrm>
                          <a:off x="5281302" y="3620290"/>
                          <a:ext cx="500799" cy="0"/>
                        </a:xfrm>
                        <a:prstGeom prst="straightConnector1">
                          <a:avLst/>
                        </a:prstGeom>
                        <a:noFill/>
                        <a:ln w="9525" cap="flat" cmpd="sng">
                          <a:solidFill>
                            <a:srgbClr val="F4343F"/>
                          </a:solidFill>
                          <a:prstDash val="solid"/>
                          <a:miter lim="800000"/>
                          <a:headEnd type="none" w="sm" len="sm"/>
                          <a:tailEnd type="triangle" w="med" len="med"/>
                        </a:ln>
                      </p:spPr>
                    </p:cxnSp>
                    <p:sp>
                      <p:nvSpPr>
                        <p:cNvPr id="954" name="Google Shape;954;p51"/>
                        <p:cNvSpPr txBox="1"/>
                        <p:nvPr/>
                      </p:nvSpPr>
                      <p:spPr>
                        <a:xfrm>
                          <a:off x="5644949" y="3524734"/>
                          <a:ext cx="704532" cy="19110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Calibri"/>
                              <a:ea typeface="Calibri"/>
                              <a:cs typeface="Calibri"/>
                              <a:sym typeface="Calibri"/>
                            </a:rPr>
                            <a:t>running</a:t>
                          </a:r>
                          <a:endParaRPr/>
                        </a:p>
                      </p:txBody>
                    </p:sp>
                  </p:grpSp>
                  <p:cxnSp>
                    <p:nvCxnSpPr>
                      <p:cNvPr id="955" name="Google Shape;955;p51"/>
                      <p:cNvCxnSpPr/>
                      <p:nvPr/>
                    </p:nvCxnSpPr>
                    <p:spPr>
                      <a:xfrm flipH="1">
                        <a:off x="3654474" y="3375159"/>
                        <a:ext cx="1216955" cy="100562"/>
                      </a:xfrm>
                      <a:prstGeom prst="bentConnector2">
                        <a:avLst/>
                      </a:prstGeom>
                      <a:noFill/>
                      <a:ln w="9525" cap="flat" cmpd="sng">
                        <a:solidFill>
                          <a:srgbClr val="F4343F"/>
                        </a:solidFill>
                        <a:prstDash val="solid"/>
                        <a:miter lim="800000"/>
                        <a:headEnd type="none" w="sm" len="sm"/>
                        <a:tailEnd type="triangle" w="med" len="med"/>
                      </a:ln>
                    </p:spPr>
                  </p:cxnSp>
                </p:grpSp>
              </p:grpSp>
              <p:grpSp>
                <p:nvGrpSpPr>
                  <p:cNvPr id="956" name="Google Shape;956;p51"/>
                  <p:cNvGrpSpPr/>
                  <p:nvPr/>
                </p:nvGrpSpPr>
                <p:grpSpPr>
                  <a:xfrm>
                    <a:off x="3375765" y="2883576"/>
                    <a:ext cx="845811" cy="2345100"/>
                    <a:chOff x="3375765" y="2883576"/>
                    <a:chExt cx="845811" cy="2345100"/>
                  </a:xfrm>
                </p:grpSpPr>
                <p:cxnSp>
                  <p:nvCxnSpPr>
                    <p:cNvPr id="957" name="Google Shape;957;p51"/>
                    <p:cNvCxnSpPr>
                      <a:endCxn id="946" idx="1"/>
                    </p:cNvCxnSpPr>
                    <p:nvPr/>
                  </p:nvCxnSpPr>
                  <p:spPr>
                    <a:xfrm>
                      <a:off x="3412082" y="5211270"/>
                      <a:ext cx="809400" cy="17400"/>
                    </a:xfrm>
                    <a:prstGeom prst="straightConnector1">
                      <a:avLst/>
                    </a:prstGeom>
                    <a:noFill/>
                    <a:ln w="9525" cap="flat" cmpd="sng">
                      <a:solidFill>
                        <a:srgbClr val="F4343F"/>
                      </a:solidFill>
                      <a:prstDash val="solid"/>
                      <a:miter lim="800000"/>
                      <a:headEnd type="none" w="sm" len="sm"/>
                      <a:tailEnd type="triangle" w="med" len="med"/>
                    </a:ln>
                  </p:spPr>
                </p:cxnSp>
                <p:cxnSp>
                  <p:nvCxnSpPr>
                    <p:cNvPr id="958" name="Google Shape;958;p51"/>
                    <p:cNvCxnSpPr>
                      <a:stCxn id="959" idx="0"/>
                      <a:endCxn id="946" idx="1"/>
                    </p:cNvCxnSpPr>
                    <p:nvPr/>
                  </p:nvCxnSpPr>
                  <p:spPr>
                    <a:xfrm>
                      <a:off x="3385476" y="4402058"/>
                      <a:ext cx="836100" cy="826500"/>
                    </a:xfrm>
                    <a:prstGeom prst="straightConnector1">
                      <a:avLst/>
                    </a:prstGeom>
                    <a:noFill/>
                    <a:ln w="9525" cap="flat" cmpd="sng">
                      <a:solidFill>
                        <a:srgbClr val="F4343F"/>
                      </a:solidFill>
                      <a:prstDash val="solid"/>
                      <a:miter lim="800000"/>
                      <a:headEnd type="none" w="sm" len="sm"/>
                      <a:tailEnd type="triangle" w="med" len="med"/>
                    </a:ln>
                  </p:spPr>
                </p:cxnSp>
                <p:cxnSp>
                  <p:nvCxnSpPr>
                    <p:cNvPr id="960" name="Google Shape;960;p51"/>
                    <p:cNvCxnSpPr>
                      <a:stCxn id="936" idx="0"/>
                      <a:endCxn id="946" idx="1"/>
                    </p:cNvCxnSpPr>
                    <p:nvPr/>
                  </p:nvCxnSpPr>
                  <p:spPr>
                    <a:xfrm>
                      <a:off x="3388385" y="3595115"/>
                      <a:ext cx="833100" cy="1633500"/>
                    </a:xfrm>
                    <a:prstGeom prst="straightConnector1">
                      <a:avLst/>
                    </a:prstGeom>
                    <a:noFill/>
                    <a:ln w="9525" cap="flat" cmpd="sng">
                      <a:solidFill>
                        <a:srgbClr val="F4343F"/>
                      </a:solidFill>
                      <a:prstDash val="solid"/>
                      <a:miter lim="800000"/>
                      <a:headEnd type="none" w="sm" len="sm"/>
                      <a:tailEnd type="triangle" w="med" len="med"/>
                    </a:ln>
                  </p:spPr>
                </p:cxnSp>
                <p:cxnSp>
                  <p:nvCxnSpPr>
                    <p:cNvPr id="961" name="Google Shape;961;p51"/>
                    <p:cNvCxnSpPr>
                      <a:stCxn id="887" idx="0"/>
                      <a:endCxn id="946" idx="1"/>
                    </p:cNvCxnSpPr>
                    <p:nvPr/>
                  </p:nvCxnSpPr>
                  <p:spPr>
                    <a:xfrm>
                      <a:off x="3375765" y="2883576"/>
                      <a:ext cx="845700" cy="2345100"/>
                    </a:xfrm>
                    <a:prstGeom prst="straightConnector1">
                      <a:avLst/>
                    </a:prstGeom>
                    <a:noFill/>
                    <a:ln w="9525" cap="flat" cmpd="sng">
                      <a:solidFill>
                        <a:srgbClr val="F4343F"/>
                      </a:solidFill>
                      <a:prstDash val="solid"/>
                      <a:miter lim="800000"/>
                      <a:headEnd type="none" w="sm" len="sm"/>
                      <a:tailEnd type="triangle" w="med" len="med"/>
                    </a:ln>
                  </p:spPr>
                </p:cxnSp>
              </p:grpSp>
            </p:grpSp>
          </p:grpSp>
          <p:cxnSp>
            <p:nvCxnSpPr>
              <p:cNvPr id="962" name="Google Shape;962;p51"/>
              <p:cNvCxnSpPr>
                <a:stCxn id="963" idx="0"/>
                <a:endCxn id="946" idx="1"/>
              </p:cNvCxnSpPr>
              <p:nvPr/>
            </p:nvCxnSpPr>
            <p:spPr>
              <a:xfrm rot="10800000" flipH="1">
                <a:off x="3383501" y="5228661"/>
                <a:ext cx="837900" cy="815100"/>
              </a:xfrm>
              <a:prstGeom prst="straightConnector1">
                <a:avLst/>
              </a:prstGeom>
              <a:noFill/>
              <a:ln w="9525" cap="flat" cmpd="sng">
                <a:solidFill>
                  <a:srgbClr val="F4343F"/>
                </a:solidFill>
                <a:prstDash val="solid"/>
                <a:miter lim="800000"/>
                <a:headEnd type="none" w="sm" len="sm"/>
                <a:tailEnd type="triangle" w="med" len="med"/>
              </a:ln>
            </p:spPr>
          </p:cxnSp>
        </p:grpSp>
        <p:cxnSp>
          <p:nvCxnSpPr>
            <p:cNvPr id="964" name="Google Shape;964;p51"/>
            <p:cNvCxnSpPr/>
            <p:nvPr/>
          </p:nvCxnSpPr>
          <p:spPr>
            <a:xfrm>
              <a:off x="8067819" y="4411354"/>
              <a:ext cx="317671" cy="0"/>
            </a:xfrm>
            <a:prstGeom prst="straightConnector1">
              <a:avLst/>
            </a:prstGeom>
            <a:noFill/>
            <a:ln w="9525" cap="flat" cmpd="sng">
              <a:solidFill>
                <a:srgbClr val="F4343F"/>
              </a:solidFill>
              <a:prstDash val="solid"/>
              <a:miter lim="800000"/>
              <a:headEnd type="none" w="sm" len="sm"/>
              <a:tailEnd type="triangle" w="med" len="med"/>
            </a:ln>
          </p:spPr>
        </p:cxnSp>
      </p:grpSp>
      <p:grpSp>
        <p:nvGrpSpPr>
          <p:cNvPr id="965" name="Google Shape;965;p51"/>
          <p:cNvGrpSpPr/>
          <p:nvPr/>
        </p:nvGrpSpPr>
        <p:grpSpPr>
          <a:xfrm>
            <a:off x="5877385" y="2222073"/>
            <a:ext cx="4988031" cy="3134503"/>
            <a:chOff x="5877385" y="2277730"/>
            <a:chExt cx="4988031" cy="3134503"/>
          </a:xfrm>
        </p:grpSpPr>
        <p:grpSp>
          <p:nvGrpSpPr>
            <p:cNvPr id="966" name="Google Shape;966;p51"/>
            <p:cNvGrpSpPr/>
            <p:nvPr/>
          </p:nvGrpSpPr>
          <p:grpSpPr>
            <a:xfrm>
              <a:off x="5877385" y="2277730"/>
              <a:ext cx="4988031" cy="3134503"/>
              <a:chOff x="3361927" y="2866794"/>
              <a:chExt cx="5486834" cy="3447955"/>
            </a:xfrm>
          </p:grpSpPr>
          <p:grpSp>
            <p:nvGrpSpPr>
              <p:cNvPr id="967" name="Google Shape;967;p51"/>
              <p:cNvGrpSpPr/>
              <p:nvPr/>
            </p:nvGrpSpPr>
            <p:grpSpPr>
              <a:xfrm>
                <a:off x="3361927" y="3588013"/>
                <a:ext cx="5486834" cy="2726736"/>
                <a:chOff x="3356463" y="2770770"/>
                <a:chExt cx="5486834" cy="2726736"/>
              </a:xfrm>
            </p:grpSpPr>
            <p:sp>
              <p:nvSpPr>
                <p:cNvPr id="968" name="Google Shape;968;p51"/>
                <p:cNvSpPr/>
                <p:nvPr/>
              </p:nvSpPr>
              <p:spPr>
                <a:xfrm>
                  <a:off x="6808036" y="4366941"/>
                  <a:ext cx="626491" cy="604054"/>
                </a:xfrm>
                <a:custGeom>
                  <a:avLst/>
                  <a:gdLst/>
                  <a:ahLst/>
                  <a:cxnLst/>
                  <a:rect l="l" t="t" r="r" b="b"/>
                  <a:pathLst>
                    <a:path w="427902" h="306888" extrusionOk="0">
                      <a:moveTo>
                        <a:pt x="426216" y="0"/>
                      </a:moveTo>
                      <a:cubicBezTo>
                        <a:pt x="459618" y="340292"/>
                        <a:pt x="-14283" y="66806"/>
                        <a:pt x="331" y="306888"/>
                      </a:cubicBezTo>
                      <a:lnTo>
                        <a:pt x="331" y="306888"/>
                      </a:lnTo>
                    </a:path>
                  </a:pathLst>
                </a:custGeom>
                <a:no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grpSp>
              <p:nvGrpSpPr>
                <p:cNvPr id="969" name="Google Shape;969;p51"/>
                <p:cNvGrpSpPr/>
                <p:nvPr/>
              </p:nvGrpSpPr>
              <p:grpSpPr>
                <a:xfrm>
                  <a:off x="3356463" y="2770770"/>
                  <a:ext cx="5486834" cy="2726736"/>
                  <a:chOff x="3356463" y="2770770"/>
                  <a:chExt cx="5486834" cy="2726736"/>
                </a:xfrm>
              </p:grpSpPr>
              <p:grpSp>
                <p:nvGrpSpPr>
                  <p:cNvPr id="970" name="Google Shape;970;p51"/>
                  <p:cNvGrpSpPr/>
                  <p:nvPr/>
                </p:nvGrpSpPr>
                <p:grpSpPr>
                  <a:xfrm>
                    <a:off x="4221482" y="4576444"/>
                    <a:ext cx="4621815" cy="921062"/>
                    <a:chOff x="3184407" y="3240878"/>
                    <a:chExt cx="3156762" cy="571907"/>
                  </a:xfrm>
                </p:grpSpPr>
                <p:sp>
                  <p:nvSpPr>
                    <p:cNvPr id="971" name="Google Shape;971;p51"/>
                    <p:cNvSpPr/>
                    <p:nvPr/>
                  </p:nvSpPr>
                  <p:spPr>
                    <a:xfrm>
                      <a:off x="3184407" y="3478933"/>
                      <a:ext cx="1016000" cy="333852"/>
                    </a:xfrm>
                    <a:prstGeom prst="roundRect">
                      <a:avLst>
                        <a:gd name="adj" fmla="val 50000"/>
                      </a:avLst>
                    </a:prstGeom>
                    <a:solidFill>
                      <a:srgbClr val="0C0C0C"/>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050">
                          <a:solidFill>
                            <a:schemeClr val="lt1"/>
                          </a:solidFill>
                          <a:latin typeface="Arial"/>
                          <a:ea typeface="Arial"/>
                          <a:cs typeface="Arial"/>
                          <a:sym typeface="Arial"/>
                        </a:rPr>
                        <a:t>Attention model</a:t>
                      </a:r>
                      <a:endParaRPr/>
                    </a:p>
                  </p:txBody>
                </p:sp>
                <p:grpSp>
                  <p:nvGrpSpPr>
                    <p:cNvPr id="972" name="Google Shape;972;p51"/>
                    <p:cNvGrpSpPr/>
                    <p:nvPr/>
                  </p:nvGrpSpPr>
                  <p:grpSpPr>
                    <a:xfrm>
                      <a:off x="3654474" y="3240878"/>
                      <a:ext cx="2686695" cy="504820"/>
                      <a:chOff x="3654474" y="3240878"/>
                      <a:chExt cx="2686695" cy="504820"/>
                    </a:xfrm>
                  </p:grpSpPr>
                  <p:cxnSp>
                    <p:nvCxnSpPr>
                      <p:cNvPr id="973" name="Google Shape;973;p51"/>
                      <p:cNvCxnSpPr/>
                      <p:nvPr/>
                    </p:nvCxnSpPr>
                    <p:spPr>
                      <a:xfrm>
                        <a:off x="4871009" y="3240878"/>
                        <a:ext cx="0" cy="250285"/>
                      </a:xfrm>
                      <a:prstGeom prst="straightConnector1">
                        <a:avLst/>
                      </a:prstGeom>
                      <a:noFill/>
                      <a:ln w="9525" cap="flat" cmpd="sng">
                        <a:solidFill>
                          <a:srgbClr val="F4343F"/>
                        </a:solidFill>
                        <a:prstDash val="solid"/>
                        <a:miter lim="800000"/>
                        <a:headEnd type="none" w="sm" len="sm"/>
                        <a:tailEnd type="triangle" w="med" len="med"/>
                      </a:ln>
                    </p:spPr>
                  </p:cxnSp>
                  <p:grpSp>
                    <p:nvGrpSpPr>
                      <p:cNvPr id="974" name="Google Shape;974;p51"/>
                      <p:cNvGrpSpPr/>
                      <p:nvPr/>
                    </p:nvGrpSpPr>
                    <p:grpSpPr>
                      <a:xfrm rot="5400000">
                        <a:off x="4739267" y="3220580"/>
                        <a:ext cx="267547" cy="782689"/>
                        <a:chOff x="5076888" y="2955542"/>
                        <a:chExt cx="430888" cy="1041759"/>
                      </a:xfrm>
                    </p:grpSpPr>
                    <p:sp>
                      <p:nvSpPr>
                        <p:cNvPr id="975" name="Google Shape;975;p51"/>
                        <p:cNvSpPr/>
                        <p:nvPr/>
                      </p:nvSpPr>
                      <p:spPr>
                        <a:xfrm>
                          <a:off x="5105078" y="2955542"/>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976" name="Google Shape;976;p51"/>
                        <p:cNvSpPr txBox="1"/>
                        <p:nvPr/>
                      </p:nvSpPr>
                      <p:spPr>
                        <a:xfrm rot="-5400000">
                          <a:off x="4955158" y="3259620"/>
                          <a:ext cx="674347" cy="4308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rgbClr val="595959"/>
                              </a:solidFill>
                              <a:latin typeface="Arial"/>
                              <a:ea typeface="Arial"/>
                              <a:cs typeface="Arial"/>
                              <a:sym typeface="Arial"/>
                            </a:rPr>
                            <a:t>RNN</a:t>
                          </a:r>
                          <a:endParaRPr sz="1600" baseline="-25000">
                            <a:solidFill>
                              <a:srgbClr val="595959"/>
                            </a:solidFill>
                            <a:latin typeface="Arial"/>
                            <a:ea typeface="Arial"/>
                            <a:cs typeface="Arial"/>
                            <a:sym typeface="Arial"/>
                          </a:endParaRPr>
                        </a:p>
                      </p:txBody>
                    </p:sp>
                  </p:grpSp>
                  <p:grpSp>
                    <p:nvGrpSpPr>
                      <p:cNvPr id="977" name="Google Shape;977;p51"/>
                      <p:cNvGrpSpPr/>
                      <p:nvPr/>
                    </p:nvGrpSpPr>
                    <p:grpSpPr>
                      <a:xfrm>
                        <a:off x="5272990" y="3524734"/>
                        <a:ext cx="1068179" cy="191105"/>
                        <a:chOff x="5281302" y="3524734"/>
                        <a:chExt cx="1068179" cy="191105"/>
                      </a:xfrm>
                    </p:grpSpPr>
                    <p:cxnSp>
                      <p:nvCxnSpPr>
                        <p:cNvPr id="978" name="Google Shape;978;p51"/>
                        <p:cNvCxnSpPr/>
                        <p:nvPr/>
                      </p:nvCxnSpPr>
                      <p:spPr>
                        <a:xfrm>
                          <a:off x="5281302" y="3620290"/>
                          <a:ext cx="500799" cy="0"/>
                        </a:xfrm>
                        <a:prstGeom prst="straightConnector1">
                          <a:avLst/>
                        </a:prstGeom>
                        <a:noFill/>
                        <a:ln w="9525" cap="flat" cmpd="sng">
                          <a:solidFill>
                            <a:srgbClr val="F4343F"/>
                          </a:solidFill>
                          <a:prstDash val="solid"/>
                          <a:miter lim="800000"/>
                          <a:headEnd type="none" w="sm" len="sm"/>
                          <a:tailEnd type="triangle" w="med" len="med"/>
                        </a:ln>
                      </p:spPr>
                    </p:cxnSp>
                    <p:sp>
                      <p:nvSpPr>
                        <p:cNvPr id="979" name="Google Shape;979;p51"/>
                        <p:cNvSpPr txBox="1"/>
                        <p:nvPr/>
                      </p:nvSpPr>
                      <p:spPr>
                        <a:xfrm>
                          <a:off x="5644949" y="3524734"/>
                          <a:ext cx="704532" cy="19110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Calibri"/>
                              <a:ea typeface="Calibri"/>
                              <a:cs typeface="Calibri"/>
                              <a:sym typeface="Calibri"/>
                            </a:rPr>
                            <a:t>&lt;end&gt;</a:t>
                          </a:r>
                          <a:endParaRPr/>
                        </a:p>
                      </p:txBody>
                    </p:sp>
                  </p:grpSp>
                  <p:cxnSp>
                    <p:nvCxnSpPr>
                      <p:cNvPr id="980" name="Google Shape;980;p51"/>
                      <p:cNvCxnSpPr/>
                      <p:nvPr/>
                    </p:nvCxnSpPr>
                    <p:spPr>
                      <a:xfrm flipH="1">
                        <a:off x="3654474" y="3375159"/>
                        <a:ext cx="1216955" cy="100562"/>
                      </a:xfrm>
                      <a:prstGeom prst="bentConnector2">
                        <a:avLst/>
                      </a:prstGeom>
                      <a:noFill/>
                      <a:ln w="9525" cap="flat" cmpd="sng">
                        <a:solidFill>
                          <a:srgbClr val="F4343F"/>
                        </a:solidFill>
                        <a:prstDash val="solid"/>
                        <a:miter lim="800000"/>
                        <a:headEnd type="none" w="sm" len="sm"/>
                        <a:tailEnd type="triangle" w="med" len="med"/>
                      </a:ln>
                    </p:spPr>
                  </p:cxnSp>
                </p:grpSp>
              </p:grpSp>
              <p:grpSp>
                <p:nvGrpSpPr>
                  <p:cNvPr id="981" name="Google Shape;981;p51"/>
                  <p:cNvGrpSpPr/>
                  <p:nvPr/>
                </p:nvGrpSpPr>
                <p:grpSpPr>
                  <a:xfrm>
                    <a:off x="3356463" y="2770770"/>
                    <a:ext cx="871838" cy="2457900"/>
                    <a:chOff x="3356463" y="2770770"/>
                    <a:chExt cx="871838" cy="2457900"/>
                  </a:xfrm>
                </p:grpSpPr>
                <p:cxnSp>
                  <p:nvCxnSpPr>
                    <p:cNvPr id="982" name="Google Shape;982;p51"/>
                    <p:cNvCxnSpPr/>
                    <p:nvPr/>
                  </p:nvCxnSpPr>
                  <p:spPr>
                    <a:xfrm rot="10800000" flipH="1">
                      <a:off x="3356463" y="5202321"/>
                      <a:ext cx="871838" cy="4396"/>
                    </a:xfrm>
                    <a:prstGeom prst="straightConnector1">
                      <a:avLst/>
                    </a:prstGeom>
                    <a:noFill/>
                    <a:ln w="9525" cap="flat" cmpd="sng">
                      <a:solidFill>
                        <a:srgbClr val="F4343F"/>
                      </a:solidFill>
                      <a:prstDash val="solid"/>
                      <a:miter lim="800000"/>
                      <a:headEnd type="none" w="sm" len="sm"/>
                      <a:tailEnd type="triangle" w="med" len="med"/>
                    </a:ln>
                  </p:spPr>
                </p:cxnSp>
                <p:cxnSp>
                  <p:nvCxnSpPr>
                    <p:cNvPr id="983" name="Google Shape;983;p51"/>
                    <p:cNvCxnSpPr>
                      <a:endCxn id="971" idx="1"/>
                    </p:cNvCxnSpPr>
                    <p:nvPr/>
                  </p:nvCxnSpPr>
                  <p:spPr>
                    <a:xfrm>
                      <a:off x="3356582" y="4386270"/>
                      <a:ext cx="864900" cy="842400"/>
                    </a:xfrm>
                    <a:prstGeom prst="straightConnector1">
                      <a:avLst/>
                    </a:prstGeom>
                    <a:noFill/>
                    <a:ln w="9525" cap="flat" cmpd="sng">
                      <a:solidFill>
                        <a:srgbClr val="F4343F"/>
                      </a:solidFill>
                      <a:prstDash val="solid"/>
                      <a:miter lim="800000"/>
                      <a:headEnd type="none" w="sm" len="sm"/>
                      <a:tailEnd type="triangle" w="med" len="med"/>
                    </a:ln>
                  </p:spPr>
                </p:cxnSp>
                <p:cxnSp>
                  <p:nvCxnSpPr>
                    <p:cNvPr id="984" name="Google Shape;984;p51"/>
                    <p:cNvCxnSpPr>
                      <a:stCxn id="959" idx="0"/>
                      <a:endCxn id="971" idx="1"/>
                    </p:cNvCxnSpPr>
                    <p:nvPr/>
                  </p:nvCxnSpPr>
                  <p:spPr>
                    <a:xfrm>
                      <a:off x="3387872" y="3568033"/>
                      <a:ext cx="833700" cy="1660500"/>
                    </a:xfrm>
                    <a:prstGeom prst="straightConnector1">
                      <a:avLst/>
                    </a:prstGeom>
                    <a:noFill/>
                    <a:ln w="9525" cap="flat" cmpd="sng">
                      <a:solidFill>
                        <a:srgbClr val="F4343F"/>
                      </a:solidFill>
                      <a:prstDash val="solid"/>
                      <a:miter lim="800000"/>
                      <a:headEnd type="none" w="sm" len="sm"/>
                      <a:tailEnd type="triangle" w="med" len="med"/>
                    </a:ln>
                  </p:spPr>
                </p:cxnSp>
                <p:cxnSp>
                  <p:nvCxnSpPr>
                    <p:cNvPr id="985" name="Google Shape;985;p51"/>
                    <p:cNvCxnSpPr>
                      <a:endCxn id="971" idx="1"/>
                    </p:cNvCxnSpPr>
                    <p:nvPr/>
                  </p:nvCxnSpPr>
                  <p:spPr>
                    <a:xfrm>
                      <a:off x="3366482" y="2770770"/>
                      <a:ext cx="855000" cy="2457900"/>
                    </a:xfrm>
                    <a:prstGeom prst="straightConnector1">
                      <a:avLst/>
                    </a:prstGeom>
                    <a:noFill/>
                    <a:ln w="9525" cap="flat" cmpd="sng">
                      <a:solidFill>
                        <a:srgbClr val="F4343F"/>
                      </a:solidFill>
                      <a:prstDash val="solid"/>
                      <a:miter lim="800000"/>
                      <a:headEnd type="none" w="sm" len="sm"/>
                      <a:tailEnd type="triangle" w="med" len="med"/>
                    </a:ln>
                  </p:spPr>
                </p:cxnSp>
              </p:grpSp>
            </p:grpSp>
          </p:grpSp>
          <p:cxnSp>
            <p:nvCxnSpPr>
              <p:cNvPr id="986" name="Google Shape;986;p51"/>
              <p:cNvCxnSpPr>
                <a:stCxn id="887" idx="0"/>
              </p:cNvCxnSpPr>
              <p:nvPr/>
            </p:nvCxnSpPr>
            <p:spPr>
              <a:xfrm>
                <a:off x="3383625" y="2866794"/>
                <a:ext cx="849000" cy="3246000"/>
              </a:xfrm>
              <a:prstGeom prst="straightConnector1">
                <a:avLst/>
              </a:prstGeom>
              <a:noFill/>
              <a:ln w="9525" cap="flat" cmpd="sng">
                <a:solidFill>
                  <a:srgbClr val="F4343F"/>
                </a:solidFill>
                <a:prstDash val="solid"/>
                <a:miter lim="800000"/>
                <a:headEnd type="none" w="sm" len="sm"/>
                <a:tailEnd type="triangle" w="med" len="med"/>
              </a:ln>
            </p:spPr>
          </p:cxnSp>
        </p:grpSp>
        <p:cxnSp>
          <p:nvCxnSpPr>
            <p:cNvPr id="987" name="Google Shape;987;p51"/>
            <p:cNvCxnSpPr/>
            <p:nvPr/>
          </p:nvCxnSpPr>
          <p:spPr>
            <a:xfrm>
              <a:off x="8085044" y="5157367"/>
              <a:ext cx="317671" cy="0"/>
            </a:xfrm>
            <a:prstGeom prst="straightConnector1">
              <a:avLst/>
            </a:prstGeom>
            <a:noFill/>
            <a:ln w="9525" cap="flat" cmpd="sng">
              <a:solidFill>
                <a:srgbClr val="F4343F"/>
              </a:solidFill>
              <a:prstDash val="solid"/>
              <a:miter lim="800000"/>
              <a:headEnd type="none" w="sm" len="sm"/>
              <a:tailEnd type="triangle" w="med" len="med"/>
            </a:ln>
          </p:spPr>
        </p:cxnSp>
      </p:grpSp>
      <p:sp>
        <p:nvSpPr>
          <p:cNvPr id="988" name="Google Shape;988;p51"/>
          <p:cNvSpPr/>
          <p:nvPr/>
        </p:nvSpPr>
        <p:spPr>
          <a:xfrm>
            <a:off x="5294509" y="1902416"/>
            <a:ext cx="675875" cy="361090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9" name="Google Shape;989;p51"/>
          <p:cNvGrpSpPr/>
          <p:nvPr/>
        </p:nvGrpSpPr>
        <p:grpSpPr>
          <a:xfrm>
            <a:off x="5364833" y="1968667"/>
            <a:ext cx="543750" cy="3379707"/>
            <a:chOff x="5278549" y="1881295"/>
            <a:chExt cx="598125" cy="3717678"/>
          </a:xfrm>
        </p:grpSpPr>
        <p:sp>
          <p:nvSpPr>
            <p:cNvPr id="889" name="Google Shape;889;p51"/>
            <p:cNvSpPr/>
            <p:nvPr/>
          </p:nvSpPr>
          <p:spPr>
            <a:xfrm rot="5400000">
              <a:off x="5301033" y="4223317"/>
              <a:ext cx="557493" cy="585506"/>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59" name="Google Shape;959;p51"/>
            <p:cNvSpPr/>
            <p:nvPr/>
          </p:nvSpPr>
          <p:spPr>
            <a:xfrm rot="5400000">
              <a:off x="5302267" y="3385770"/>
              <a:ext cx="557493" cy="585506"/>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887" name="Google Shape;887;p51"/>
            <p:cNvSpPr/>
            <p:nvPr/>
          </p:nvSpPr>
          <p:spPr>
            <a:xfrm rot="5400000">
              <a:off x="5292556" y="1867288"/>
              <a:ext cx="557493" cy="585506"/>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36" name="Google Shape;936;p51"/>
            <p:cNvSpPr/>
            <p:nvPr/>
          </p:nvSpPr>
          <p:spPr>
            <a:xfrm rot="5400000">
              <a:off x="5305175" y="2578827"/>
              <a:ext cx="557493" cy="585506"/>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963" name="Google Shape;963;p51"/>
            <p:cNvSpPr/>
            <p:nvPr/>
          </p:nvSpPr>
          <p:spPr>
            <a:xfrm rot="5400000">
              <a:off x="5300292" y="5027473"/>
              <a:ext cx="557493" cy="585506"/>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fade">
                                      <p:cBhvr>
                                        <p:cTn id="7" dur="500"/>
                                        <p:tgtEl>
                                          <p:spTgt spid="8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0"/>
                                        </p:tgtEl>
                                        <p:attrNameLst>
                                          <p:attrName>style.visibility</p:attrName>
                                        </p:attrNameLst>
                                      </p:cBhvr>
                                      <p:to>
                                        <p:strVal val="visible"/>
                                      </p:to>
                                    </p:set>
                                    <p:animEffect transition="in" filter="fade">
                                      <p:cBhvr>
                                        <p:cTn id="12" dur="500"/>
                                        <p:tgtEl>
                                          <p:spTgt spid="9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0"/>
                                        </p:tgtEl>
                                        <p:attrNameLst>
                                          <p:attrName>style.visibility</p:attrName>
                                        </p:attrNameLst>
                                      </p:cBhvr>
                                      <p:to>
                                        <p:strVal val="visible"/>
                                      </p:to>
                                    </p:set>
                                    <p:animEffect transition="in" filter="fade">
                                      <p:cBhvr>
                                        <p:cTn id="17" dur="500"/>
                                        <p:tgtEl>
                                          <p:spTgt spid="9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5"/>
                                        </p:tgtEl>
                                        <p:attrNameLst>
                                          <p:attrName>style.visibility</p:attrName>
                                        </p:attrNameLst>
                                      </p:cBhvr>
                                      <p:to>
                                        <p:strVal val="visible"/>
                                      </p:to>
                                    </p:set>
                                    <p:animEffect transition="in" filter="fade">
                                      <p:cBhvr>
                                        <p:cTn id="22" dur="500"/>
                                        <p:tgtEl>
                                          <p:spTgt spid="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grpSp>
        <p:nvGrpSpPr>
          <p:cNvPr id="994" name="Google Shape;994;p52"/>
          <p:cNvGrpSpPr/>
          <p:nvPr/>
        </p:nvGrpSpPr>
        <p:grpSpPr>
          <a:xfrm>
            <a:off x="4241328" y="3067902"/>
            <a:ext cx="1997957" cy="500914"/>
            <a:chOff x="3007968" y="2135292"/>
            <a:chExt cx="1025268" cy="500914"/>
          </a:xfrm>
        </p:grpSpPr>
        <p:sp>
          <p:nvSpPr>
            <p:cNvPr id="995" name="Google Shape;995;p52"/>
            <p:cNvSpPr/>
            <p:nvPr/>
          </p:nvSpPr>
          <p:spPr>
            <a:xfrm rot="5400000">
              <a:off x="3267628" y="1875632"/>
              <a:ext cx="500914" cy="1020234"/>
            </a:xfrm>
            <a:prstGeom prst="roundRect">
              <a:avLst>
                <a:gd name="adj" fmla="val 16667"/>
              </a:avLst>
            </a:prstGeom>
            <a:solidFill>
              <a:srgbClr val="D8D8D8"/>
            </a:solidFill>
            <a:ln w="381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6" name="Google Shape;996;p52"/>
            <p:cNvSpPr txBox="1"/>
            <p:nvPr/>
          </p:nvSpPr>
          <p:spPr>
            <a:xfrm>
              <a:off x="3013002" y="2185694"/>
              <a:ext cx="102023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7F7F7F"/>
                  </a:solidFill>
                  <a:latin typeface="Arial"/>
                  <a:ea typeface="Arial"/>
                  <a:cs typeface="Arial"/>
                  <a:sym typeface="Arial"/>
                </a:rPr>
                <a:t>Attention model</a:t>
              </a:r>
              <a:endParaRPr/>
            </a:p>
          </p:txBody>
        </p:sp>
      </p:grpSp>
      <p:cxnSp>
        <p:nvCxnSpPr>
          <p:cNvPr id="997" name="Google Shape;997;p52"/>
          <p:cNvCxnSpPr/>
          <p:nvPr/>
        </p:nvCxnSpPr>
        <p:spPr>
          <a:xfrm>
            <a:off x="7581589" y="3768803"/>
            <a:ext cx="911400" cy="671700"/>
          </a:xfrm>
          <a:prstGeom prst="bentConnector3">
            <a:avLst>
              <a:gd name="adj1" fmla="val 1634"/>
            </a:avLst>
          </a:prstGeom>
          <a:noFill/>
          <a:ln w="28575" cap="flat" cmpd="sng">
            <a:solidFill>
              <a:srgbClr val="F4343F"/>
            </a:solidFill>
            <a:prstDash val="solid"/>
            <a:miter lim="800000"/>
            <a:headEnd type="none" w="sm" len="sm"/>
            <a:tailEnd type="triangle" w="med" len="med"/>
          </a:ln>
        </p:spPr>
      </p:cxnSp>
      <p:grpSp>
        <p:nvGrpSpPr>
          <p:cNvPr id="998" name="Google Shape;998;p52"/>
          <p:cNvGrpSpPr/>
          <p:nvPr/>
        </p:nvGrpSpPr>
        <p:grpSpPr>
          <a:xfrm>
            <a:off x="8830670" y="2792591"/>
            <a:ext cx="401444" cy="1330214"/>
            <a:chOff x="8830670" y="2792591"/>
            <a:chExt cx="401444" cy="1330214"/>
          </a:xfrm>
        </p:grpSpPr>
        <p:sp>
          <p:nvSpPr>
            <p:cNvPr id="999" name="Google Shape;999;p52"/>
            <p:cNvSpPr/>
            <p:nvPr/>
          </p:nvSpPr>
          <p:spPr>
            <a:xfrm>
              <a:off x="8830670" y="2792591"/>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1000" name="Google Shape;1000;p52"/>
            <p:cNvSpPr txBox="1"/>
            <p:nvPr/>
          </p:nvSpPr>
          <p:spPr>
            <a:xfrm rot="16200000">
              <a:off x="8664092" y="3079360"/>
              <a:ext cx="752691"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dirty="0">
                  <a:solidFill>
                    <a:srgbClr val="595959"/>
                  </a:solidFill>
                  <a:latin typeface="Arial"/>
                  <a:ea typeface="Arial"/>
                  <a:cs typeface="Arial"/>
                  <a:sym typeface="Arial"/>
                </a:rPr>
                <a:t>RNN</a:t>
              </a:r>
              <a:endParaRPr sz="1800" baseline="-25000" dirty="0">
                <a:solidFill>
                  <a:srgbClr val="595959"/>
                </a:solidFill>
                <a:latin typeface="Arial"/>
                <a:ea typeface="Arial"/>
                <a:cs typeface="Arial"/>
                <a:sym typeface="Arial"/>
              </a:endParaRPr>
            </a:p>
          </p:txBody>
        </p:sp>
        <p:cxnSp>
          <p:nvCxnSpPr>
            <p:cNvPr id="1001" name="Google Shape;1001;p52"/>
            <p:cNvCxnSpPr/>
            <p:nvPr/>
          </p:nvCxnSpPr>
          <p:spPr>
            <a:xfrm rot="10800000">
              <a:off x="9030418" y="3960260"/>
              <a:ext cx="0" cy="162545"/>
            </a:xfrm>
            <a:prstGeom prst="straightConnector1">
              <a:avLst/>
            </a:prstGeom>
            <a:noFill/>
            <a:ln w="22225" cap="flat" cmpd="sng">
              <a:solidFill>
                <a:srgbClr val="F4343F"/>
              </a:solidFill>
              <a:prstDash val="solid"/>
              <a:miter lim="800000"/>
              <a:headEnd type="none" w="sm" len="sm"/>
              <a:tailEnd type="triangle" w="med" len="med"/>
            </a:ln>
          </p:spPr>
        </p:cxnSp>
      </p:grpSp>
      <p:grpSp>
        <p:nvGrpSpPr>
          <p:cNvPr id="1002" name="Google Shape;1002;p52"/>
          <p:cNvGrpSpPr/>
          <p:nvPr/>
        </p:nvGrpSpPr>
        <p:grpSpPr>
          <a:xfrm>
            <a:off x="2251313" y="1804180"/>
            <a:ext cx="3021316" cy="1274024"/>
            <a:chOff x="2251313" y="1804180"/>
            <a:chExt cx="3021316" cy="1274024"/>
          </a:xfrm>
        </p:grpSpPr>
        <p:grpSp>
          <p:nvGrpSpPr>
            <p:cNvPr id="1003" name="Google Shape;1003;p52"/>
            <p:cNvGrpSpPr/>
            <p:nvPr/>
          </p:nvGrpSpPr>
          <p:grpSpPr>
            <a:xfrm>
              <a:off x="2715372" y="1804180"/>
              <a:ext cx="485749" cy="787819"/>
              <a:chOff x="3935661" y="5627912"/>
              <a:chExt cx="485749" cy="787819"/>
            </a:xfrm>
          </p:grpSpPr>
          <p:sp>
            <p:nvSpPr>
              <p:cNvPr id="1004" name="Google Shape;1004;p52"/>
              <p:cNvSpPr/>
              <p:nvPr/>
            </p:nvSpPr>
            <p:spPr>
              <a:xfrm>
                <a:off x="4022968" y="5627912"/>
                <a:ext cx="301611" cy="78268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05" name="Google Shape;1005;p52"/>
              <p:cNvSpPr txBox="1"/>
              <p:nvPr/>
            </p:nvSpPr>
            <p:spPr>
              <a:xfrm>
                <a:off x="3935661" y="5810437"/>
                <a:ext cx="485749" cy="60529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595959"/>
                    </a:solidFill>
                    <a:latin typeface="Arial"/>
                    <a:ea typeface="Arial"/>
                    <a:cs typeface="Arial"/>
                    <a:sym typeface="Arial"/>
                  </a:rPr>
                  <a:t>h</a:t>
                </a:r>
                <a:r>
                  <a:rPr lang="en-IN" sz="2000" baseline="-25000">
                    <a:solidFill>
                      <a:srgbClr val="595959"/>
                    </a:solidFill>
                    <a:latin typeface="Arial"/>
                    <a:ea typeface="Arial"/>
                    <a:cs typeface="Arial"/>
                    <a:sym typeface="Arial"/>
                  </a:rPr>
                  <a:t>0</a:t>
                </a:r>
                <a:endParaRPr sz="2000" baseline="-25000">
                  <a:solidFill>
                    <a:srgbClr val="595959"/>
                  </a:solidFill>
                  <a:latin typeface="Arial"/>
                  <a:ea typeface="Arial"/>
                  <a:cs typeface="Arial"/>
                  <a:sym typeface="Arial"/>
                </a:endParaRPr>
              </a:p>
            </p:txBody>
          </p:sp>
        </p:grpSp>
        <p:cxnSp>
          <p:nvCxnSpPr>
            <p:cNvPr id="1006" name="Google Shape;1006;p52"/>
            <p:cNvCxnSpPr/>
            <p:nvPr/>
          </p:nvCxnSpPr>
          <p:spPr>
            <a:xfrm>
              <a:off x="3101369" y="2186433"/>
              <a:ext cx="2171260" cy="849114"/>
            </a:xfrm>
            <a:prstGeom prst="bentConnector3">
              <a:avLst>
                <a:gd name="adj1" fmla="val 100033"/>
              </a:avLst>
            </a:prstGeom>
            <a:noFill/>
            <a:ln w="28575" cap="flat" cmpd="sng">
              <a:solidFill>
                <a:srgbClr val="F4343F"/>
              </a:solidFill>
              <a:prstDash val="solid"/>
              <a:miter lim="800000"/>
              <a:headEnd type="none" w="sm" len="sm"/>
              <a:tailEnd type="triangle" w="med" len="med"/>
            </a:ln>
          </p:spPr>
        </p:cxnSp>
        <p:sp>
          <p:nvSpPr>
            <p:cNvPr id="1007" name="Google Shape;1007;p52"/>
            <p:cNvSpPr txBox="1"/>
            <p:nvPr/>
          </p:nvSpPr>
          <p:spPr>
            <a:xfrm>
              <a:off x="2251313" y="2616539"/>
              <a:ext cx="136458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chemeClr val="dk1"/>
                  </a:solidFill>
                  <a:latin typeface="Arial"/>
                  <a:ea typeface="Arial"/>
                  <a:cs typeface="Arial"/>
                  <a:sym typeface="Arial"/>
                </a:rPr>
                <a:t>Hidden state from RNN</a:t>
              </a:r>
              <a:endParaRPr/>
            </a:p>
          </p:txBody>
        </p:sp>
      </p:grpSp>
      <p:grpSp>
        <p:nvGrpSpPr>
          <p:cNvPr id="1008" name="Google Shape;1008;p52"/>
          <p:cNvGrpSpPr/>
          <p:nvPr/>
        </p:nvGrpSpPr>
        <p:grpSpPr>
          <a:xfrm>
            <a:off x="1658029" y="3591421"/>
            <a:ext cx="3607017" cy="1829508"/>
            <a:chOff x="1658029" y="3591421"/>
            <a:chExt cx="3607017" cy="1829508"/>
          </a:xfrm>
        </p:grpSpPr>
        <p:cxnSp>
          <p:nvCxnSpPr>
            <p:cNvPr id="1009" name="Google Shape;1009;p52"/>
            <p:cNvCxnSpPr/>
            <p:nvPr/>
          </p:nvCxnSpPr>
          <p:spPr>
            <a:xfrm rot="10800000" flipH="1">
              <a:off x="3093786" y="3591421"/>
              <a:ext cx="2171260" cy="849114"/>
            </a:xfrm>
            <a:prstGeom prst="bentConnector3">
              <a:avLst>
                <a:gd name="adj1" fmla="val 100033"/>
              </a:avLst>
            </a:prstGeom>
            <a:noFill/>
            <a:ln w="28575" cap="flat" cmpd="sng">
              <a:solidFill>
                <a:srgbClr val="F4343F"/>
              </a:solidFill>
              <a:prstDash val="solid"/>
              <a:miter lim="800000"/>
              <a:headEnd type="none" w="sm" len="sm"/>
              <a:tailEnd type="triangle" w="med" len="med"/>
            </a:ln>
          </p:spPr>
        </p:cxnSp>
        <p:sp>
          <p:nvSpPr>
            <p:cNvPr id="1010" name="Google Shape;1010;p52"/>
            <p:cNvSpPr/>
            <p:nvPr/>
          </p:nvSpPr>
          <p:spPr>
            <a:xfrm>
              <a:off x="1658029" y="3687606"/>
              <a:ext cx="1398347" cy="1398347"/>
            </a:xfrm>
            <a:prstGeom prst="roundRect">
              <a:avLst>
                <a:gd name="adj" fmla="val 5203"/>
              </a:avLst>
            </a:prstGeom>
            <a:blipFill rotWithShape="1">
              <a:blip r:embed="rId3">
                <a:alphaModFix/>
              </a:blip>
              <a:stretch>
                <a:fillRect l="-25117" r="-25117"/>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11" name="Google Shape;1011;p52"/>
            <p:cNvSpPr txBox="1"/>
            <p:nvPr/>
          </p:nvSpPr>
          <p:spPr>
            <a:xfrm>
              <a:off x="1658029" y="5143930"/>
              <a:ext cx="13645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chemeClr val="dk1"/>
                  </a:solidFill>
                  <a:latin typeface="Arial"/>
                  <a:ea typeface="Arial"/>
                  <a:cs typeface="Arial"/>
                  <a:sym typeface="Arial"/>
                </a:rPr>
                <a:t>Feature vector</a:t>
              </a:r>
              <a:endParaRPr/>
            </a:p>
          </p:txBody>
        </p:sp>
      </p:grpSp>
      <p:grpSp>
        <p:nvGrpSpPr>
          <p:cNvPr id="1012" name="Google Shape;1012;p52"/>
          <p:cNvGrpSpPr/>
          <p:nvPr/>
        </p:nvGrpSpPr>
        <p:grpSpPr>
          <a:xfrm>
            <a:off x="6229476" y="2601370"/>
            <a:ext cx="2034403" cy="1099791"/>
            <a:chOff x="6229476" y="2601370"/>
            <a:chExt cx="2034403" cy="1099791"/>
          </a:xfrm>
        </p:grpSpPr>
        <p:grpSp>
          <p:nvGrpSpPr>
            <p:cNvPr id="1013" name="Google Shape;1013;p52"/>
            <p:cNvGrpSpPr/>
            <p:nvPr/>
          </p:nvGrpSpPr>
          <p:grpSpPr>
            <a:xfrm>
              <a:off x="6229476" y="2925778"/>
              <a:ext cx="1924121" cy="775383"/>
              <a:chOff x="6229476" y="2925778"/>
              <a:chExt cx="1924121" cy="775383"/>
            </a:xfrm>
          </p:grpSpPr>
          <p:cxnSp>
            <p:nvCxnSpPr>
              <p:cNvPr id="1014" name="Google Shape;1014;p52"/>
              <p:cNvCxnSpPr/>
              <p:nvPr/>
            </p:nvCxnSpPr>
            <p:spPr>
              <a:xfrm>
                <a:off x="6229476" y="3318358"/>
                <a:ext cx="764648" cy="0"/>
              </a:xfrm>
              <a:prstGeom prst="straightConnector1">
                <a:avLst/>
              </a:prstGeom>
              <a:noFill/>
              <a:ln w="57150" cap="flat" cmpd="sng">
                <a:solidFill>
                  <a:srgbClr val="F4343F"/>
                </a:solidFill>
                <a:prstDash val="solid"/>
                <a:miter lim="800000"/>
                <a:headEnd type="none" w="sm" len="sm"/>
                <a:tailEnd type="triangle" w="med" len="med"/>
              </a:ln>
            </p:spPr>
          </p:cxnSp>
          <p:pic>
            <p:nvPicPr>
              <p:cNvPr id="1015" name="Google Shape;1015;p52" descr="png"/>
              <p:cNvPicPr preferRelativeResize="0"/>
              <p:nvPr/>
            </p:nvPicPr>
            <p:blipFill rotWithShape="1">
              <a:blip r:embed="rId4">
                <a:alphaModFix/>
              </a:blip>
              <a:srcRect l="4562" t="9918" r="83760" b="64809"/>
              <a:stretch/>
            </p:blipFill>
            <p:spPr>
              <a:xfrm>
                <a:off x="6994124" y="2925778"/>
                <a:ext cx="1159473" cy="775383"/>
              </a:xfrm>
              <a:prstGeom prst="rect">
                <a:avLst/>
              </a:prstGeom>
              <a:noFill/>
              <a:ln>
                <a:noFill/>
              </a:ln>
            </p:spPr>
          </p:pic>
        </p:grpSp>
        <p:sp>
          <p:nvSpPr>
            <p:cNvPr id="1016" name="Google Shape;1016;p52"/>
            <p:cNvSpPr txBox="1"/>
            <p:nvPr/>
          </p:nvSpPr>
          <p:spPr>
            <a:xfrm>
              <a:off x="6899298" y="2601370"/>
              <a:ext cx="13645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chemeClr val="dk1"/>
                  </a:solidFill>
                  <a:latin typeface="Arial"/>
                  <a:ea typeface="Arial"/>
                  <a:cs typeface="Arial"/>
                  <a:sym typeface="Arial"/>
                </a:rPr>
                <a:t>Context vector</a:t>
              </a:r>
              <a:endParaRPr/>
            </a:p>
          </p:txBody>
        </p:sp>
      </p:grpSp>
      <p:grpSp>
        <p:nvGrpSpPr>
          <p:cNvPr id="1017" name="Google Shape;1017;p52"/>
          <p:cNvGrpSpPr/>
          <p:nvPr/>
        </p:nvGrpSpPr>
        <p:grpSpPr>
          <a:xfrm>
            <a:off x="7936515" y="1164067"/>
            <a:ext cx="2171260" cy="794594"/>
            <a:chOff x="7936515" y="1164067"/>
            <a:chExt cx="2171260" cy="794594"/>
          </a:xfrm>
        </p:grpSpPr>
        <p:grpSp>
          <p:nvGrpSpPr>
            <p:cNvPr id="1018" name="Google Shape;1018;p52"/>
            <p:cNvGrpSpPr/>
            <p:nvPr/>
          </p:nvGrpSpPr>
          <p:grpSpPr>
            <a:xfrm>
              <a:off x="8517802" y="1164067"/>
              <a:ext cx="1025231" cy="509889"/>
              <a:chOff x="8526075" y="2229980"/>
              <a:chExt cx="1025231" cy="509889"/>
            </a:xfrm>
          </p:grpSpPr>
          <p:sp>
            <p:nvSpPr>
              <p:cNvPr id="1019" name="Google Shape;1019;p52"/>
              <p:cNvSpPr txBox="1"/>
              <p:nvPr/>
            </p:nvSpPr>
            <p:spPr>
              <a:xfrm>
                <a:off x="8526075" y="2229980"/>
                <a:ext cx="1025231"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&lt;a&gt;</a:t>
                </a:r>
                <a:endParaRPr/>
              </a:p>
            </p:txBody>
          </p:sp>
          <p:cxnSp>
            <p:nvCxnSpPr>
              <p:cNvPr id="1020" name="Google Shape;1020;p52"/>
              <p:cNvCxnSpPr/>
              <p:nvPr/>
            </p:nvCxnSpPr>
            <p:spPr>
              <a:xfrm rot="10800000">
                <a:off x="9030418" y="2577324"/>
                <a:ext cx="0" cy="162545"/>
              </a:xfrm>
              <a:prstGeom prst="straightConnector1">
                <a:avLst/>
              </a:prstGeom>
              <a:noFill/>
              <a:ln w="22225" cap="flat" cmpd="sng">
                <a:solidFill>
                  <a:srgbClr val="F4343F"/>
                </a:solidFill>
                <a:prstDash val="solid"/>
                <a:miter lim="800000"/>
                <a:headEnd type="none" w="sm" len="sm"/>
                <a:tailEnd type="triangle" w="med" len="med"/>
              </a:ln>
            </p:spPr>
          </p:cxnSp>
        </p:grpSp>
        <p:sp>
          <p:nvSpPr>
            <p:cNvPr id="1021" name="Google Shape;1021;p52"/>
            <p:cNvSpPr txBox="1"/>
            <p:nvPr/>
          </p:nvSpPr>
          <p:spPr>
            <a:xfrm>
              <a:off x="7936515" y="1681662"/>
              <a:ext cx="2171260"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b="0" i="1">
                  <a:solidFill>
                    <a:srgbClr val="202124"/>
                  </a:solidFill>
                  <a:latin typeface="Arial"/>
                  <a:ea typeface="Arial"/>
                  <a:cs typeface="Arial"/>
                  <a:sym typeface="Arial"/>
                </a:rPr>
                <a:t>log-likelihood</a:t>
              </a:r>
              <a:endParaRPr sz="1200" i="1">
                <a:solidFill>
                  <a:schemeClr val="dk1"/>
                </a:solidFill>
                <a:latin typeface="Arial"/>
                <a:ea typeface="Arial"/>
                <a:cs typeface="Arial"/>
                <a:sym typeface="Arial"/>
              </a:endParaRPr>
            </a:p>
          </p:txBody>
        </p:sp>
      </p:grpSp>
      <p:grpSp>
        <p:nvGrpSpPr>
          <p:cNvPr id="1022" name="Google Shape;1022;p52"/>
          <p:cNvGrpSpPr/>
          <p:nvPr/>
        </p:nvGrpSpPr>
        <p:grpSpPr>
          <a:xfrm>
            <a:off x="8501265" y="1986534"/>
            <a:ext cx="1041759" cy="681609"/>
            <a:chOff x="8501265" y="1986534"/>
            <a:chExt cx="1041759" cy="681609"/>
          </a:xfrm>
        </p:grpSpPr>
        <p:sp>
          <p:nvSpPr>
            <p:cNvPr id="1023" name="Google Shape;1023;p52"/>
            <p:cNvSpPr/>
            <p:nvPr/>
          </p:nvSpPr>
          <p:spPr>
            <a:xfrm rot="5400000">
              <a:off x="8821423" y="1666376"/>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4" name="Google Shape;1024;p52"/>
            <p:cNvSpPr txBox="1"/>
            <p:nvPr/>
          </p:nvSpPr>
          <p:spPr>
            <a:xfrm>
              <a:off x="8595425" y="2006038"/>
              <a:ext cx="841514"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dirty="0">
                  <a:solidFill>
                    <a:srgbClr val="595959"/>
                  </a:solidFill>
                  <a:latin typeface="Arial"/>
                  <a:ea typeface="Arial"/>
                  <a:cs typeface="Arial"/>
                  <a:sym typeface="Arial"/>
                </a:rPr>
                <a:t>Dense</a:t>
              </a:r>
              <a:endParaRPr sz="1400" baseline="-25000" dirty="0">
                <a:solidFill>
                  <a:srgbClr val="595959"/>
                </a:solidFill>
                <a:latin typeface="Arial"/>
                <a:ea typeface="Arial"/>
                <a:cs typeface="Arial"/>
                <a:sym typeface="Arial"/>
              </a:endParaRPr>
            </a:p>
          </p:txBody>
        </p:sp>
        <p:cxnSp>
          <p:nvCxnSpPr>
            <p:cNvPr id="1025" name="Google Shape;1025;p52"/>
            <p:cNvCxnSpPr/>
            <p:nvPr/>
          </p:nvCxnSpPr>
          <p:spPr>
            <a:xfrm rot="10800000">
              <a:off x="9022145" y="2505598"/>
              <a:ext cx="0" cy="162545"/>
            </a:xfrm>
            <a:prstGeom prst="straightConnector1">
              <a:avLst/>
            </a:prstGeom>
            <a:noFill/>
            <a:ln w="22225" cap="flat" cmpd="sng">
              <a:solidFill>
                <a:srgbClr val="F4343F"/>
              </a:solidFill>
              <a:prstDash val="solid"/>
              <a:miter lim="800000"/>
              <a:headEnd type="none" w="sm" len="sm"/>
              <a:tailEnd type="triangle" w="med" len="med"/>
            </a:ln>
          </p:spPr>
        </p:cxnSp>
      </p:grpSp>
      <p:grpSp>
        <p:nvGrpSpPr>
          <p:cNvPr id="1026" name="Google Shape;1026;p52"/>
          <p:cNvGrpSpPr/>
          <p:nvPr/>
        </p:nvGrpSpPr>
        <p:grpSpPr>
          <a:xfrm>
            <a:off x="8192953" y="4243072"/>
            <a:ext cx="1691471" cy="1707102"/>
            <a:chOff x="8192953" y="4243072"/>
            <a:chExt cx="1691471" cy="1707102"/>
          </a:xfrm>
        </p:grpSpPr>
        <p:grpSp>
          <p:nvGrpSpPr>
            <p:cNvPr id="1027" name="Google Shape;1027;p52"/>
            <p:cNvGrpSpPr/>
            <p:nvPr/>
          </p:nvGrpSpPr>
          <p:grpSpPr>
            <a:xfrm>
              <a:off x="8526075" y="4243072"/>
              <a:ext cx="1025231" cy="1707102"/>
              <a:chOff x="8526075" y="4243072"/>
              <a:chExt cx="1025231" cy="1707102"/>
            </a:xfrm>
          </p:grpSpPr>
          <p:grpSp>
            <p:nvGrpSpPr>
              <p:cNvPr id="1028" name="Google Shape;1028;p52"/>
              <p:cNvGrpSpPr/>
              <p:nvPr/>
            </p:nvGrpSpPr>
            <p:grpSpPr>
              <a:xfrm>
                <a:off x="8526075" y="4607961"/>
                <a:ext cx="1025231" cy="1342213"/>
                <a:chOff x="8338167" y="3962982"/>
                <a:chExt cx="1025231" cy="1342213"/>
              </a:xfrm>
            </p:grpSpPr>
            <p:sp>
              <p:nvSpPr>
                <p:cNvPr id="1029" name="Google Shape;1029;p52"/>
                <p:cNvSpPr/>
                <p:nvPr/>
              </p:nvSpPr>
              <p:spPr>
                <a:xfrm>
                  <a:off x="8520221" y="4234495"/>
                  <a:ext cx="646529" cy="304570"/>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52"/>
                <p:cNvSpPr txBox="1"/>
                <p:nvPr/>
              </p:nvSpPr>
              <p:spPr>
                <a:xfrm>
                  <a:off x="8556906" y="4178954"/>
                  <a:ext cx="58775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rgbClr val="595959"/>
                      </a:solidFill>
                      <a:latin typeface="Arial"/>
                      <a:ea typeface="Arial"/>
                      <a:cs typeface="Arial"/>
                      <a:sym typeface="Arial"/>
                    </a:rPr>
                    <a:t>x</a:t>
                  </a:r>
                  <a:r>
                    <a:rPr lang="en-IN" sz="1800" baseline="-25000">
                      <a:solidFill>
                        <a:srgbClr val="595959"/>
                      </a:solidFill>
                      <a:latin typeface="Arial"/>
                      <a:ea typeface="Arial"/>
                      <a:cs typeface="Arial"/>
                      <a:sym typeface="Arial"/>
                    </a:rPr>
                    <a:t>0</a:t>
                  </a:r>
                  <a:endParaRPr sz="1800" baseline="-25000">
                    <a:solidFill>
                      <a:srgbClr val="595959"/>
                    </a:solidFill>
                    <a:latin typeface="Arial"/>
                    <a:ea typeface="Arial"/>
                    <a:cs typeface="Arial"/>
                    <a:sym typeface="Arial"/>
                  </a:endParaRPr>
                </a:p>
              </p:txBody>
            </p:sp>
            <p:sp>
              <p:nvSpPr>
                <p:cNvPr id="1031" name="Google Shape;1031;p52"/>
                <p:cNvSpPr txBox="1"/>
                <p:nvPr/>
              </p:nvSpPr>
              <p:spPr>
                <a:xfrm>
                  <a:off x="8338167" y="4997418"/>
                  <a:ext cx="1025231"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&lt;start&gt;</a:t>
                  </a:r>
                  <a:endParaRPr/>
                </a:p>
              </p:txBody>
            </p:sp>
            <p:cxnSp>
              <p:nvCxnSpPr>
                <p:cNvPr id="1032" name="Google Shape;1032;p52"/>
                <p:cNvCxnSpPr/>
                <p:nvPr/>
              </p:nvCxnSpPr>
              <p:spPr>
                <a:xfrm rot="10800000">
                  <a:off x="8852530" y="4816328"/>
                  <a:ext cx="0" cy="162545"/>
                </a:xfrm>
                <a:prstGeom prst="straightConnector1">
                  <a:avLst/>
                </a:prstGeom>
                <a:noFill/>
                <a:ln w="22225" cap="flat" cmpd="sng">
                  <a:solidFill>
                    <a:srgbClr val="F4343F"/>
                  </a:solidFill>
                  <a:prstDash val="solid"/>
                  <a:miter lim="800000"/>
                  <a:headEnd type="none" w="sm" len="sm"/>
                  <a:tailEnd type="triangle" w="med" len="med"/>
                </a:ln>
              </p:spPr>
            </p:cxnSp>
            <p:cxnSp>
              <p:nvCxnSpPr>
                <p:cNvPr id="1033" name="Google Shape;1033;p52"/>
                <p:cNvCxnSpPr/>
                <p:nvPr/>
              </p:nvCxnSpPr>
              <p:spPr>
                <a:xfrm rot="10800000">
                  <a:off x="8845232" y="3962982"/>
                  <a:ext cx="0" cy="162545"/>
                </a:xfrm>
                <a:prstGeom prst="straightConnector1">
                  <a:avLst/>
                </a:prstGeom>
                <a:noFill/>
                <a:ln w="22225" cap="flat" cmpd="sng">
                  <a:solidFill>
                    <a:srgbClr val="F4343F"/>
                  </a:solidFill>
                  <a:prstDash val="solid"/>
                  <a:miter lim="800000"/>
                  <a:headEnd type="none" w="sm" len="sm"/>
                  <a:tailEnd type="triangle" w="med" len="med"/>
                </a:ln>
              </p:spPr>
            </p:cxnSp>
          </p:grpSp>
          <p:grpSp>
            <p:nvGrpSpPr>
              <p:cNvPr id="1034" name="Google Shape;1034;p52"/>
              <p:cNvGrpSpPr/>
              <p:nvPr/>
            </p:nvGrpSpPr>
            <p:grpSpPr>
              <a:xfrm>
                <a:off x="8618857" y="4243072"/>
                <a:ext cx="839665" cy="303667"/>
                <a:chOff x="2619492" y="2359819"/>
                <a:chExt cx="1015996" cy="367437"/>
              </a:xfrm>
            </p:grpSpPr>
            <p:sp>
              <p:nvSpPr>
                <p:cNvPr id="1035" name="Google Shape;1035;p52"/>
                <p:cNvSpPr/>
                <p:nvPr/>
              </p:nvSpPr>
              <p:spPr>
                <a:xfrm>
                  <a:off x="2619492" y="2359819"/>
                  <a:ext cx="1015996" cy="367437"/>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36" name="Google Shape;1036;p52"/>
                <p:cNvSpPr txBox="1"/>
                <p:nvPr/>
              </p:nvSpPr>
              <p:spPr>
                <a:xfrm>
                  <a:off x="2683762" y="2372480"/>
                  <a:ext cx="887458" cy="3165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chemeClr val="dk1"/>
                      </a:solidFill>
                      <a:latin typeface="Montserrat"/>
                      <a:ea typeface="Montserrat"/>
                      <a:cs typeface="Montserrat"/>
                      <a:sym typeface="Montserrat"/>
                    </a:rPr>
                    <a:t>concat</a:t>
                  </a:r>
                  <a:endParaRPr sz="1100">
                    <a:solidFill>
                      <a:schemeClr val="dk1"/>
                    </a:solidFill>
                    <a:latin typeface="Montserrat"/>
                    <a:ea typeface="Montserrat"/>
                    <a:cs typeface="Montserrat"/>
                    <a:sym typeface="Montserrat"/>
                  </a:endParaRPr>
                </a:p>
              </p:txBody>
            </p:sp>
          </p:grpSp>
        </p:grpSp>
        <p:sp>
          <p:nvSpPr>
            <p:cNvPr id="1037" name="Google Shape;1037;p52"/>
            <p:cNvSpPr txBox="1"/>
            <p:nvPr/>
          </p:nvSpPr>
          <p:spPr>
            <a:xfrm>
              <a:off x="8192953" y="5186556"/>
              <a:ext cx="169147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rgbClr val="595959"/>
                  </a:solidFill>
                  <a:latin typeface="Arial"/>
                  <a:ea typeface="Arial"/>
                  <a:cs typeface="Arial"/>
                  <a:sym typeface="Arial"/>
                </a:rPr>
                <a:t>Embedding layer</a:t>
              </a:r>
              <a:endParaRPr sz="1200" baseline="-25000">
                <a:solidFill>
                  <a:srgbClr val="595959"/>
                </a:solidFill>
                <a:latin typeface="Arial"/>
                <a:ea typeface="Arial"/>
                <a:cs typeface="Arial"/>
                <a:sym typeface="Arial"/>
              </a:endParaRPr>
            </a:p>
          </p:txBody>
        </p:sp>
      </p:grpSp>
      <p:grpSp>
        <p:nvGrpSpPr>
          <p:cNvPr id="1038" name="Google Shape;1038;p52"/>
          <p:cNvGrpSpPr/>
          <p:nvPr/>
        </p:nvGrpSpPr>
        <p:grpSpPr>
          <a:xfrm>
            <a:off x="0" y="0"/>
            <a:ext cx="12192000" cy="816077"/>
            <a:chOff x="0" y="0"/>
            <a:chExt cx="12192000" cy="816077"/>
          </a:xfrm>
        </p:grpSpPr>
        <p:sp>
          <p:nvSpPr>
            <p:cNvPr id="1039" name="Google Shape;1039;p52"/>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0" name="Google Shape;1040;p52"/>
            <p:cNvSpPr txBox="1"/>
            <p:nvPr/>
          </p:nvSpPr>
          <p:spPr>
            <a:xfrm>
              <a:off x="2006419" y="88488"/>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Attention model</a:t>
              </a:r>
              <a:endParaRPr sz="3200" b="1">
                <a:solidFill>
                  <a:schemeClr val="lt1"/>
                </a:solidFill>
                <a:latin typeface="Arial"/>
                <a:ea typeface="Arial"/>
                <a:cs typeface="Arial"/>
                <a:sym typeface="Arial"/>
              </a:endParaRPr>
            </a:p>
          </p:txBody>
        </p:sp>
      </p:grpSp>
      <p:grpSp>
        <p:nvGrpSpPr>
          <p:cNvPr id="1041" name="Google Shape;1041;p52"/>
          <p:cNvGrpSpPr/>
          <p:nvPr/>
        </p:nvGrpSpPr>
        <p:grpSpPr>
          <a:xfrm>
            <a:off x="9268375" y="3009323"/>
            <a:ext cx="1513747" cy="461665"/>
            <a:chOff x="9044965" y="2693157"/>
            <a:chExt cx="1513747" cy="461665"/>
          </a:xfrm>
        </p:grpSpPr>
        <p:cxnSp>
          <p:nvCxnSpPr>
            <p:cNvPr id="1042" name="Google Shape;1042;p52"/>
            <p:cNvCxnSpPr>
              <a:cxnSpLocks/>
            </p:cNvCxnSpPr>
            <p:nvPr/>
          </p:nvCxnSpPr>
          <p:spPr>
            <a:xfrm flipV="1">
              <a:off x="9044965" y="2947839"/>
              <a:ext cx="747079" cy="2512"/>
            </a:xfrm>
            <a:prstGeom prst="straightConnector1">
              <a:avLst/>
            </a:prstGeom>
            <a:noFill/>
            <a:ln w="28575" cap="flat" cmpd="sng">
              <a:solidFill>
                <a:srgbClr val="F4343F"/>
              </a:solidFill>
              <a:prstDash val="solid"/>
              <a:miter lim="800000"/>
              <a:headEnd type="none" w="sm" len="sm"/>
              <a:tailEnd type="triangle" w="med" len="med"/>
            </a:ln>
          </p:spPr>
        </p:cxnSp>
        <p:sp>
          <p:nvSpPr>
            <p:cNvPr id="1043" name="Google Shape;1043;p52"/>
            <p:cNvSpPr txBox="1"/>
            <p:nvPr/>
          </p:nvSpPr>
          <p:spPr>
            <a:xfrm>
              <a:off x="9884365" y="2693157"/>
              <a:ext cx="6743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rgbClr val="595959"/>
                  </a:solidFill>
                  <a:latin typeface="Arial"/>
                  <a:ea typeface="Arial"/>
                  <a:cs typeface="Arial"/>
                  <a:sym typeface="Arial"/>
                </a:rPr>
                <a:t>h</a:t>
              </a:r>
              <a:r>
                <a:rPr lang="en-IN" sz="1800" baseline="-25000" dirty="0">
                  <a:solidFill>
                    <a:srgbClr val="595959"/>
                  </a:solidFill>
                  <a:latin typeface="Arial"/>
                  <a:ea typeface="Arial"/>
                  <a:cs typeface="Arial"/>
                  <a:sym typeface="Arial"/>
                </a:rPr>
                <a:t>1</a:t>
              </a:r>
              <a:endParaRPr sz="1800" baseline="-25000" dirty="0">
                <a:solidFill>
                  <a:srgbClr val="595959"/>
                </a:solidFill>
                <a:latin typeface="Arial"/>
                <a:ea typeface="Arial"/>
                <a:cs typeface="Arial"/>
                <a:sym typeface="Arial"/>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08"/>
                                        </p:tgtEl>
                                        <p:attrNameLst>
                                          <p:attrName>style.visibility</p:attrName>
                                        </p:attrNameLst>
                                      </p:cBhvr>
                                      <p:to>
                                        <p:strVal val="visible"/>
                                      </p:to>
                                    </p:set>
                                    <p:animEffect transition="in" filter="fade">
                                      <p:cBhvr>
                                        <p:cTn id="7" dur="500"/>
                                        <p:tgtEl>
                                          <p:spTgt spid="1008"/>
                                        </p:tgtEl>
                                      </p:cBhvr>
                                    </p:animEffect>
                                  </p:childTnLst>
                                </p:cTn>
                              </p:par>
                              <p:par>
                                <p:cTn id="8" presetID="10" presetClass="entr" presetSubtype="0" fill="hold" nodeType="withEffect">
                                  <p:stCondLst>
                                    <p:cond delay="0"/>
                                  </p:stCondLst>
                                  <p:childTnLst>
                                    <p:set>
                                      <p:cBhvr>
                                        <p:cTn id="9" dur="1" fill="hold">
                                          <p:stCondLst>
                                            <p:cond delay="0"/>
                                          </p:stCondLst>
                                        </p:cTn>
                                        <p:tgtEl>
                                          <p:spTgt spid="1002"/>
                                        </p:tgtEl>
                                        <p:attrNameLst>
                                          <p:attrName>style.visibility</p:attrName>
                                        </p:attrNameLst>
                                      </p:cBhvr>
                                      <p:to>
                                        <p:strVal val="visible"/>
                                      </p:to>
                                    </p:set>
                                    <p:animEffect transition="in" filter="fade">
                                      <p:cBhvr>
                                        <p:cTn id="10" dur="500"/>
                                        <p:tgtEl>
                                          <p:spTgt spid="100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94"/>
                                        </p:tgtEl>
                                        <p:attrNameLst>
                                          <p:attrName>style.visibility</p:attrName>
                                        </p:attrNameLst>
                                      </p:cBhvr>
                                      <p:to>
                                        <p:strVal val="visible"/>
                                      </p:to>
                                    </p:set>
                                    <p:animEffect transition="in" filter="fade">
                                      <p:cBhvr>
                                        <p:cTn id="14" dur="500"/>
                                        <p:tgtEl>
                                          <p:spTgt spid="99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12"/>
                                        </p:tgtEl>
                                        <p:attrNameLst>
                                          <p:attrName>style.visibility</p:attrName>
                                        </p:attrNameLst>
                                      </p:cBhvr>
                                      <p:to>
                                        <p:strVal val="visible"/>
                                      </p:to>
                                    </p:set>
                                    <p:animEffect transition="in" filter="fade">
                                      <p:cBhvr>
                                        <p:cTn id="19" dur="500"/>
                                        <p:tgtEl>
                                          <p:spTgt spid="10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97"/>
                                        </p:tgtEl>
                                        <p:attrNameLst>
                                          <p:attrName>style.visibility</p:attrName>
                                        </p:attrNameLst>
                                      </p:cBhvr>
                                      <p:to>
                                        <p:strVal val="visible"/>
                                      </p:to>
                                    </p:set>
                                    <p:animEffect transition="in" filter="fade">
                                      <p:cBhvr>
                                        <p:cTn id="24" dur="500"/>
                                        <p:tgtEl>
                                          <p:spTgt spid="997"/>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98"/>
                                        </p:tgtEl>
                                        <p:attrNameLst>
                                          <p:attrName>style.visibility</p:attrName>
                                        </p:attrNameLst>
                                      </p:cBhvr>
                                      <p:to>
                                        <p:strVal val="visible"/>
                                      </p:to>
                                    </p:set>
                                    <p:animEffect transition="in" filter="fade">
                                      <p:cBhvr>
                                        <p:cTn id="33" dur="500"/>
                                        <p:tgtEl>
                                          <p:spTgt spid="99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22"/>
                                        </p:tgtEl>
                                        <p:attrNameLst>
                                          <p:attrName>style.visibility</p:attrName>
                                        </p:attrNameLst>
                                      </p:cBhvr>
                                      <p:to>
                                        <p:strVal val="visible"/>
                                      </p:to>
                                    </p:set>
                                    <p:animEffect transition="in" filter="fade">
                                      <p:cBhvr>
                                        <p:cTn id="38" dur="500"/>
                                        <p:tgtEl>
                                          <p:spTgt spid="1022"/>
                                        </p:tgtEl>
                                      </p:cBhvr>
                                    </p:animEffect>
                                  </p:childTnLst>
                                </p:cTn>
                              </p:par>
                              <p:par>
                                <p:cTn id="39" presetID="10" presetClass="entr" presetSubtype="0" fill="hold" nodeType="withEffect">
                                  <p:stCondLst>
                                    <p:cond delay="0"/>
                                  </p:stCondLst>
                                  <p:childTnLst>
                                    <p:set>
                                      <p:cBhvr>
                                        <p:cTn id="40" dur="1" fill="hold">
                                          <p:stCondLst>
                                            <p:cond delay="0"/>
                                          </p:stCondLst>
                                        </p:cTn>
                                        <p:tgtEl>
                                          <p:spTgt spid="1041"/>
                                        </p:tgtEl>
                                        <p:attrNameLst>
                                          <p:attrName>style.visibility</p:attrName>
                                        </p:attrNameLst>
                                      </p:cBhvr>
                                      <p:to>
                                        <p:strVal val="visible"/>
                                      </p:to>
                                    </p:set>
                                    <p:animEffect transition="in" filter="fade">
                                      <p:cBhvr>
                                        <p:cTn id="41" dur="500"/>
                                        <p:tgtEl>
                                          <p:spTgt spid="104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17"/>
                                        </p:tgtEl>
                                        <p:attrNameLst>
                                          <p:attrName>style.visibility</p:attrName>
                                        </p:attrNameLst>
                                      </p:cBhvr>
                                      <p:to>
                                        <p:strVal val="visible"/>
                                      </p:to>
                                    </p:set>
                                    <p:animEffect transition="in" filter="fade">
                                      <p:cBhvr>
                                        <p:cTn id="46" dur="500"/>
                                        <p:tgtEl>
                                          <p:spTgt spid="1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grpSp>
        <p:nvGrpSpPr>
          <p:cNvPr id="1048" name="Google Shape;1048;p53"/>
          <p:cNvGrpSpPr/>
          <p:nvPr/>
        </p:nvGrpSpPr>
        <p:grpSpPr>
          <a:xfrm>
            <a:off x="4241328" y="3067902"/>
            <a:ext cx="1997957" cy="500914"/>
            <a:chOff x="3007968" y="2135292"/>
            <a:chExt cx="1025268" cy="500914"/>
          </a:xfrm>
        </p:grpSpPr>
        <p:sp>
          <p:nvSpPr>
            <p:cNvPr id="1049" name="Google Shape;1049;p53"/>
            <p:cNvSpPr/>
            <p:nvPr/>
          </p:nvSpPr>
          <p:spPr>
            <a:xfrm rot="5400000">
              <a:off x="3267628" y="1875632"/>
              <a:ext cx="500914" cy="1020234"/>
            </a:xfrm>
            <a:prstGeom prst="roundRect">
              <a:avLst>
                <a:gd name="adj" fmla="val 16667"/>
              </a:avLst>
            </a:prstGeom>
            <a:solidFill>
              <a:srgbClr val="D8D8D8"/>
            </a:solidFill>
            <a:ln w="381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0" name="Google Shape;1050;p53"/>
            <p:cNvSpPr txBox="1"/>
            <p:nvPr/>
          </p:nvSpPr>
          <p:spPr>
            <a:xfrm>
              <a:off x="3013002" y="2185694"/>
              <a:ext cx="102023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7F7F7F"/>
                  </a:solidFill>
                  <a:latin typeface="Arial"/>
                  <a:ea typeface="Arial"/>
                  <a:cs typeface="Arial"/>
                  <a:sym typeface="Arial"/>
                </a:rPr>
                <a:t>Attention model</a:t>
              </a:r>
              <a:endParaRPr/>
            </a:p>
          </p:txBody>
        </p:sp>
      </p:grpSp>
      <p:cxnSp>
        <p:nvCxnSpPr>
          <p:cNvPr id="1051" name="Google Shape;1051;p53"/>
          <p:cNvCxnSpPr/>
          <p:nvPr/>
        </p:nvCxnSpPr>
        <p:spPr>
          <a:xfrm>
            <a:off x="7581589" y="3768803"/>
            <a:ext cx="911400" cy="671700"/>
          </a:xfrm>
          <a:prstGeom prst="bentConnector3">
            <a:avLst>
              <a:gd name="adj1" fmla="val 1634"/>
            </a:avLst>
          </a:prstGeom>
          <a:noFill/>
          <a:ln w="28575" cap="flat" cmpd="sng">
            <a:solidFill>
              <a:srgbClr val="F4343F"/>
            </a:solidFill>
            <a:prstDash val="solid"/>
            <a:miter lim="800000"/>
            <a:headEnd type="none" w="sm" len="sm"/>
            <a:tailEnd type="triangle" w="med" len="med"/>
          </a:ln>
        </p:spPr>
      </p:cxnSp>
      <p:grpSp>
        <p:nvGrpSpPr>
          <p:cNvPr id="1052" name="Google Shape;1052;p53"/>
          <p:cNvGrpSpPr/>
          <p:nvPr/>
        </p:nvGrpSpPr>
        <p:grpSpPr>
          <a:xfrm>
            <a:off x="8830670" y="2792591"/>
            <a:ext cx="401444" cy="1330214"/>
            <a:chOff x="8830670" y="2792591"/>
            <a:chExt cx="401444" cy="1330214"/>
          </a:xfrm>
        </p:grpSpPr>
        <p:sp>
          <p:nvSpPr>
            <p:cNvPr id="1053" name="Google Shape;1053;p53"/>
            <p:cNvSpPr/>
            <p:nvPr/>
          </p:nvSpPr>
          <p:spPr>
            <a:xfrm>
              <a:off x="8830670" y="2792591"/>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4" name="Google Shape;1054;p53"/>
            <p:cNvSpPr txBox="1"/>
            <p:nvPr/>
          </p:nvSpPr>
          <p:spPr>
            <a:xfrm rot="16200000">
              <a:off x="8651000" y="3124378"/>
              <a:ext cx="775383"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dirty="0">
                  <a:solidFill>
                    <a:srgbClr val="595959"/>
                  </a:solidFill>
                  <a:latin typeface="Arial"/>
                  <a:ea typeface="Arial"/>
                  <a:cs typeface="Arial"/>
                  <a:sym typeface="Arial"/>
                </a:rPr>
                <a:t>RNN</a:t>
              </a:r>
              <a:endParaRPr sz="1800" baseline="-25000" dirty="0">
                <a:solidFill>
                  <a:srgbClr val="595959"/>
                </a:solidFill>
                <a:latin typeface="Arial"/>
                <a:ea typeface="Arial"/>
                <a:cs typeface="Arial"/>
                <a:sym typeface="Arial"/>
              </a:endParaRPr>
            </a:p>
          </p:txBody>
        </p:sp>
        <p:cxnSp>
          <p:nvCxnSpPr>
            <p:cNvPr id="1055" name="Google Shape;1055;p53"/>
            <p:cNvCxnSpPr/>
            <p:nvPr/>
          </p:nvCxnSpPr>
          <p:spPr>
            <a:xfrm rot="10800000">
              <a:off x="9030418" y="3960260"/>
              <a:ext cx="0" cy="162545"/>
            </a:xfrm>
            <a:prstGeom prst="straightConnector1">
              <a:avLst/>
            </a:prstGeom>
            <a:noFill/>
            <a:ln w="22225" cap="flat" cmpd="sng">
              <a:solidFill>
                <a:srgbClr val="F4343F"/>
              </a:solidFill>
              <a:prstDash val="solid"/>
              <a:miter lim="800000"/>
              <a:headEnd type="none" w="sm" len="sm"/>
              <a:tailEnd type="triangle" w="med" len="med"/>
            </a:ln>
          </p:spPr>
        </p:cxnSp>
      </p:grpSp>
      <p:grpSp>
        <p:nvGrpSpPr>
          <p:cNvPr id="1056" name="Google Shape;1056;p53"/>
          <p:cNvGrpSpPr/>
          <p:nvPr/>
        </p:nvGrpSpPr>
        <p:grpSpPr>
          <a:xfrm>
            <a:off x="2251313" y="1804180"/>
            <a:ext cx="3021316" cy="1274024"/>
            <a:chOff x="2251313" y="1804180"/>
            <a:chExt cx="3021316" cy="1274024"/>
          </a:xfrm>
        </p:grpSpPr>
        <p:grpSp>
          <p:nvGrpSpPr>
            <p:cNvPr id="1057" name="Google Shape;1057;p53"/>
            <p:cNvGrpSpPr/>
            <p:nvPr/>
          </p:nvGrpSpPr>
          <p:grpSpPr>
            <a:xfrm>
              <a:off x="2715372" y="1804180"/>
              <a:ext cx="485749" cy="782689"/>
              <a:chOff x="3935661" y="5627912"/>
              <a:chExt cx="485749" cy="782689"/>
            </a:xfrm>
          </p:grpSpPr>
          <p:sp>
            <p:nvSpPr>
              <p:cNvPr id="1058" name="Google Shape;1058;p53"/>
              <p:cNvSpPr/>
              <p:nvPr/>
            </p:nvSpPr>
            <p:spPr>
              <a:xfrm>
                <a:off x="4022968" y="5627912"/>
                <a:ext cx="301611" cy="78268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59" name="Google Shape;1059;p53"/>
              <p:cNvSpPr txBox="1"/>
              <p:nvPr/>
            </p:nvSpPr>
            <p:spPr>
              <a:xfrm>
                <a:off x="3935661" y="5810437"/>
                <a:ext cx="485749"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595959"/>
                    </a:solidFill>
                    <a:latin typeface="Arial"/>
                    <a:ea typeface="Arial"/>
                    <a:cs typeface="Arial"/>
                    <a:sym typeface="Arial"/>
                  </a:rPr>
                  <a:t>h</a:t>
                </a:r>
                <a:r>
                  <a:rPr lang="en-IN" sz="2000" baseline="-25000">
                    <a:solidFill>
                      <a:srgbClr val="595959"/>
                    </a:solidFill>
                    <a:latin typeface="Arial"/>
                    <a:ea typeface="Arial"/>
                    <a:cs typeface="Arial"/>
                    <a:sym typeface="Arial"/>
                  </a:rPr>
                  <a:t>1</a:t>
                </a:r>
                <a:endParaRPr sz="2000" baseline="-25000">
                  <a:solidFill>
                    <a:srgbClr val="595959"/>
                  </a:solidFill>
                  <a:latin typeface="Arial"/>
                  <a:ea typeface="Arial"/>
                  <a:cs typeface="Arial"/>
                  <a:sym typeface="Arial"/>
                </a:endParaRPr>
              </a:p>
            </p:txBody>
          </p:sp>
        </p:grpSp>
        <p:cxnSp>
          <p:nvCxnSpPr>
            <p:cNvPr id="1060" name="Google Shape;1060;p53"/>
            <p:cNvCxnSpPr/>
            <p:nvPr/>
          </p:nvCxnSpPr>
          <p:spPr>
            <a:xfrm>
              <a:off x="3101369" y="2186433"/>
              <a:ext cx="2171260" cy="849114"/>
            </a:xfrm>
            <a:prstGeom prst="bentConnector3">
              <a:avLst>
                <a:gd name="adj1" fmla="val 100033"/>
              </a:avLst>
            </a:prstGeom>
            <a:noFill/>
            <a:ln w="28575" cap="flat" cmpd="sng">
              <a:solidFill>
                <a:srgbClr val="F4343F"/>
              </a:solidFill>
              <a:prstDash val="solid"/>
              <a:miter lim="800000"/>
              <a:headEnd type="none" w="sm" len="sm"/>
              <a:tailEnd type="triangle" w="med" len="med"/>
            </a:ln>
          </p:spPr>
        </p:cxnSp>
        <p:sp>
          <p:nvSpPr>
            <p:cNvPr id="1061" name="Google Shape;1061;p53"/>
            <p:cNvSpPr txBox="1"/>
            <p:nvPr/>
          </p:nvSpPr>
          <p:spPr>
            <a:xfrm>
              <a:off x="2251313" y="2616539"/>
              <a:ext cx="136458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chemeClr val="dk1"/>
                  </a:solidFill>
                  <a:latin typeface="Arial"/>
                  <a:ea typeface="Arial"/>
                  <a:cs typeface="Arial"/>
                  <a:sym typeface="Arial"/>
                </a:rPr>
                <a:t>Hidden state from RNN</a:t>
              </a:r>
              <a:endParaRPr/>
            </a:p>
          </p:txBody>
        </p:sp>
      </p:grpSp>
      <p:grpSp>
        <p:nvGrpSpPr>
          <p:cNvPr id="1062" name="Google Shape;1062;p53"/>
          <p:cNvGrpSpPr/>
          <p:nvPr/>
        </p:nvGrpSpPr>
        <p:grpSpPr>
          <a:xfrm>
            <a:off x="1658029" y="3591421"/>
            <a:ext cx="3607017" cy="1829508"/>
            <a:chOff x="1658029" y="3591421"/>
            <a:chExt cx="3607017" cy="1829508"/>
          </a:xfrm>
        </p:grpSpPr>
        <p:cxnSp>
          <p:nvCxnSpPr>
            <p:cNvPr id="1063" name="Google Shape;1063;p53"/>
            <p:cNvCxnSpPr/>
            <p:nvPr/>
          </p:nvCxnSpPr>
          <p:spPr>
            <a:xfrm rot="10800000" flipH="1">
              <a:off x="3093786" y="3591421"/>
              <a:ext cx="2171260" cy="849114"/>
            </a:xfrm>
            <a:prstGeom prst="bentConnector3">
              <a:avLst>
                <a:gd name="adj1" fmla="val 100033"/>
              </a:avLst>
            </a:prstGeom>
            <a:noFill/>
            <a:ln w="28575" cap="flat" cmpd="sng">
              <a:solidFill>
                <a:srgbClr val="F4343F"/>
              </a:solidFill>
              <a:prstDash val="solid"/>
              <a:miter lim="800000"/>
              <a:headEnd type="none" w="sm" len="sm"/>
              <a:tailEnd type="triangle" w="med" len="med"/>
            </a:ln>
          </p:spPr>
        </p:cxnSp>
        <p:sp>
          <p:nvSpPr>
            <p:cNvPr id="1064" name="Google Shape;1064;p53"/>
            <p:cNvSpPr/>
            <p:nvPr/>
          </p:nvSpPr>
          <p:spPr>
            <a:xfrm>
              <a:off x="1658029" y="3687606"/>
              <a:ext cx="1398347" cy="1398347"/>
            </a:xfrm>
            <a:prstGeom prst="roundRect">
              <a:avLst>
                <a:gd name="adj" fmla="val 5203"/>
              </a:avLst>
            </a:prstGeom>
            <a:blipFill rotWithShape="1">
              <a:blip r:embed="rId3">
                <a:alphaModFix/>
              </a:blip>
              <a:stretch>
                <a:fillRect l="-25117" r="-25117"/>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65" name="Google Shape;1065;p53"/>
            <p:cNvSpPr txBox="1"/>
            <p:nvPr/>
          </p:nvSpPr>
          <p:spPr>
            <a:xfrm>
              <a:off x="1658029" y="5143930"/>
              <a:ext cx="13645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chemeClr val="dk1"/>
                  </a:solidFill>
                  <a:latin typeface="Arial"/>
                  <a:ea typeface="Arial"/>
                  <a:cs typeface="Arial"/>
                  <a:sym typeface="Arial"/>
                </a:rPr>
                <a:t>Feature vector</a:t>
              </a:r>
              <a:endParaRPr/>
            </a:p>
          </p:txBody>
        </p:sp>
      </p:grpSp>
      <p:grpSp>
        <p:nvGrpSpPr>
          <p:cNvPr id="1066" name="Google Shape;1066;p53"/>
          <p:cNvGrpSpPr/>
          <p:nvPr/>
        </p:nvGrpSpPr>
        <p:grpSpPr>
          <a:xfrm>
            <a:off x="6229476" y="2601370"/>
            <a:ext cx="2034403" cy="1086236"/>
            <a:chOff x="6229476" y="2601370"/>
            <a:chExt cx="2034403" cy="1086236"/>
          </a:xfrm>
        </p:grpSpPr>
        <p:grpSp>
          <p:nvGrpSpPr>
            <p:cNvPr id="1067" name="Google Shape;1067;p53"/>
            <p:cNvGrpSpPr/>
            <p:nvPr/>
          </p:nvGrpSpPr>
          <p:grpSpPr>
            <a:xfrm>
              <a:off x="6229476" y="2912223"/>
              <a:ext cx="1911617" cy="775383"/>
              <a:chOff x="6229476" y="2912223"/>
              <a:chExt cx="1911617" cy="775383"/>
            </a:xfrm>
          </p:grpSpPr>
          <p:cxnSp>
            <p:nvCxnSpPr>
              <p:cNvPr id="1068" name="Google Shape;1068;p53"/>
              <p:cNvCxnSpPr/>
              <p:nvPr/>
            </p:nvCxnSpPr>
            <p:spPr>
              <a:xfrm>
                <a:off x="6229476" y="3318358"/>
                <a:ext cx="764648" cy="0"/>
              </a:xfrm>
              <a:prstGeom prst="straightConnector1">
                <a:avLst/>
              </a:prstGeom>
              <a:noFill/>
              <a:ln w="57150" cap="flat" cmpd="sng">
                <a:solidFill>
                  <a:srgbClr val="F4343F"/>
                </a:solidFill>
                <a:prstDash val="solid"/>
                <a:miter lim="800000"/>
                <a:headEnd type="none" w="sm" len="sm"/>
                <a:tailEnd type="triangle" w="med" len="med"/>
              </a:ln>
            </p:spPr>
          </p:cxnSp>
          <p:pic>
            <p:nvPicPr>
              <p:cNvPr id="1069" name="Google Shape;1069;p53" descr="png"/>
              <p:cNvPicPr preferRelativeResize="0"/>
              <p:nvPr/>
            </p:nvPicPr>
            <p:blipFill rotWithShape="1">
              <a:blip r:embed="rId4">
                <a:alphaModFix/>
              </a:blip>
              <a:srcRect l="21461" t="9918" r="67269" b="64809"/>
              <a:stretch/>
            </p:blipFill>
            <p:spPr>
              <a:xfrm>
                <a:off x="7022085" y="2912223"/>
                <a:ext cx="1119008" cy="775383"/>
              </a:xfrm>
              <a:prstGeom prst="rect">
                <a:avLst/>
              </a:prstGeom>
              <a:noFill/>
              <a:ln>
                <a:noFill/>
              </a:ln>
            </p:spPr>
          </p:pic>
        </p:grpSp>
        <p:sp>
          <p:nvSpPr>
            <p:cNvPr id="1070" name="Google Shape;1070;p53"/>
            <p:cNvSpPr txBox="1"/>
            <p:nvPr/>
          </p:nvSpPr>
          <p:spPr>
            <a:xfrm>
              <a:off x="6899298" y="2601370"/>
              <a:ext cx="13645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chemeClr val="dk1"/>
                  </a:solidFill>
                  <a:latin typeface="Arial"/>
                  <a:ea typeface="Arial"/>
                  <a:cs typeface="Arial"/>
                  <a:sym typeface="Arial"/>
                </a:rPr>
                <a:t>Context vector</a:t>
              </a:r>
              <a:endParaRPr/>
            </a:p>
          </p:txBody>
        </p:sp>
      </p:grpSp>
      <p:grpSp>
        <p:nvGrpSpPr>
          <p:cNvPr id="1071" name="Google Shape;1071;p53"/>
          <p:cNvGrpSpPr/>
          <p:nvPr/>
        </p:nvGrpSpPr>
        <p:grpSpPr>
          <a:xfrm>
            <a:off x="7936515" y="1164067"/>
            <a:ext cx="2171260" cy="794594"/>
            <a:chOff x="7936515" y="1164067"/>
            <a:chExt cx="2171260" cy="794594"/>
          </a:xfrm>
        </p:grpSpPr>
        <p:grpSp>
          <p:nvGrpSpPr>
            <p:cNvPr id="1072" name="Google Shape;1072;p53"/>
            <p:cNvGrpSpPr/>
            <p:nvPr/>
          </p:nvGrpSpPr>
          <p:grpSpPr>
            <a:xfrm>
              <a:off x="8410153" y="1164067"/>
              <a:ext cx="1240529" cy="523220"/>
              <a:chOff x="8418426" y="2229980"/>
              <a:chExt cx="1240529" cy="523220"/>
            </a:xfrm>
          </p:grpSpPr>
          <p:sp>
            <p:nvSpPr>
              <p:cNvPr id="1073" name="Google Shape;1073;p53"/>
              <p:cNvSpPr txBox="1"/>
              <p:nvPr/>
            </p:nvSpPr>
            <p:spPr>
              <a:xfrm>
                <a:off x="8418426" y="2229980"/>
                <a:ext cx="124052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&lt;person&gt;</a:t>
                </a:r>
                <a:endParaRPr/>
              </a:p>
            </p:txBody>
          </p:sp>
          <p:cxnSp>
            <p:nvCxnSpPr>
              <p:cNvPr id="1074" name="Google Shape;1074;p53"/>
              <p:cNvCxnSpPr/>
              <p:nvPr/>
            </p:nvCxnSpPr>
            <p:spPr>
              <a:xfrm rot="10800000">
                <a:off x="9030418" y="2577324"/>
                <a:ext cx="0" cy="162545"/>
              </a:xfrm>
              <a:prstGeom prst="straightConnector1">
                <a:avLst/>
              </a:prstGeom>
              <a:noFill/>
              <a:ln w="22225" cap="flat" cmpd="sng">
                <a:solidFill>
                  <a:srgbClr val="F4343F"/>
                </a:solidFill>
                <a:prstDash val="solid"/>
                <a:miter lim="800000"/>
                <a:headEnd type="none" w="sm" len="sm"/>
                <a:tailEnd type="triangle" w="med" len="med"/>
              </a:ln>
            </p:spPr>
          </p:cxnSp>
        </p:grpSp>
        <p:sp>
          <p:nvSpPr>
            <p:cNvPr id="1075" name="Google Shape;1075;p53"/>
            <p:cNvSpPr txBox="1"/>
            <p:nvPr/>
          </p:nvSpPr>
          <p:spPr>
            <a:xfrm>
              <a:off x="7936515" y="1681662"/>
              <a:ext cx="2171260"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b="0" i="1">
                  <a:solidFill>
                    <a:srgbClr val="202124"/>
                  </a:solidFill>
                  <a:latin typeface="Arial"/>
                  <a:ea typeface="Arial"/>
                  <a:cs typeface="Arial"/>
                  <a:sym typeface="Arial"/>
                </a:rPr>
                <a:t>log-likelihood</a:t>
              </a:r>
              <a:endParaRPr sz="1200" i="1">
                <a:solidFill>
                  <a:schemeClr val="dk1"/>
                </a:solidFill>
                <a:latin typeface="Arial"/>
                <a:ea typeface="Arial"/>
                <a:cs typeface="Arial"/>
                <a:sym typeface="Arial"/>
              </a:endParaRPr>
            </a:p>
          </p:txBody>
        </p:sp>
      </p:grpSp>
      <p:grpSp>
        <p:nvGrpSpPr>
          <p:cNvPr id="1076" name="Google Shape;1076;p53"/>
          <p:cNvGrpSpPr/>
          <p:nvPr/>
        </p:nvGrpSpPr>
        <p:grpSpPr>
          <a:xfrm>
            <a:off x="8501265" y="1986534"/>
            <a:ext cx="1041759" cy="681609"/>
            <a:chOff x="8501265" y="1986534"/>
            <a:chExt cx="1041759" cy="681609"/>
          </a:xfrm>
        </p:grpSpPr>
        <p:sp>
          <p:nvSpPr>
            <p:cNvPr id="1077" name="Google Shape;1077;p53"/>
            <p:cNvSpPr/>
            <p:nvPr/>
          </p:nvSpPr>
          <p:spPr>
            <a:xfrm rot="5400000">
              <a:off x="8821423" y="1666376"/>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8" name="Google Shape;1078;p53"/>
            <p:cNvSpPr txBox="1"/>
            <p:nvPr/>
          </p:nvSpPr>
          <p:spPr>
            <a:xfrm>
              <a:off x="8630452" y="2016143"/>
              <a:ext cx="783386"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dirty="0">
                  <a:solidFill>
                    <a:srgbClr val="595959"/>
                  </a:solidFill>
                  <a:latin typeface="Arial"/>
                  <a:ea typeface="Arial"/>
                  <a:cs typeface="Arial"/>
                  <a:sym typeface="Arial"/>
                </a:rPr>
                <a:t>Dense</a:t>
              </a:r>
              <a:endParaRPr sz="1400" baseline="-25000" dirty="0">
                <a:solidFill>
                  <a:srgbClr val="595959"/>
                </a:solidFill>
                <a:latin typeface="Arial"/>
                <a:ea typeface="Arial"/>
                <a:cs typeface="Arial"/>
                <a:sym typeface="Arial"/>
              </a:endParaRPr>
            </a:p>
          </p:txBody>
        </p:sp>
        <p:cxnSp>
          <p:nvCxnSpPr>
            <p:cNvPr id="1079" name="Google Shape;1079;p53"/>
            <p:cNvCxnSpPr/>
            <p:nvPr/>
          </p:nvCxnSpPr>
          <p:spPr>
            <a:xfrm rot="10800000">
              <a:off x="9022145" y="2505598"/>
              <a:ext cx="0" cy="162545"/>
            </a:xfrm>
            <a:prstGeom prst="straightConnector1">
              <a:avLst/>
            </a:prstGeom>
            <a:noFill/>
            <a:ln w="22225" cap="flat" cmpd="sng">
              <a:solidFill>
                <a:srgbClr val="F4343F"/>
              </a:solidFill>
              <a:prstDash val="solid"/>
              <a:miter lim="800000"/>
              <a:headEnd type="none" w="sm" len="sm"/>
              <a:tailEnd type="triangle" w="med" len="med"/>
            </a:ln>
          </p:spPr>
        </p:cxnSp>
      </p:grpSp>
      <p:grpSp>
        <p:nvGrpSpPr>
          <p:cNvPr id="1080" name="Google Shape;1080;p53"/>
          <p:cNvGrpSpPr/>
          <p:nvPr/>
        </p:nvGrpSpPr>
        <p:grpSpPr>
          <a:xfrm>
            <a:off x="8192953" y="4243072"/>
            <a:ext cx="1691471" cy="1707102"/>
            <a:chOff x="8192953" y="4243072"/>
            <a:chExt cx="1691471" cy="1707102"/>
          </a:xfrm>
        </p:grpSpPr>
        <p:grpSp>
          <p:nvGrpSpPr>
            <p:cNvPr id="1081" name="Google Shape;1081;p53"/>
            <p:cNvGrpSpPr/>
            <p:nvPr/>
          </p:nvGrpSpPr>
          <p:grpSpPr>
            <a:xfrm>
              <a:off x="8526075" y="4243072"/>
              <a:ext cx="1025231" cy="1707102"/>
              <a:chOff x="8526075" y="4243072"/>
              <a:chExt cx="1025231" cy="1707102"/>
            </a:xfrm>
          </p:grpSpPr>
          <p:grpSp>
            <p:nvGrpSpPr>
              <p:cNvPr id="1082" name="Google Shape;1082;p53"/>
              <p:cNvGrpSpPr/>
              <p:nvPr/>
            </p:nvGrpSpPr>
            <p:grpSpPr>
              <a:xfrm>
                <a:off x="8526075" y="4607961"/>
                <a:ext cx="1025231" cy="1342213"/>
                <a:chOff x="8338167" y="3962982"/>
                <a:chExt cx="1025231" cy="1342213"/>
              </a:xfrm>
            </p:grpSpPr>
            <p:sp>
              <p:nvSpPr>
                <p:cNvPr id="1083" name="Google Shape;1083;p53"/>
                <p:cNvSpPr/>
                <p:nvPr/>
              </p:nvSpPr>
              <p:spPr>
                <a:xfrm>
                  <a:off x="8520221" y="4234495"/>
                  <a:ext cx="646529" cy="304570"/>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4" name="Google Shape;1084;p53"/>
                <p:cNvSpPr txBox="1"/>
                <p:nvPr/>
              </p:nvSpPr>
              <p:spPr>
                <a:xfrm>
                  <a:off x="8556906" y="4178954"/>
                  <a:ext cx="58775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rgbClr val="595959"/>
                      </a:solidFill>
                      <a:latin typeface="Arial"/>
                      <a:ea typeface="Arial"/>
                      <a:cs typeface="Arial"/>
                      <a:sym typeface="Arial"/>
                    </a:rPr>
                    <a:t>x</a:t>
                  </a:r>
                  <a:r>
                    <a:rPr lang="en-IN" sz="1800" baseline="-25000">
                      <a:solidFill>
                        <a:srgbClr val="595959"/>
                      </a:solidFill>
                      <a:latin typeface="Arial"/>
                      <a:ea typeface="Arial"/>
                      <a:cs typeface="Arial"/>
                      <a:sym typeface="Arial"/>
                    </a:rPr>
                    <a:t>1</a:t>
                  </a:r>
                  <a:endParaRPr sz="1800" baseline="-25000">
                    <a:solidFill>
                      <a:srgbClr val="595959"/>
                    </a:solidFill>
                    <a:latin typeface="Arial"/>
                    <a:ea typeface="Arial"/>
                    <a:cs typeface="Arial"/>
                    <a:sym typeface="Arial"/>
                  </a:endParaRPr>
                </a:p>
              </p:txBody>
            </p:sp>
            <p:sp>
              <p:nvSpPr>
                <p:cNvPr id="1085" name="Google Shape;1085;p53"/>
                <p:cNvSpPr txBox="1"/>
                <p:nvPr/>
              </p:nvSpPr>
              <p:spPr>
                <a:xfrm>
                  <a:off x="8338167" y="4997418"/>
                  <a:ext cx="1025231"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&lt;a&gt;</a:t>
                  </a:r>
                  <a:endParaRPr/>
                </a:p>
              </p:txBody>
            </p:sp>
            <p:cxnSp>
              <p:nvCxnSpPr>
                <p:cNvPr id="1086" name="Google Shape;1086;p53"/>
                <p:cNvCxnSpPr/>
                <p:nvPr/>
              </p:nvCxnSpPr>
              <p:spPr>
                <a:xfrm rot="10800000">
                  <a:off x="8852530" y="4816328"/>
                  <a:ext cx="0" cy="162545"/>
                </a:xfrm>
                <a:prstGeom prst="straightConnector1">
                  <a:avLst/>
                </a:prstGeom>
                <a:noFill/>
                <a:ln w="22225" cap="flat" cmpd="sng">
                  <a:solidFill>
                    <a:srgbClr val="F4343F"/>
                  </a:solidFill>
                  <a:prstDash val="solid"/>
                  <a:miter lim="800000"/>
                  <a:headEnd type="none" w="sm" len="sm"/>
                  <a:tailEnd type="triangle" w="med" len="med"/>
                </a:ln>
              </p:spPr>
            </p:cxnSp>
            <p:cxnSp>
              <p:nvCxnSpPr>
                <p:cNvPr id="1087" name="Google Shape;1087;p53"/>
                <p:cNvCxnSpPr/>
                <p:nvPr/>
              </p:nvCxnSpPr>
              <p:spPr>
                <a:xfrm rot="10800000">
                  <a:off x="8845232" y="3962982"/>
                  <a:ext cx="0" cy="162545"/>
                </a:xfrm>
                <a:prstGeom prst="straightConnector1">
                  <a:avLst/>
                </a:prstGeom>
                <a:noFill/>
                <a:ln w="22225" cap="flat" cmpd="sng">
                  <a:solidFill>
                    <a:srgbClr val="F4343F"/>
                  </a:solidFill>
                  <a:prstDash val="solid"/>
                  <a:miter lim="800000"/>
                  <a:headEnd type="none" w="sm" len="sm"/>
                  <a:tailEnd type="triangle" w="med" len="med"/>
                </a:ln>
              </p:spPr>
            </p:cxnSp>
          </p:grpSp>
          <p:grpSp>
            <p:nvGrpSpPr>
              <p:cNvPr id="1088" name="Google Shape;1088;p53"/>
              <p:cNvGrpSpPr/>
              <p:nvPr/>
            </p:nvGrpSpPr>
            <p:grpSpPr>
              <a:xfrm>
                <a:off x="8618857" y="4243072"/>
                <a:ext cx="839665" cy="303667"/>
                <a:chOff x="2619492" y="2359819"/>
                <a:chExt cx="1015996" cy="367437"/>
              </a:xfrm>
            </p:grpSpPr>
            <p:sp>
              <p:nvSpPr>
                <p:cNvPr id="1089" name="Google Shape;1089;p53"/>
                <p:cNvSpPr/>
                <p:nvPr/>
              </p:nvSpPr>
              <p:spPr>
                <a:xfrm>
                  <a:off x="2619492" y="2359819"/>
                  <a:ext cx="1015996" cy="367437"/>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90" name="Google Shape;1090;p53"/>
                <p:cNvSpPr txBox="1"/>
                <p:nvPr/>
              </p:nvSpPr>
              <p:spPr>
                <a:xfrm>
                  <a:off x="2683762" y="2372480"/>
                  <a:ext cx="887458" cy="3165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chemeClr val="dk1"/>
                      </a:solidFill>
                      <a:latin typeface="Montserrat"/>
                      <a:ea typeface="Montserrat"/>
                      <a:cs typeface="Montserrat"/>
                      <a:sym typeface="Montserrat"/>
                    </a:rPr>
                    <a:t>concat</a:t>
                  </a:r>
                  <a:endParaRPr sz="1100">
                    <a:solidFill>
                      <a:schemeClr val="dk1"/>
                    </a:solidFill>
                    <a:latin typeface="Montserrat"/>
                    <a:ea typeface="Montserrat"/>
                    <a:cs typeface="Montserrat"/>
                    <a:sym typeface="Montserrat"/>
                  </a:endParaRPr>
                </a:p>
              </p:txBody>
            </p:sp>
          </p:grpSp>
        </p:grpSp>
        <p:sp>
          <p:nvSpPr>
            <p:cNvPr id="1091" name="Google Shape;1091;p53"/>
            <p:cNvSpPr txBox="1"/>
            <p:nvPr/>
          </p:nvSpPr>
          <p:spPr>
            <a:xfrm>
              <a:off x="8192953" y="5186556"/>
              <a:ext cx="169147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rgbClr val="595959"/>
                  </a:solidFill>
                  <a:latin typeface="Arial"/>
                  <a:ea typeface="Arial"/>
                  <a:cs typeface="Arial"/>
                  <a:sym typeface="Arial"/>
                </a:rPr>
                <a:t>Embedding layer</a:t>
              </a:r>
              <a:endParaRPr sz="1200" baseline="-25000">
                <a:solidFill>
                  <a:srgbClr val="595959"/>
                </a:solidFill>
                <a:latin typeface="Arial"/>
                <a:ea typeface="Arial"/>
                <a:cs typeface="Arial"/>
                <a:sym typeface="Arial"/>
              </a:endParaRPr>
            </a:p>
          </p:txBody>
        </p:sp>
      </p:grpSp>
      <p:grpSp>
        <p:nvGrpSpPr>
          <p:cNvPr id="1092" name="Google Shape;1092;p53"/>
          <p:cNvGrpSpPr/>
          <p:nvPr/>
        </p:nvGrpSpPr>
        <p:grpSpPr>
          <a:xfrm>
            <a:off x="0" y="0"/>
            <a:ext cx="12192000" cy="816077"/>
            <a:chOff x="0" y="0"/>
            <a:chExt cx="12192000" cy="816077"/>
          </a:xfrm>
        </p:grpSpPr>
        <p:sp>
          <p:nvSpPr>
            <p:cNvPr id="1093" name="Google Shape;1093;p53"/>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4" name="Google Shape;1094;p53"/>
            <p:cNvSpPr txBox="1"/>
            <p:nvPr/>
          </p:nvSpPr>
          <p:spPr>
            <a:xfrm>
              <a:off x="2006419" y="88488"/>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Attention model</a:t>
              </a:r>
              <a:endParaRPr sz="3200" b="1">
                <a:solidFill>
                  <a:schemeClr val="lt1"/>
                </a:solidFill>
                <a:latin typeface="Arial"/>
                <a:ea typeface="Arial"/>
                <a:cs typeface="Arial"/>
                <a:sym typeface="Arial"/>
              </a:endParaRPr>
            </a:p>
          </p:txBody>
        </p:sp>
      </p:grpSp>
      <p:cxnSp>
        <p:nvCxnSpPr>
          <p:cNvPr id="1095" name="Google Shape;1095;p53"/>
          <p:cNvCxnSpPr>
            <a:endCxn id="1059" idx="1"/>
          </p:cNvCxnSpPr>
          <p:nvPr/>
        </p:nvCxnSpPr>
        <p:spPr>
          <a:xfrm>
            <a:off x="1850472" y="2186460"/>
            <a:ext cx="864900" cy="300"/>
          </a:xfrm>
          <a:prstGeom prst="straightConnector1">
            <a:avLst/>
          </a:prstGeom>
          <a:noFill/>
          <a:ln w="38100" cap="flat" cmpd="sng">
            <a:solidFill>
              <a:srgbClr val="F4343F"/>
            </a:solidFill>
            <a:prstDash val="solid"/>
            <a:miter lim="800000"/>
            <a:headEnd type="none" w="sm" len="sm"/>
            <a:tailEnd type="triangle" w="med" len="med"/>
          </a:ln>
        </p:spPr>
      </p:cxnSp>
      <p:grpSp>
        <p:nvGrpSpPr>
          <p:cNvPr id="1096" name="Google Shape;1096;p53"/>
          <p:cNvGrpSpPr/>
          <p:nvPr/>
        </p:nvGrpSpPr>
        <p:grpSpPr>
          <a:xfrm>
            <a:off x="9269524" y="3027672"/>
            <a:ext cx="1314009" cy="461665"/>
            <a:chOff x="9269524" y="3027672"/>
            <a:chExt cx="1314009" cy="461665"/>
          </a:xfrm>
        </p:grpSpPr>
        <p:cxnSp>
          <p:nvCxnSpPr>
            <p:cNvPr id="1097" name="Google Shape;1097;p53"/>
            <p:cNvCxnSpPr/>
            <p:nvPr/>
          </p:nvCxnSpPr>
          <p:spPr>
            <a:xfrm>
              <a:off x="9269524" y="3258506"/>
              <a:ext cx="572308" cy="0"/>
            </a:xfrm>
            <a:prstGeom prst="straightConnector1">
              <a:avLst/>
            </a:prstGeom>
            <a:noFill/>
            <a:ln w="28575" cap="flat" cmpd="sng">
              <a:solidFill>
                <a:srgbClr val="F4343F"/>
              </a:solidFill>
              <a:prstDash val="solid"/>
              <a:miter lim="800000"/>
              <a:headEnd type="none" w="sm" len="sm"/>
              <a:tailEnd type="triangle" w="med" len="med"/>
            </a:ln>
          </p:spPr>
        </p:cxnSp>
        <p:sp>
          <p:nvSpPr>
            <p:cNvPr id="1098" name="Google Shape;1098;p53"/>
            <p:cNvSpPr txBox="1"/>
            <p:nvPr/>
          </p:nvSpPr>
          <p:spPr>
            <a:xfrm>
              <a:off x="9909187" y="3027672"/>
              <a:ext cx="6743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595959"/>
                  </a:solidFill>
                  <a:latin typeface="Arial"/>
                  <a:ea typeface="Arial"/>
                  <a:cs typeface="Arial"/>
                  <a:sym typeface="Arial"/>
                </a:rPr>
                <a:t>h</a:t>
              </a:r>
              <a:r>
                <a:rPr lang="en-IN" sz="1800" baseline="-25000">
                  <a:solidFill>
                    <a:srgbClr val="595959"/>
                  </a:solidFill>
                  <a:latin typeface="Arial"/>
                  <a:ea typeface="Arial"/>
                  <a:cs typeface="Arial"/>
                  <a:sym typeface="Arial"/>
                </a:rPr>
                <a:t>2</a:t>
              </a:r>
              <a:endParaRPr sz="1800" baseline="-25000">
                <a:solidFill>
                  <a:srgbClr val="595959"/>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62"/>
                                        </p:tgtEl>
                                        <p:attrNameLst>
                                          <p:attrName>style.visibility</p:attrName>
                                        </p:attrNameLst>
                                      </p:cBhvr>
                                      <p:to>
                                        <p:strVal val="visible"/>
                                      </p:to>
                                    </p:set>
                                    <p:animEffect transition="in" filter="fade">
                                      <p:cBhvr>
                                        <p:cTn id="7" dur="500"/>
                                        <p:tgtEl>
                                          <p:spTgt spid="1062"/>
                                        </p:tgtEl>
                                      </p:cBhvr>
                                    </p:animEffect>
                                  </p:childTnLst>
                                </p:cTn>
                              </p:par>
                              <p:par>
                                <p:cTn id="8" presetID="10" presetClass="entr" presetSubtype="0" fill="hold" nodeType="withEffect">
                                  <p:stCondLst>
                                    <p:cond delay="0"/>
                                  </p:stCondLst>
                                  <p:childTnLst>
                                    <p:set>
                                      <p:cBhvr>
                                        <p:cTn id="9" dur="1" fill="hold">
                                          <p:stCondLst>
                                            <p:cond delay="0"/>
                                          </p:stCondLst>
                                        </p:cTn>
                                        <p:tgtEl>
                                          <p:spTgt spid="1056"/>
                                        </p:tgtEl>
                                        <p:attrNameLst>
                                          <p:attrName>style.visibility</p:attrName>
                                        </p:attrNameLst>
                                      </p:cBhvr>
                                      <p:to>
                                        <p:strVal val="visible"/>
                                      </p:to>
                                    </p:set>
                                    <p:animEffect transition="in" filter="fade">
                                      <p:cBhvr>
                                        <p:cTn id="10" dur="500"/>
                                        <p:tgtEl>
                                          <p:spTgt spid="105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48"/>
                                        </p:tgtEl>
                                        <p:attrNameLst>
                                          <p:attrName>style.visibility</p:attrName>
                                        </p:attrNameLst>
                                      </p:cBhvr>
                                      <p:to>
                                        <p:strVal val="visible"/>
                                      </p:to>
                                    </p:set>
                                    <p:animEffect transition="in" filter="fade">
                                      <p:cBhvr>
                                        <p:cTn id="14" dur="500"/>
                                        <p:tgtEl>
                                          <p:spTgt spid="104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66"/>
                                        </p:tgtEl>
                                        <p:attrNameLst>
                                          <p:attrName>style.visibility</p:attrName>
                                        </p:attrNameLst>
                                      </p:cBhvr>
                                      <p:to>
                                        <p:strVal val="visible"/>
                                      </p:to>
                                    </p:set>
                                    <p:animEffect transition="in" filter="fade">
                                      <p:cBhvr>
                                        <p:cTn id="19" dur="500"/>
                                        <p:tgtEl>
                                          <p:spTgt spid="106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51"/>
                                        </p:tgtEl>
                                        <p:attrNameLst>
                                          <p:attrName>style.visibility</p:attrName>
                                        </p:attrNameLst>
                                      </p:cBhvr>
                                      <p:to>
                                        <p:strVal val="visible"/>
                                      </p:to>
                                    </p:set>
                                    <p:animEffect transition="in" filter="fade">
                                      <p:cBhvr>
                                        <p:cTn id="24" dur="500"/>
                                        <p:tgtEl>
                                          <p:spTgt spid="105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080"/>
                                        </p:tgtEl>
                                        <p:attrNameLst>
                                          <p:attrName>style.visibility</p:attrName>
                                        </p:attrNameLst>
                                      </p:cBhvr>
                                      <p:to>
                                        <p:strVal val="visible"/>
                                      </p:to>
                                    </p:set>
                                    <p:animEffect transition="in" filter="fade">
                                      <p:cBhvr>
                                        <p:cTn id="28" dur="500"/>
                                        <p:tgtEl>
                                          <p:spTgt spid="108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52"/>
                                        </p:tgtEl>
                                        <p:attrNameLst>
                                          <p:attrName>style.visibility</p:attrName>
                                        </p:attrNameLst>
                                      </p:cBhvr>
                                      <p:to>
                                        <p:strVal val="visible"/>
                                      </p:to>
                                    </p:set>
                                    <p:animEffect transition="in" filter="fade">
                                      <p:cBhvr>
                                        <p:cTn id="33" dur="500"/>
                                        <p:tgtEl>
                                          <p:spTgt spid="105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76"/>
                                        </p:tgtEl>
                                        <p:attrNameLst>
                                          <p:attrName>style.visibility</p:attrName>
                                        </p:attrNameLst>
                                      </p:cBhvr>
                                      <p:to>
                                        <p:strVal val="visible"/>
                                      </p:to>
                                    </p:set>
                                    <p:animEffect transition="in" filter="fade">
                                      <p:cBhvr>
                                        <p:cTn id="38" dur="500"/>
                                        <p:tgtEl>
                                          <p:spTgt spid="1076"/>
                                        </p:tgtEl>
                                      </p:cBhvr>
                                    </p:animEffect>
                                  </p:childTnLst>
                                </p:cTn>
                              </p:par>
                              <p:par>
                                <p:cTn id="39" presetID="10" presetClass="entr" presetSubtype="0" fill="hold" nodeType="withEffect">
                                  <p:stCondLst>
                                    <p:cond delay="0"/>
                                  </p:stCondLst>
                                  <p:childTnLst>
                                    <p:set>
                                      <p:cBhvr>
                                        <p:cTn id="40" dur="1" fill="hold">
                                          <p:stCondLst>
                                            <p:cond delay="0"/>
                                          </p:stCondLst>
                                        </p:cTn>
                                        <p:tgtEl>
                                          <p:spTgt spid="1096"/>
                                        </p:tgtEl>
                                        <p:attrNameLst>
                                          <p:attrName>style.visibility</p:attrName>
                                        </p:attrNameLst>
                                      </p:cBhvr>
                                      <p:to>
                                        <p:strVal val="visible"/>
                                      </p:to>
                                    </p:set>
                                    <p:animEffect transition="in" filter="fade">
                                      <p:cBhvr>
                                        <p:cTn id="41" dur="500"/>
                                        <p:tgtEl>
                                          <p:spTgt spid="109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71"/>
                                        </p:tgtEl>
                                        <p:attrNameLst>
                                          <p:attrName>style.visibility</p:attrName>
                                        </p:attrNameLst>
                                      </p:cBhvr>
                                      <p:to>
                                        <p:strVal val="visible"/>
                                      </p:to>
                                    </p:set>
                                    <p:animEffect transition="in" filter="fade">
                                      <p:cBhvr>
                                        <p:cTn id="46" dur="500"/>
                                        <p:tgtEl>
                                          <p:spTgt spid="1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grpSp>
        <p:nvGrpSpPr>
          <p:cNvPr id="1103" name="Google Shape;1103;p54"/>
          <p:cNvGrpSpPr/>
          <p:nvPr/>
        </p:nvGrpSpPr>
        <p:grpSpPr>
          <a:xfrm>
            <a:off x="4241328" y="3067902"/>
            <a:ext cx="1997957" cy="500914"/>
            <a:chOff x="3007968" y="2135292"/>
            <a:chExt cx="1025268" cy="500914"/>
          </a:xfrm>
        </p:grpSpPr>
        <p:sp>
          <p:nvSpPr>
            <p:cNvPr id="1104" name="Google Shape;1104;p54"/>
            <p:cNvSpPr/>
            <p:nvPr/>
          </p:nvSpPr>
          <p:spPr>
            <a:xfrm rot="5400000">
              <a:off x="3267628" y="1875632"/>
              <a:ext cx="500914" cy="1020234"/>
            </a:xfrm>
            <a:prstGeom prst="roundRect">
              <a:avLst>
                <a:gd name="adj" fmla="val 16667"/>
              </a:avLst>
            </a:prstGeom>
            <a:solidFill>
              <a:srgbClr val="D8D8D8"/>
            </a:solidFill>
            <a:ln w="381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5" name="Google Shape;1105;p54"/>
            <p:cNvSpPr txBox="1"/>
            <p:nvPr/>
          </p:nvSpPr>
          <p:spPr>
            <a:xfrm>
              <a:off x="3013002" y="2185694"/>
              <a:ext cx="102023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7F7F7F"/>
                  </a:solidFill>
                  <a:latin typeface="Arial"/>
                  <a:ea typeface="Arial"/>
                  <a:cs typeface="Arial"/>
                  <a:sym typeface="Arial"/>
                </a:rPr>
                <a:t>Attention model</a:t>
              </a:r>
              <a:endParaRPr/>
            </a:p>
          </p:txBody>
        </p:sp>
      </p:grpSp>
      <p:cxnSp>
        <p:nvCxnSpPr>
          <p:cNvPr id="1106" name="Google Shape;1106;p54"/>
          <p:cNvCxnSpPr/>
          <p:nvPr/>
        </p:nvCxnSpPr>
        <p:spPr>
          <a:xfrm>
            <a:off x="7581589" y="3768803"/>
            <a:ext cx="911400" cy="671700"/>
          </a:xfrm>
          <a:prstGeom prst="bentConnector3">
            <a:avLst>
              <a:gd name="adj1" fmla="val 1634"/>
            </a:avLst>
          </a:prstGeom>
          <a:noFill/>
          <a:ln w="28575" cap="flat" cmpd="sng">
            <a:solidFill>
              <a:srgbClr val="F4343F"/>
            </a:solidFill>
            <a:prstDash val="solid"/>
            <a:miter lim="800000"/>
            <a:headEnd type="none" w="sm" len="sm"/>
            <a:tailEnd type="triangle" w="med" len="med"/>
          </a:ln>
        </p:spPr>
      </p:cxnSp>
      <p:grpSp>
        <p:nvGrpSpPr>
          <p:cNvPr id="1107" name="Google Shape;1107;p54"/>
          <p:cNvGrpSpPr/>
          <p:nvPr/>
        </p:nvGrpSpPr>
        <p:grpSpPr>
          <a:xfrm>
            <a:off x="8830670" y="2792591"/>
            <a:ext cx="401444" cy="1330214"/>
            <a:chOff x="8830670" y="2792591"/>
            <a:chExt cx="401444" cy="1330214"/>
          </a:xfrm>
        </p:grpSpPr>
        <p:sp>
          <p:nvSpPr>
            <p:cNvPr id="1108" name="Google Shape;1108;p54"/>
            <p:cNvSpPr/>
            <p:nvPr/>
          </p:nvSpPr>
          <p:spPr>
            <a:xfrm>
              <a:off x="8830670" y="2792591"/>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9" name="Google Shape;1109;p54"/>
            <p:cNvSpPr txBox="1"/>
            <p:nvPr/>
          </p:nvSpPr>
          <p:spPr>
            <a:xfrm rot="16200000">
              <a:off x="8699611" y="3075767"/>
              <a:ext cx="678161"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dirty="0">
                  <a:solidFill>
                    <a:srgbClr val="595959"/>
                  </a:solidFill>
                  <a:latin typeface="Arial"/>
                  <a:ea typeface="Arial"/>
                  <a:cs typeface="Arial"/>
                  <a:sym typeface="Arial"/>
                </a:rPr>
                <a:t>RNN</a:t>
              </a:r>
              <a:endParaRPr sz="1800" baseline="-25000" dirty="0">
                <a:solidFill>
                  <a:srgbClr val="595959"/>
                </a:solidFill>
                <a:latin typeface="Arial"/>
                <a:ea typeface="Arial"/>
                <a:cs typeface="Arial"/>
                <a:sym typeface="Arial"/>
              </a:endParaRPr>
            </a:p>
          </p:txBody>
        </p:sp>
        <p:cxnSp>
          <p:nvCxnSpPr>
            <p:cNvPr id="1110" name="Google Shape;1110;p54"/>
            <p:cNvCxnSpPr/>
            <p:nvPr/>
          </p:nvCxnSpPr>
          <p:spPr>
            <a:xfrm rot="10800000">
              <a:off x="9030418" y="3960260"/>
              <a:ext cx="0" cy="162545"/>
            </a:xfrm>
            <a:prstGeom prst="straightConnector1">
              <a:avLst/>
            </a:prstGeom>
            <a:noFill/>
            <a:ln w="22225" cap="flat" cmpd="sng">
              <a:solidFill>
                <a:srgbClr val="F4343F"/>
              </a:solidFill>
              <a:prstDash val="solid"/>
              <a:miter lim="800000"/>
              <a:headEnd type="none" w="sm" len="sm"/>
              <a:tailEnd type="triangle" w="med" len="med"/>
            </a:ln>
          </p:spPr>
        </p:cxnSp>
      </p:grpSp>
      <p:grpSp>
        <p:nvGrpSpPr>
          <p:cNvPr id="1111" name="Google Shape;1111;p54"/>
          <p:cNvGrpSpPr/>
          <p:nvPr/>
        </p:nvGrpSpPr>
        <p:grpSpPr>
          <a:xfrm>
            <a:off x="2251313" y="1804180"/>
            <a:ext cx="3021316" cy="1274024"/>
            <a:chOff x="2251313" y="1804180"/>
            <a:chExt cx="3021316" cy="1274024"/>
          </a:xfrm>
        </p:grpSpPr>
        <p:grpSp>
          <p:nvGrpSpPr>
            <p:cNvPr id="1112" name="Google Shape;1112;p54"/>
            <p:cNvGrpSpPr/>
            <p:nvPr/>
          </p:nvGrpSpPr>
          <p:grpSpPr>
            <a:xfrm>
              <a:off x="2715372" y="1804180"/>
              <a:ext cx="485749" cy="782689"/>
              <a:chOff x="3935661" y="5627912"/>
              <a:chExt cx="485749" cy="782689"/>
            </a:xfrm>
          </p:grpSpPr>
          <p:sp>
            <p:nvSpPr>
              <p:cNvPr id="1113" name="Google Shape;1113;p54"/>
              <p:cNvSpPr/>
              <p:nvPr/>
            </p:nvSpPr>
            <p:spPr>
              <a:xfrm>
                <a:off x="4022968" y="5627912"/>
                <a:ext cx="301611" cy="78268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14" name="Google Shape;1114;p54"/>
              <p:cNvSpPr txBox="1"/>
              <p:nvPr/>
            </p:nvSpPr>
            <p:spPr>
              <a:xfrm>
                <a:off x="3935661" y="5810437"/>
                <a:ext cx="485749"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595959"/>
                    </a:solidFill>
                    <a:latin typeface="Arial"/>
                    <a:ea typeface="Arial"/>
                    <a:cs typeface="Arial"/>
                    <a:sym typeface="Arial"/>
                  </a:rPr>
                  <a:t>h</a:t>
                </a:r>
                <a:r>
                  <a:rPr lang="en-IN" sz="2000" baseline="-25000">
                    <a:solidFill>
                      <a:srgbClr val="595959"/>
                    </a:solidFill>
                    <a:latin typeface="Arial"/>
                    <a:ea typeface="Arial"/>
                    <a:cs typeface="Arial"/>
                    <a:sym typeface="Arial"/>
                  </a:rPr>
                  <a:t>2</a:t>
                </a:r>
                <a:endParaRPr sz="2000" baseline="-25000">
                  <a:solidFill>
                    <a:srgbClr val="595959"/>
                  </a:solidFill>
                  <a:latin typeface="Arial"/>
                  <a:ea typeface="Arial"/>
                  <a:cs typeface="Arial"/>
                  <a:sym typeface="Arial"/>
                </a:endParaRPr>
              </a:p>
            </p:txBody>
          </p:sp>
        </p:grpSp>
        <p:cxnSp>
          <p:nvCxnSpPr>
            <p:cNvPr id="1115" name="Google Shape;1115;p54"/>
            <p:cNvCxnSpPr/>
            <p:nvPr/>
          </p:nvCxnSpPr>
          <p:spPr>
            <a:xfrm>
              <a:off x="3101369" y="2186433"/>
              <a:ext cx="2171260" cy="849114"/>
            </a:xfrm>
            <a:prstGeom prst="bentConnector3">
              <a:avLst>
                <a:gd name="adj1" fmla="val 100033"/>
              </a:avLst>
            </a:prstGeom>
            <a:noFill/>
            <a:ln w="28575" cap="flat" cmpd="sng">
              <a:solidFill>
                <a:srgbClr val="F4343F"/>
              </a:solidFill>
              <a:prstDash val="solid"/>
              <a:miter lim="800000"/>
              <a:headEnd type="none" w="sm" len="sm"/>
              <a:tailEnd type="triangle" w="med" len="med"/>
            </a:ln>
          </p:spPr>
        </p:cxnSp>
        <p:sp>
          <p:nvSpPr>
            <p:cNvPr id="1116" name="Google Shape;1116;p54"/>
            <p:cNvSpPr txBox="1"/>
            <p:nvPr/>
          </p:nvSpPr>
          <p:spPr>
            <a:xfrm>
              <a:off x="2251313" y="2616539"/>
              <a:ext cx="136458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chemeClr val="dk1"/>
                  </a:solidFill>
                  <a:latin typeface="Arial"/>
                  <a:ea typeface="Arial"/>
                  <a:cs typeface="Arial"/>
                  <a:sym typeface="Arial"/>
                </a:rPr>
                <a:t>Hidden state from RNN</a:t>
              </a:r>
              <a:endParaRPr/>
            </a:p>
          </p:txBody>
        </p:sp>
      </p:grpSp>
      <p:grpSp>
        <p:nvGrpSpPr>
          <p:cNvPr id="1117" name="Google Shape;1117;p54"/>
          <p:cNvGrpSpPr/>
          <p:nvPr/>
        </p:nvGrpSpPr>
        <p:grpSpPr>
          <a:xfrm>
            <a:off x="1658029" y="3591421"/>
            <a:ext cx="3607017" cy="1829508"/>
            <a:chOff x="1658029" y="3591421"/>
            <a:chExt cx="3607017" cy="1829508"/>
          </a:xfrm>
        </p:grpSpPr>
        <p:cxnSp>
          <p:nvCxnSpPr>
            <p:cNvPr id="1118" name="Google Shape;1118;p54"/>
            <p:cNvCxnSpPr/>
            <p:nvPr/>
          </p:nvCxnSpPr>
          <p:spPr>
            <a:xfrm rot="10800000" flipH="1">
              <a:off x="3093786" y="3591421"/>
              <a:ext cx="2171260" cy="849114"/>
            </a:xfrm>
            <a:prstGeom prst="bentConnector3">
              <a:avLst>
                <a:gd name="adj1" fmla="val 100033"/>
              </a:avLst>
            </a:prstGeom>
            <a:noFill/>
            <a:ln w="28575" cap="flat" cmpd="sng">
              <a:solidFill>
                <a:srgbClr val="F4343F"/>
              </a:solidFill>
              <a:prstDash val="solid"/>
              <a:miter lim="800000"/>
              <a:headEnd type="none" w="sm" len="sm"/>
              <a:tailEnd type="triangle" w="med" len="med"/>
            </a:ln>
          </p:spPr>
        </p:cxnSp>
        <p:sp>
          <p:nvSpPr>
            <p:cNvPr id="1119" name="Google Shape;1119;p54"/>
            <p:cNvSpPr/>
            <p:nvPr/>
          </p:nvSpPr>
          <p:spPr>
            <a:xfrm>
              <a:off x="1658029" y="3687606"/>
              <a:ext cx="1398347" cy="1398347"/>
            </a:xfrm>
            <a:prstGeom prst="roundRect">
              <a:avLst>
                <a:gd name="adj" fmla="val 5203"/>
              </a:avLst>
            </a:prstGeom>
            <a:blipFill rotWithShape="1">
              <a:blip r:embed="rId3">
                <a:alphaModFix/>
              </a:blip>
              <a:stretch>
                <a:fillRect l="-25117" r="-25117"/>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20" name="Google Shape;1120;p54"/>
            <p:cNvSpPr txBox="1"/>
            <p:nvPr/>
          </p:nvSpPr>
          <p:spPr>
            <a:xfrm>
              <a:off x="1658029" y="5143930"/>
              <a:ext cx="13645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chemeClr val="dk1"/>
                  </a:solidFill>
                  <a:latin typeface="Arial"/>
                  <a:ea typeface="Arial"/>
                  <a:cs typeface="Arial"/>
                  <a:sym typeface="Arial"/>
                </a:rPr>
                <a:t>Feature vector</a:t>
              </a:r>
              <a:endParaRPr/>
            </a:p>
          </p:txBody>
        </p:sp>
      </p:grpSp>
      <p:grpSp>
        <p:nvGrpSpPr>
          <p:cNvPr id="1121" name="Google Shape;1121;p54"/>
          <p:cNvGrpSpPr/>
          <p:nvPr/>
        </p:nvGrpSpPr>
        <p:grpSpPr>
          <a:xfrm>
            <a:off x="6229476" y="2601370"/>
            <a:ext cx="2034403" cy="1086236"/>
            <a:chOff x="6229476" y="2601370"/>
            <a:chExt cx="2034403" cy="1086236"/>
          </a:xfrm>
        </p:grpSpPr>
        <p:grpSp>
          <p:nvGrpSpPr>
            <p:cNvPr id="1122" name="Google Shape;1122;p54"/>
            <p:cNvGrpSpPr/>
            <p:nvPr/>
          </p:nvGrpSpPr>
          <p:grpSpPr>
            <a:xfrm>
              <a:off x="6229476" y="2912223"/>
              <a:ext cx="1923719" cy="775383"/>
              <a:chOff x="6229476" y="2912223"/>
              <a:chExt cx="1923719" cy="775383"/>
            </a:xfrm>
          </p:grpSpPr>
          <p:cxnSp>
            <p:nvCxnSpPr>
              <p:cNvPr id="1123" name="Google Shape;1123;p54"/>
              <p:cNvCxnSpPr/>
              <p:nvPr/>
            </p:nvCxnSpPr>
            <p:spPr>
              <a:xfrm>
                <a:off x="6229476" y="3318358"/>
                <a:ext cx="764648" cy="0"/>
              </a:xfrm>
              <a:prstGeom prst="straightConnector1">
                <a:avLst/>
              </a:prstGeom>
              <a:noFill/>
              <a:ln w="57150" cap="flat" cmpd="sng">
                <a:solidFill>
                  <a:srgbClr val="F4343F"/>
                </a:solidFill>
                <a:prstDash val="solid"/>
                <a:miter lim="800000"/>
                <a:headEnd type="none" w="sm" len="sm"/>
                <a:tailEnd type="triangle" w="med" len="med"/>
              </a:ln>
            </p:spPr>
          </p:cxnSp>
          <p:pic>
            <p:nvPicPr>
              <p:cNvPr id="1124" name="Google Shape;1124;p54" descr="png"/>
              <p:cNvPicPr preferRelativeResize="0"/>
              <p:nvPr/>
            </p:nvPicPr>
            <p:blipFill rotWithShape="1">
              <a:blip r:embed="rId4">
                <a:alphaModFix/>
              </a:blip>
              <a:srcRect l="38078" t="9918" r="50477" b="64809"/>
              <a:stretch/>
            </p:blipFill>
            <p:spPr>
              <a:xfrm>
                <a:off x="7016935" y="2912223"/>
                <a:ext cx="1136260" cy="775383"/>
              </a:xfrm>
              <a:prstGeom prst="rect">
                <a:avLst/>
              </a:prstGeom>
              <a:noFill/>
              <a:ln>
                <a:noFill/>
              </a:ln>
            </p:spPr>
          </p:pic>
        </p:grpSp>
        <p:sp>
          <p:nvSpPr>
            <p:cNvPr id="1125" name="Google Shape;1125;p54"/>
            <p:cNvSpPr txBox="1"/>
            <p:nvPr/>
          </p:nvSpPr>
          <p:spPr>
            <a:xfrm>
              <a:off x="6899298" y="2601370"/>
              <a:ext cx="13645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chemeClr val="dk1"/>
                  </a:solidFill>
                  <a:latin typeface="Arial"/>
                  <a:ea typeface="Arial"/>
                  <a:cs typeface="Arial"/>
                  <a:sym typeface="Arial"/>
                </a:rPr>
                <a:t>Context vector</a:t>
              </a:r>
              <a:endParaRPr/>
            </a:p>
          </p:txBody>
        </p:sp>
      </p:grpSp>
      <p:grpSp>
        <p:nvGrpSpPr>
          <p:cNvPr id="1126" name="Google Shape;1126;p54"/>
          <p:cNvGrpSpPr/>
          <p:nvPr/>
        </p:nvGrpSpPr>
        <p:grpSpPr>
          <a:xfrm>
            <a:off x="7936515" y="1164067"/>
            <a:ext cx="2171260" cy="794594"/>
            <a:chOff x="7936515" y="1164067"/>
            <a:chExt cx="2171260" cy="794594"/>
          </a:xfrm>
        </p:grpSpPr>
        <p:grpSp>
          <p:nvGrpSpPr>
            <p:cNvPr id="1127" name="Google Shape;1127;p54"/>
            <p:cNvGrpSpPr/>
            <p:nvPr/>
          </p:nvGrpSpPr>
          <p:grpSpPr>
            <a:xfrm>
              <a:off x="8410153" y="1164067"/>
              <a:ext cx="1240529" cy="509889"/>
              <a:chOff x="8418426" y="2229980"/>
              <a:chExt cx="1240529" cy="509889"/>
            </a:xfrm>
          </p:grpSpPr>
          <p:sp>
            <p:nvSpPr>
              <p:cNvPr id="1128" name="Google Shape;1128;p54"/>
              <p:cNvSpPr txBox="1"/>
              <p:nvPr/>
            </p:nvSpPr>
            <p:spPr>
              <a:xfrm>
                <a:off x="8418426" y="2229980"/>
                <a:ext cx="124052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&lt;on&gt;</a:t>
                </a:r>
                <a:endParaRPr/>
              </a:p>
            </p:txBody>
          </p:sp>
          <p:cxnSp>
            <p:nvCxnSpPr>
              <p:cNvPr id="1129" name="Google Shape;1129;p54"/>
              <p:cNvCxnSpPr/>
              <p:nvPr/>
            </p:nvCxnSpPr>
            <p:spPr>
              <a:xfrm rot="10800000">
                <a:off x="9030418" y="2577324"/>
                <a:ext cx="0" cy="162545"/>
              </a:xfrm>
              <a:prstGeom prst="straightConnector1">
                <a:avLst/>
              </a:prstGeom>
              <a:noFill/>
              <a:ln w="22225" cap="flat" cmpd="sng">
                <a:solidFill>
                  <a:srgbClr val="F4343F"/>
                </a:solidFill>
                <a:prstDash val="solid"/>
                <a:miter lim="800000"/>
                <a:headEnd type="none" w="sm" len="sm"/>
                <a:tailEnd type="triangle" w="med" len="med"/>
              </a:ln>
            </p:spPr>
          </p:cxnSp>
        </p:grpSp>
        <p:sp>
          <p:nvSpPr>
            <p:cNvPr id="1130" name="Google Shape;1130;p54"/>
            <p:cNvSpPr txBox="1"/>
            <p:nvPr/>
          </p:nvSpPr>
          <p:spPr>
            <a:xfrm>
              <a:off x="7936515" y="1681662"/>
              <a:ext cx="2171260"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b="0" i="1">
                  <a:solidFill>
                    <a:srgbClr val="202124"/>
                  </a:solidFill>
                  <a:latin typeface="Arial"/>
                  <a:ea typeface="Arial"/>
                  <a:cs typeface="Arial"/>
                  <a:sym typeface="Arial"/>
                </a:rPr>
                <a:t>log-likelihood</a:t>
              </a:r>
              <a:endParaRPr sz="1200" i="1">
                <a:solidFill>
                  <a:schemeClr val="dk1"/>
                </a:solidFill>
                <a:latin typeface="Arial"/>
                <a:ea typeface="Arial"/>
                <a:cs typeface="Arial"/>
                <a:sym typeface="Arial"/>
              </a:endParaRPr>
            </a:p>
          </p:txBody>
        </p:sp>
      </p:grpSp>
      <p:grpSp>
        <p:nvGrpSpPr>
          <p:cNvPr id="1131" name="Google Shape;1131;p54"/>
          <p:cNvGrpSpPr/>
          <p:nvPr/>
        </p:nvGrpSpPr>
        <p:grpSpPr>
          <a:xfrm>
            <a:off x="8501265" y="1986534"/>
            <a:ext cx="1041759" cy="681609"/>
            <a:chOff x="8501265" y="1986534"/>
            <a:chExt cx="1041759" cy="681609"/>
          </a:xfrm>
        </p:grpSpPr>
        <p:sp>
          <p:nvSpPr>
            <p:cNvPr id="1132" name="Google Shape;1132;p54"/>
            <p:cNvSpPr/>
            <p:nvPr/>
          </p:nvSpPr>
          <p:spPr>
            <a:xfrm rot="5400000">
              <a:off x="8821423" y="1666376"/>
              <a:ext cx="401444" cy="1041759"/>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3" name="Google Shape;1133;p54"/>
            <p:cNvSpPr txBox="1"/>
            <p:nvPr/>
          </p:nvSpPr>
          <p:spPr>
            <a:xfrm>
              <a:off x="8639505" y="2014611"/>
              <a:ext cx="765280"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dirty="0">
                  <a:solidFill>
                    <a:srgbClr val="595959"/>
                  </a:solidFill>
                  <a:latin typeface="Arial"/>
                  <a:ea typeface="Arial"/>
                  <a:cs typeface="Arial"/>
                  <a:sym typeface="Arial"/>
                </a:rPr>
                <a:t>Dense</a:t>
              </a:r>
              <a:endParaRPr sz="1400" baseline="-25000" dirty="0">
                <a:solidFill>
                  <a:srgbClr val="595959"/>
                </a:solidFill>
                <a:latin typeface="Arial"/>
                <a:ea typeface="Arial"/>
                <a:cs typeface="Arial"/>
                <a:sym typeface="Arial"/>
              </a:endParaRPr>
            </a:p>
          </p:txBody>
        </p:sp>
        <p:cxnSp>
          <p:nvCxnSpPr>
            <p:cNvPr id="1134" name="Google Shape;1134;p54"/>
            <p:cNvCxnSpPr/>
            <p:nvPr/>
          </p:nvCxnSpPr>
          <p:spPr>
            <a:xfrm rot="10800000">
              <a:off x="9022145" y="2505598"/>
              <a:ext cx="0" cy="162545"/>
            </a:xfrm>
            <a:prstGeom prst="straightConnector1">
              <a:avLst/>
            </a:prstGeom>
            <a:noFill/>
            <a:ln w="22225" cap="flat" cmpd="sng">
              <a:solidFill>
                <a:srgbClr val="F4343F"/>
              </a:solidFill>
              <a:prstDash val="solid"/>
              <a:miter lim="800000"/>
              <a:headEnd type="none" w="sm" len="sm"/>
              <a:tailEnd type="triangle" w="med" len="med"/>
            </a:ln>
          </p:spPr>
        </p:cxnSp>
      </p:grpSp>
      <p:grpSp>
        <p:nvGrpSpPr>
          <p:cNvPr id="1135" name="Google Shape;1135;p54"/>
          <p:cNvGrpSpPr/>
          <p:nvPr/>
        </p:nvGrpSpPr>
        <p:grpSpPr>
          <a:xfrm>
            <a:off x="8192953" y="4243072"/>
            <a:ext cx="1691471" cy="1922545"/>
            <a:chOff x="8192953" y="4243072"/>
            <a:chExt cx="1691471" cy="1922545"/>
          </a:xfrm>
        </p:grpSpPr>
        <p:grpSp>
          <p:nvGrpSpPr>
            <p:cNvPr id="1136" name="Google Shape;1136;p54"/>
            <p:cNvGrpSpPr/>
            <p:nvPr/>
          </p:nvGrpSpPr>
          <p:grpSpPr>
            <a:xfrm>
              <a:off x="8418426" y="4243072"/>
              <a:ext cx="1240529" cy="1922545"/>
              <a:chOff x="8418426" y="4243072"/>
              <a:chExt cx="1240529" cy="1922545"/>
            </a:xfrm>
          </p:grpSpPr>
          <p:grpSp>
            <p:nvGrpSpPr>
              <p:cNvPr id="1137" name="Google Shape;1137;p54"/>
              <p:cNvGrpSpPr/>
              <p:nvPr/>
            </p:nvGrpSpPr>
            <p:grpSpPr>
              <a:xfrm>
                <a:off x="8418426" y="4607961"/>
                <a:ext cx="1240529" cy="1557656"/>
                <a:chOff x="8230518" y="3962982"/>
                <a:chExt cx="1240529" cy="1557656"/>
              </a:xfrm>
            </p:grpSpPr>
            <p:sp>
              <p:nvSpPr>
                <p:cNvPr id="1138" name="Google Shape;1138;p54"/>
                <p:cNvSpPr/>
                <p:nvPr/>
              </p:nvSpPr>
              <p:spPr>
                <a:xfrm>
                  <a:off x="8520221" y="4234495"/>
                  <a:ext cx="646529" cy="304570"/>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9" name="Google Shape;1139;p54"/>
                <p:cNvSpPr txBox="1"/>
                <p:nvPr/>
              </p:nvSpPr>
              <p:spPr>
                <a:xfrm>
                  <a:off x="8556906" y="4178954"/>
                  <a:ext cx="58775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rgbClr val="595959"/>
                      </a:solidFill>
                      <a:latin typeface="Arial"/>
                      <a:ea typeface="Arial"/>
                      <a:cs typeface="Arial"/>
                      <a:sym typeface="Arial"/>
                    </a:rPr>
                    <a:t>x</a:t>
                  </a:r>
                  <a:r>
                    <a:rPr lang="en-IN" sz="1800" baseline="-25000">
                      <a:solidFill>
                        <a:srgbClr val="595959"/>
                      </a:solidFill>
                      <a:latin typeface="Arial"/>
                      <a:ea typeface="Arial"/>
                      <a:cs typeface="Arial"/>
                      <a:sym typeface="Arial"/>
                    </a:rPr>
                    <a:t>2</a:t>
                  </a:r>
                  <a:endParaRPr sz="1800" baseline="-25000">
                    <a:solidFill>
                      <a:srgbClr val="595959"/>
                    </a:solidFill>
                    <a:latin typeface="Arial"/>
                    <a:ea typeface="Arial"/>
                    <a:cs typeface="Arial"/>
                    <a:sym typeface="Arial"/>
                  </a:endParaRPr>
                </a:p>
              </p:txBody>
            </p:sp>
            <p:sp>
              <p:nvSpPr>
                <p:cNvPr id="1140" name="Google Shape;1140;p54"/>
                <p:cNvSpPr txBox="1"/>
                <p:nvPr/>
              </p:nvSpPr>
              <p:spPr>
                <a:xfrm>
                  <a:off x="8230518" y="4997418"/>
                  <a:ext cx="124052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&lt;person&gt;</a:t>
                  </a:r>
                  <a:endParaRPr/>
                </a:p>
              </p:txBody>
            </p:sp>
            <p:cxnSp>
              <p:nvCxnSpPr>
                <p:cNvPr id="1141" name="Google Shape;1141;p54"/>
                <p:cNvCxnSpPr/>
                <p:nvPr/>
              </p:nvCxnSpPr>
              <p:spPr>
                <a:xfrm rot="10800000">
                  <a:off x="8852530" y="4816328"/>
                  <a:ext cx="0" cy="162545"/>
                </a:xfrm>
                <a:prstGeom prst="straightConnector1">
                  <a:avLst/>
                </a:prstGeom>
                <a:noFill/>
                <a:ln w="22225" cap="flat" cmpd="sng">
                  <a:solidFill>
                    <a:srgbClr val="F4343F"/>
                  </a:solidFill>
                  <a:prstDash val="solid"/>
                  <a:miter lim="800000"/>
                  <a:headEnd type="none" w="sm" len="sm"/>
                  <a:tailEnd type="triangle" w="med" len="med"/>
                </a:ln>
              </p:spPr>
            </p:cxnSp>
            <p:cxnSp>
              <p:nvCxnSpPr>
                <p:cNvPr id="1142" name="Google Shape;1142;p54"/>
                <p:cNvCxnSpPr/>
                <p:nvPr/>
              </p:nvCxnSpPr>
              <p:spPr>
                <a:xfrm rot="10800000">
                  <a:off x="8845232" y="3962982"/>
                  <a:ext cx="0" cy="162545"/>
                </a:xfrm>
                <a:prstGeom prst="straightConnector1">
                  <a:avLst/>
                </a:prstGeom>
                <a:noFill/>
                <a:ln w="22225" cap="flat" cmpd="sng">
                  <a:solidFill>
                    <a:srgbClr val="F4343F"/>
                  </a:solidFill>
                  <a:prstDash val="solid"/>
                  <a:miter lim="800000"/>
                  <a:headEnd type="none" w="sm" len="sm"/>
                  <a:tailEnd type="triangle" w="med" len="med"/>
                </a:ln>
              </p:spPr>
            </p:cxnSp>
          </p:grpSp>
          <p:grpSp>
            <p:nvGrpSpPr>
              <p:cNvPr id="1143" name="Google Shape;1143;p54"/>
              <p:cNvGrpSpPr/>
              <p:nvPr/>
            </p:nvGrpSpPr>
            <p:grpSpPr>
              <a:xfrm>
                <a:off x="8618857" y="4243072"/>
                <a:ext cx="839665" cy="303667"/>
                <a:chOff x="2619492" y="2359819"/>
                <a:chExt cx="1015996" cy="367437"/>
              </a:xfrm>
            </p:grpSpPr>
            <p:sp>
              <p:nvSpPr>
                <p:cNvPr id="1144" name="Google Shape;1144;p54"/>
                <p:cNvSpPr/>
                <p:nvPr/>
              </p:nvSpPr>
              <p:spPr>
                <a:xfrm>
                  <a:off x="2619492" y="2359819"/>
                  <a:ext cx="1015996" cy="367437"/>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45" name="Google Shape;1145;p54"/>
                <p:cNvSpPr txBox="1"/>
                <p:nvPr/>
              </p:nvSpPr>
              <p:spPr>
                <a:xfrm>
                  <a:off x="2683762" y="2372480"/>
                  <a:ext cx="887458" cy="3165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chemeClr val="dk1"/>
                      </a:solidFill>
                      <a:latin typeface="Montserrat"/>
                      <a:ea typeface="Montserrat"/>
                      <a:cs typeface="Montserrat"/>
                      <a:sym typeface="Montserrat"/>
                    </a:rPr>
                    <a:t>concat</a:t>
                  </a:r>
                  <a:endParaRPr sz="1100">
                    <a:solidFill>
                      <a:schemeClr val="dk1"/>
                    </a:solidFill>
                    <a:latin typeface="Montserrat"/>
                    <a:ea typeface="Montserrat"/>
                    <a:cs typeface="Montserrat"/>
                    <a:sym typeface="Montserrat"/>
                  </a:endParaRPr>
                </a:p>
              </p:txBody>
            </p:sp>
          </p:grpSp>
        </p:grpSp>
        <p:sp>
          <p:nvSpPr>
            <p:cNvPr id="1146" name="Google Shape;1146;p54"/>
            <p:cNvSpPr txBox="1"/>
            <p:nvPr/>
          </p:nvSpPr>
          <p:spPr>
            <a:xfrm>
              <a:off x="8192953" y="5186556"/>
              <a:ext cx="169147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rgbClr val="595959"/>
                  </a:solidFill>
                  <a:latin typeface="Arial"/>
                  <a:ea typeface="Arial"/>
                  <a:cs typeface="Arial"/>
                  <a:sym typeface="Arial"/>
                </a:rPr>
                <a:t>Embedding layer</a:t>
              </a:r>
              <a:endParaRPr sz="1200" baseline="-25000">
                <a:solidFill>
                  <a:srgbClr val="595959"/>
                </a:solidFill>
                <a:latin typeface="Arial"/>
                <a:ea typeface="Arial"/>
                <a:cs typeface="Arial"/>
                <a:sym typeface="Arial"/>
              </a:endParaRPr>
            </a:p>
          </p:txBody>
        </p:sp>
      </p:grpSp>
      <p:grpSp>
        <p:nvGrpSpPr>
          <p:cNvPr id="1147" name="Google Shape;1147;p54"/>
          <p:cNvGrpSpPr/>
          <p:nvPr/>
        </p:nvGrpSpPr>
        <p:grpSpPr>
          <a:xfrm>
            <a:off x="0" y="0"/>
            <a:ext cx="12192000" cy="816077"/>
            <a:chOff x="0" y="0"/>
            <a:chExt cx="12192000" cy="816077"/>
          </a:xfrm>
        </p:grpSpPr>
        <p:sp>
          <p:nvSpPr>
            <p:cNvPr id="1148" name="Google Shape;1148;p54"/>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9" name="Google Shape;1149;p54"/>
            <p:cNvSpPr txBox="1"/>
            <p:nvPr/>
          </p:nvSpPr>
          <p:spPr>
            <a:xfrm>
              <a:off x="2006419" y="88488"/>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Attention model</a:t>
              </a:r>
              <a:endParaRPr sz="3200" b="1">
                <a:solidFill>
                  <a:schemeClr val="lt1"/>
                </a:solidFill>
                <a:latin typeface="Arial"/>
                <a:ea typeface="Arial"/>
                <a:cs typeface="Arial"/>
                <a:sym typeface="Arial"/>
              </a:endParaRPr>
            </a:p>
          </p:txBody>
        </p:sp>
      </p:grpSp>
      <p:cxnSp>
        <p:nvCxnSpPr>
          <p:cNvPr id="1150" name="Google Shape;1150;p54"/>
          <p:cNvCxnSpPr/>
          <p:nvPr/>
        </p:nvCxnSpPr>
        <p:spPr>
          <a:xfrm>
            <a:off x="1850571" y="2186433"/>
            <a:ext cx="864801" cy="327"/>
          </a:xfrm>
          <a:prstGeom prst="straightConnector1">
            <a:avLst/>
          </a:prstGeom>
          <a:noFill/>
          <a:ln w="38100" cap="flat" cmpd="sng">
            <a:solidFill>
              <a:srgbClr val="F4343F"/>
            </a:solidFill>
            <a:prstDash val="solid"/>
            <a:miter lim="800000"/>
            <a:headEnd type="none" w="sm" len="sm"/>
            <a:tailEnd type="triangle" w="med" len="med"/>
          </a:ln>
        </p:spPr>
      </p:cxnSp>
      <p:grpSp>
        <p:nvGrpSpPr>
          <p:cNvPr id="1151" name="Google Shape;1151;p54"/>
          <p:cNvGrpSpPr/>
          <p:nvPr/>
        </p:nvGrpSpPr>
        <p:grpSpPr>
          <a:xfrm>
            <a:off x="9269524" y="3027672"/>
            <a:ext cx="1314009" cy="461665"/>
            <a:chOff x="9269524" y="3027672"/>
            <a:chExt cx="1314009" cy="461665"/>
          </a:xfrm>
        </p:grpSpPr>
        <p:cxnSp>
          <p:nvCxnSpPr>
            <p:cNvPr id="1152" name="Google Shape;1152;p54"/>
            <p:cNvCxnSpPr/>
            <p:nvPr/>
          </p:nvCxnSpPr>
          <p:spPr>
            <a:xfrm>
              <a:off x="9269524" y="3258506"/>
              <a:ext cx="572308" cy="0"/>
            </a:xfrm>
            <a:prstGeom prst="straightConnector1">
              <a:avLst/>
            </a:prstGeom>
            <a:noFill/>
            <a:ln w="28575" cap="flat" cmpd="sng">
              <a:solidFill>
                <a:srgbClr val="F4343F"/>
              </a:solidFill>
              <a:prstDash val="solid"/>
              <a:miter lim="800000"/>
              <a:headEnd type="none" w="sm" len="sm"/>
              <a:tailEnd type="triangle" w="med" len="med"/>
            </a:ln>
          </p:spPr>
        </p:cxnSp>
        <p:sp>
          <p:nvSpPr>
            <p:cNvPr id="1153" name="Google Shape;1153;p54"/>
            <p:cNvSpPr txBox="1"/>
            <p:nvPr/>
          </p:nvSpPr>
          <p:spPr>
            <a:xfrm>
              <a:off x="9909187" y="3027672"/>
              <a:ext cx="6743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595959"/>
                  </a:solidFill>
                  <a:latin typeface="Arial"/>
                  <a:ea typeface="Arial"/>
                  <a:cs typeface="Arial"/>
                  <a:sym typeface="Arial"/>
                </a:rPr>
                <a:t>h</a:t>
              </a:r>
              <a:r>
                <a:rPr lang="en-IN" sz="1800" baseline="-25000">
                  <a:solidFill>
                    <a:srgbClr val="595959"/>
                  </a:solidFill>
                  <a:latin typeface="Arial"/>
                  <a:ea typeface="Arial"/>
                  <a:cs typeface="Arial"/>
                  <a:sym typeface="Arial"/>
                </a:rPr>
                <a:t>3</a:t>
              </a:r>
              <a:endParaRPr sz="1800" baseline="-25000">
                <a:solidFill>
                  <a:srgbClr val="595959"/>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7"/>
                                        </p:tgtEl>
                                        <p:attrNameLst>
                                          <p:attrName>style.visibility</p:attrName>
                                        </p:attrNameLst>
                                      </p:cBhvr>
                                      <p:to>
                                        <p:strVal val="visible"/>
                                      </p:to>
                                    </p:set>
                                    <p:animEffect transition="in" filter="fade">
                                      <p:cBhvr>
                                        <p:cTn id="7" dur="500"/>
                                        <p:tgtEl>
                                          <p:spTgt spid="1117"/>
                                        </p:tgtEl>
                                      </p:cBhvr>
                                    </p:animEffect>
                                  </p:childTnLst>
                                </p:cTn>
                              </p:par>
                              <p:par>
                                <p:cTn id="8" presetID="10" presetClass="entr" presetSubtype="0" fill="hold" nodeType="withEffect">
                                  <p:stCondLst>
                                    <p:cond delay="0"/>
                                  </p:stCondLst>
                                  <p:childTnLst>
                                    <p:set>
                                      <p:cBhvr>
                                        <p:cTn id="9" dur="1" fill="hold">
                                          <p:stCondLst>
                                            <p:cond delay="0"/>
                                          </p:stCondLst>
                                        </p:cTn>
                                        <p:tgtEl>
                                          <p:spTgt spid="1111"/>
                                        </p:tgtEl>
                                        <p:attrNameLst>
                                          <p:attrName>style.visibility</p:attrName>
                                        </p:attrNameLst>
                                      </p:cBhvr>
                                      <p:to>
                                        <p:strVal val="visible"/>
                                      </p:to>
                                    </p:set>
                                    <p:animEffect transition="in" filter="fade">
                                      <p:cBhvr>
                                        <p:cTn id="10" dur="500"/>
                                        <p:tgtEl>
                                          <p:spTgt spid="11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03"/>
                                        </p:tgtEl>
                                        <p:attrNameLst>
                                          <p:attrName>style.visibility</p:attrName>
                                        </p:attrNameLst>
                                      </p:cBhvr>
                                      <p:to>
                                        <p:strVal val="visible"/>
                                      </p:to>
                                    </p:set>
                                    <p:animEffect transition="in" filter="fade">
                                      <p:cBhvr>
                                        <p:cTn id="14" dur="500"/>
                                        <p:tgtEl>
                                          <p:spTgt spid="110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21"/>
                                        </p:tgtEl>
                                        <p:attrNameLst>
                                          <p:attrName>style.visibility</p:attrName>
                                        </p:attrNameLst>
                                      </p:cBhvr>
                                      <p:to>
                                        <p:strVal val="visible"/>
                                      </p:to>
                                    </p:set>
                                    <p:animEffect transition="in" filter="fade">
                                      <p:cBhvr>
                                        <p:cTn id="19" dur="500"/>
                                        <p:tgtEl>
                                          <p:spTgt spid="11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06"/>
                                        </p:tgtEl>
                                        <p:attrNameLst>
                                          <p:attrName>style.visibility</p:attrName>
                                        </p:attrNameLst>
                                      </p:cBhvr>
                                      <p:to>
                                        <p:strVal val="visible"/>
                                      </p:to>
                                    </p:set>
                                    <p:animEffect transition="in" filter="fade">
                                      <p:cBhvr>
                                        <p:cTn id="24" dur="500"/>
                                        <p:tgtEl>
                                          <p:spTgt spid="110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135"/>
                                        </p:tgtEl>
                                        <p:attrNameLst>
                                          <p:attrName>style.visibility</p:attrName>
                                        </p:attrNameLst>
                                      </p:cBhvr>
                                      <p:to>
                                        <p:strVal val="visible"/>
                                      </p:to>
                                    </p:set>
                                    <p:animEffect transition="in" filter="fade">
                                      <p:cBhvr>
                                        <p:cTn id="28" dur="500"/>
                                        <p:tgtEl>
                                          <p:spTgt spid="113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07"/>
                                        </p:tgtEl>
                                        <p:attrNameLst>
                                          <p:attrName>style.visibility</p:attrName>
                                        </p:attrNameLst>
                                      </p:cBhvr>
                                      <p:to>
                                        <p:strVal val="visible"/>
                                      </p:to>
                                    </p:set>
                                    <p:animEffect transition="in" filter="fade">
                                      <p:cBhvr>
                                        <p:cTn id="33" dur="500"/>
                                        <p:tgtEl>
                                          <p:spTgt spid="110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31"/>
                                        </p:tgtEl>
                                        <p:attrNameLst>
                                          <p:attrName>style.visibility</p:attrName>
                                        </p:attrNameLst>
                                      </p:cBhvr>
                                      <p:to>
                                        <p:strVal val="visible"/>
                                      </p:to>
                                    </p:set>
                                    <p:animEffect transition="in" filter="fade">
                                      <p:cBhvr>
                                        <p:cTn id="38" dur="500"/>
                                        <p:tgtEl>
                                          <p:spTgt spid="1131"/>
                                        </p:tgtEl>
                                      </p:cBhvr>
                                    </p:animEffect>
                                  </p:childTnLst>
                                </p:cTn>
                              </p:par>
                              <p:par>
                                <p:cTn id="39" presetID="10" presetClass="entr" presetSubtype="0" fill="hold" nodeType="withEffect">
                                  <p:stCondLst>
                                    <p:cond delay="0"/>
                                  </p:stCondLst>
                                  <p:childTnLst>
                                    <p:set>
                                      <p:cBhvr>
                                        <p:cTn id="40" dur="1" fill="hold">
                                          <p:stCondLst>
                                            <p:cond delay="0"/>
                                          </p:stCondLst>
                                        </p:cTn>
                                        <p:tgtEl>
                                          <p:spTgt spid="1151"/>
                                        </p:tgtEl>
                                        <p:attrNameLst>
                                          <p:attrName>style.visibility</p:attrName>
                                        </p:attrNameLst>
                                      </p:cBhvr>
                                      <p:to>
                                        <p:strVal val="visible"/>
                                      </p:to>
                                    </p:set>
                                    <p:animEffect transition="in" filter="fade">
                                      <p:cBhvr>
                                        <p:cTn id="41" dur="500"/>
                                        <p:tgtEl>
                                          <p:spTgt spid="115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26"/>
                                        </p:tgtEl>
                                        <p:attrNameLst>
                                          <p:attrName>style.visibility</p:attrName>
                                        </p:attrNameLst>
                                      </p:cBhvr>
                                      <p:to>
                                        <p:strVal val="visible"/>
                                      </p:to>
                                    </p:set>
                                    <p:animEffect transition="in" filter="fade">
                                      <p:cBhvr>
                                        <p:cTn id="46" dur="500"/>
                                        <p:tgtEl>
                                          <p:spTgt spid="1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157"/>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grpSp>
        <p:nvGrpSpPr>
          <p:cNvPr id="1162" name="Google Shape;1162;p56"/>
          <p:cNvGrpSpPr/>
          <p:nvPr/>
        </p:nvGrpSpPr>
        <p:grpSpPr>
          <a:xfrm>
            <a:off x="0" y="0"/>
            <a:ext cx="12192000" cy="816077"/>
            <a:chOff x="0" y="0"/>
            <a:chExt cx="12192000" cy="816077"/>
          </a:xfrm>
        </p:grpSpPr>
        <p:sp>
          <p:nvSpPr>
            <p:cNvPr id="1163" name="Google Shape;1163;p56"/>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4" name="Google Shape;1164;p56"/>
            <p:cNvSpPr txBox="1"/>
            <p:nvPr/>
          </p:nvSpPr>
          <p:spPr>
            <a:xfrm>
              <a:off x="2006419" y="88488"/>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Attention model</a:t>
              </a:r>
              <a:endParaRPr sz="3200" b="1">
                <a:solidFill>
                  <a:schemeClr val="lt1"/>
                </a:solidFill>
                <a:latin typeface="Arial"/>
                <a:ea typeface="Arial"/>
                <a:cs typeface="Arial"/>
                <a:sym typeface="Arial"/>
              </a:endParaRPr>
            </a:p>
          </p:txBody>
        </p:sp>
      </p:grpSp>
      <p:sp>
        <p:nvSpPr>
          <p:cNvPr id="1165" name="Google Shape;1165;p56"/>
          <p:cNvSpPr txBox="1"/>
          <p:nvPr/>
        </p:nvSpPr>
        <p:spPr>
          <a:xfrm>
            <a:off x="6331304" y="3243600"/>
            <a:ext cx="5411012"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dirty="0">
                <a:solidFill>
                  <a:srgbClr val="A5A5A5"/>
                </a:solidFill>
                <a:latin typeface="Arial"/>
                <a:ea typeface="Arial"/>
                <a:cs typeface="Arial"/>
                <a:sym typeface="Arial"/>
              </a:rPr>
              <a:t>How important is the </a:t>
            </a:r>
            <a:r>
              <a:rPr lang="en-IN" sz="2400" dirty="0" err="1">
                <a:solidFill>
                  <a:srgbClr val="A5A5A5"/>
                </a:solidFill>
                <a:latin typeface="Arial"/>
                <a:ea typeface="Arial"/>
                <a:cs typeface="Arial"/>
                <a:sym typeface="Arial"/>
              </a:rPr>
              <a:t>j</a:t>
            </a:r>
            <a:r>
              <a:rPr lang="en-IN" sz="2400" baseline="30000" dirty="0" err="1">
                <a:solidFill>
                  <a:srgbClr val="A5A5A5"/>
                </a:solidFill>
                <a:latin typeface="Arial"/>
                <a:ea typeface="Arial"/>
                <a:cs typeface="Arial"/>
                <a:sym typeface="Arial"/>
              </a:rPr>
              <a:t>th</a:t>
            </a:r>
            <a:r>
              <a:rPr lang="en-IN" sz="2400" dirty="0">
                <a:solidFill>
                  <a:srgbClr val="A5A5A5"/>
                </a:solidFill>
                <a:latin typeface="Arial"/>
                <a:ea typeface="Arial"/>
                <a:cs typeface="Arial"/>
                <a:sym typeface="Arial"/>
              </a:rPr>
              <a:t> area of input image at the </a:t>
            </a:r>
            <a:r>
              <a:rPr lang="en-IN" sz="2400" dirty="0" err="1">
                <a:solidFill>
                  <a:srgbClr val="A5A5A5"/>
                </a:solidFill>
                <a:latin typeface="Arial"/>
                <a:ea typeface="Arial"/>
                <a:cs typeface="Arial"/>
                <a:sym typeface="Arial"/>
              </a:rPr>
              <a:t>t</a:t>
            </a:r>
            <a:r>
              <a:rPr lang="en-IN" sz="2400" baseline="30000" dirty="0" err="1">
                <a:solidFill>
                  <a:srgbClr val="A5A5A5"/>
                </a:solidFill>
                <a:latin typeface="Arial"/>
                <a:ea typeface="Arial"/>
                <a:cs typeface="Arial"/>
                <a:sym typeface="Arial"/>
              </a:rPr>
              <a:t>th</a:t>
            </a:r>
            <a:r>
              <a:rPr lang="en-IN" sz="2400" dirty="0">
                <a:solidFill>
                  <a:srgbClr val="A5A5A5"/>
                </a:solidFill>
                <a:latin typeface="Arial"/>
                <a:ea typeface="Arial"/>
                <a:cs typeface="Arial"/>
                <a:sym typeface="Arial"/>
              </a:rPr>
              <a:t> time stamp</a:t>
            </a:r>
            <a:endParaRPr dirty="0"/>
          </a:p>
          <a:p>
            <a:pPr marL="0" marR="0" lvl="0" indent="0" algn="l" rtl="0">
              <a:spcBef>
                <a:spcPts val="0"/>
              </a:spcBef>
              <a:spcAft>
                <a:spcPts val="0"/>
              </a:spcAft>
              <a:buNone/>
            </a:pPr>
            <a:endParaRPr sz="2400" dirty="0">
              <a:solidFill>
                <a:srgbClr val="A5A5A5"/>
              </a:solidFill>
              <a:latin typeface="Arial"/>
              <a:ea typeface="Arial"/>
              <a:cs typeface="Arial"/>
              <a:sym typeface="Arial"/>
            </a:endParaRPr>
          </a:p>
          <a:p>
            <a:pPr marL="0" marR="0" lvl="0" indent="0" algn="l" rtl="0">
              <a:spcBef>
                <a:spcPts val="0"/>
              </a:spcBef>
              <a:spcAft>
                <a:spcPts val="0"/>
              </a:spcAft>
              <a:buNone/>
            </a:pPr>
            <a:r>
              <a:rPr lang="en-IN" sz="3200" dirty="0" err="1">
                <a:solidFill>
                  <a:srgbClr val="F4343F"/>
                </a:solidFill>
                <a:latin typeface="Arial"/>
                <a:ea typeface="Arial"/>
                <a:cs typeface="Arial"/>
                <a:sym typeface="Arial"/>
              </a:rPr>
              <a:t>h</a:t>
            </a:r>
            <a:r>
              <a:rPr lang="en-IN" sz="3200" baseline="-25000" dirty="0" err="1">
                <a:solidFill>
                  <a:srgbClr val="F4343F"/>
                </a:solidFill>
                <a:latin typeface="Arial"/>
                <a:ea typeface="Arial"/>
                <a:cs typeface="Arial"/>
                <a:sym typeface="Arial"/>
              </a:rPr>
              <a:t>t</a:t>
            </a:r>
            <a:r>
              <a:rPr lang="en-IN" sz="3200" dirty="0">
                <a:solidFill>
                  <a:srgbClr val="F4343F"/>
                </a:solidFill>
                <a:latin typeface="Arial"/>
                <a:ea typeface="Arial"/>
                <a:cs typeface="Arial"/>
                <a:sym typeface="Arial"/>
              </a:rPr>
              <a:t> </a:t>
            </a:r>
            <a:r>
              <a:rPr lang="en-IN" sz="2400" dirty="0">
                <a:solidFill>
                  <a:srgbClr val="A5A5A5"/>
                </a:solidFill>
                <a:latin typeface="Arial"/>
                <a:ea typeface="Arial"/>
                <a:cs typeface="Arial"/>
                <a:sym typeface="Arial"/>
              </a:rPr>
              <a:t>🡪 hidden state of decoder</a:t>
            </a:r>
            <a:endParaRPr dirty="0"/>
          </a:p>
          <a:p>
            <a:pPr marL="0" marR="0" lvl="0" indent="0" algn="l" rtl="0">
              <a:spcBef>
                <a:spcPts val="0"/>
              </a:spcBef>
              <a:spcAft>
                <a:spcPts val="0"/>
              </a:spcAft>
              <a:buNone/>
            </a:pPr>
            <a:r>
              <a:rPr lang="en-IN" sz="3200" dirty="0">
                <a:solidFill>
                  <a:srgbClr val="F4343F"/>
                </a:solidFill>
                <a:latin typeface="Arial"/>
                <a:ea typeface="Arial"/>
                <a:cs typeface="Arial"/>
                <a:sym typeface="Arial"/>
              </a:rPr>
              <a:t>f</a:t>
            </a:r>
            <a:r>
              <a:rPr lang="en-IN" sz="3200" baseline="-25000" dirty="0">
                <a:solidFill>
                  <a:srgbClr val="F4343F"/>
                </a:solidFill>
                <a:latin typeface="Arial"/>
                <a:ea typeface="Arial"/>
                <a:cs typeface="Arial"/>
                <a:sym typeface="Arial"/>
              </a:rPr>
              <a:t>j  </a:t>
            </a:r>
            <a:r>
              <a:rPr lang="en-IN" sz="2400" dirty="0">
                <a:solidFill>
                  <a:srgbClr val="A5A5A5"/>
                </a:solidFill>
                <a:latin typeface="Arial"/>
                <a:ea typeface="Arial"/>
                <a:cs typeface="Arial"/>
                <a:sym typeface="Arial"/>
              </a:rPr>
              <a:t>🡪 state of encoder</a:t>
            </a:r>
            <a:endParaRPr dirty="0"/>
          </a:p>
          <a:p>
            <a:pPr marL="0" marR="0" lvl="0" indent="0" algn="l" rtl="0">
              <a:spcBef>
                <a:spcPts val="0"/>
              </a:spcBef>
              <a:spcAft>
                <a:spcPts val="0"/>
              </a:spcAft>
              <a:buNone/>
            </a:pPr>
            <a:endParaRPr sz="2400" dirty="0">
              <a:solidFill>
                <a:srgbClr val="A5A5A5"/>
              </a:solidFill>
              <a:latin typeface="Arial"/>
              <a:ea typeface="Arial"/>
              <a:cs typeface="Arial"/>
              <a:sym typeface="Arial"/>
            </a:endParaRPr>
          </a:p>
          <a:p>
            <a:pPr marL="0" marR="0" lvl="0" indent="0" algn="l" rtl="0">
              <a:spcBef>
                <a:spcPts val="0"/>
              </a:spcBef>
              <a:spcAft>
                <a:spcPts val="0"/>
              </a:spcAft>
              <a:buNone/>
            </a:pPr>
            <a:r>
              <a:rPr lang="en-IN" sz="3200" dirty="0" err="1">
                <a:solidFill>
                  <a:srgbClr val="F4343F"/>
                </a:solidFill>
                <a:latin typeface="Arial"/>
                <a:ea typeface="Arial"/>
                <a:cs typeface="Arial"/>
                <a:sym typeface="Arial"/>
              </a:rPr>
              <a:t>f</a:t>
            </a:r>
            <a:r>
              <a:rPr lang="en-IN" sz="3200" baseline="-25000" dirty="0" err="1">
                <a:solidFill>
                  <a:srgbClr val="F4343F"/>
                </a:solidFill>
                <a:latin typeface="Arial"/>
                <a:ea typeface="Arial"/>
                <a:cs typeface="Arial"/>
                <a:sym typeface="Arial"/>
              </a:rPr>
              <a:t>att</a:t>
            </a:r>
            <a:r>
              <a:rPr lang="en-IN" sz="2400" dirty="0">
                <a:solidFill>
                  <a:srgbClr val="A5A5A5"/>
                </a:solidFill>
                <a:latin typeface="Arial"/>
                <a:ea typeface="Arial"/>
                <a:cs typeface="Arial"/>
                <a:sym typeface="Arial"/>
              </a:rPr>
              <a:t> 🡪 simple feed forward NN</a:t>
            </a:r>
            <a:endParaRPr dirty="0"/>
          </a:p>
        </p:txBody>
      </p:sp>
      <p:sp>
        <p:nvSpPr>
          <p:cNvPr id="1166" name="Google Shape;1166;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39</a:t>
            </a:fld>
            <a:endParaRPr/>
          </a:p>
        </p:txBody>
      </p:sp>
      <p:pic>
        <p:nvPicPr>
          <p:cNvPr id="1167" name="Google Shape;1167;p56"/>
          <p:cNvPicPr preferRelativeResize="0"/>
          <p:nvPr/>
        </p:nvPicPr>
        <p:blipFill rotWithShape="1">
          <a:blip r:embed="rId3">
            <a:alphaModFix/>
          </a:blip>
          <a:srcRect l="38816" t="32298" r="39254" b="26387"/>
          <a:stretch/>
        </p:blipFill>
        <p:spPr>
          <a:xfrm>
            <a:off x="1639614" y="2996538"/>
            <a:ext cx="2673531" cy="2833387"/>
          </a:xfrm>
          <a:prstGeom prst="rect">
            <a:avLst/>
          </a:prstGeom>
          <a:noFill/>
          <a:ln>
            <a:noFill/>
          </a:ln>
        </p:spPr>
      </p:pic>
      <p:sp>
        <p:nvSpPr>
          <p:cNvPr id="1168" name="Google Shape;1168;p56"/>
          <p:cNvSpPr txBox="1"/>
          <p:nvPr/>
        </p:nvSpPr>
        <p:spPr>
          <a:xfrm>
            <a:off x="6001406" y="2024898"/>
            <a:ext cx="5203619"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4400">
                <a:solidFill>
                  <a:srgbClr val="F4343F"/>
                </a:solidFill>
                <a:latin typeface="Arial"/>
                <a:ea typeface="Arial"/>
                <a:cs typeface="Arial"/>
                <a:sym typeface="Arial"/>
              </a:rPr>
              <a:t>e</a:t>
            </a:r>
            <a:r>
              <a:rPr lang="en-IN" sz="4400" baseline="-25000">
                <a:solidFill>
                  <a:srgbClr val="F4343F"/>
                </a:solidFill>
                <a:latin typeface="Arial"/>
                <a:ea typeface="Arial"/>
                <a:cs typeface="Arial"/>
                <a:sym typeface="Arial"/>
              </a:rPr>
              <a:t>jt</a:t>
            </a:r>
            <a:r>
              <a:rPr lang="en-IN" sz="4400">
                <a:solidFill>
                  <a:srgbClr val="F4343F"/>
                </a:solidFill>
                <a:latin typeface="Arial"/>
                <a:ea typeface="Arial"/>
                <a:cs typeface="Arial"/>
                <a:sym typeface="Arial"/>
              </a:rPr>
              <a:t>= f</a:t>
            </a:r>
            <a:r>
              <a:rPr lang="en-IN" sz="4400" baseline="-25000">
                <a:solidFill>
                  <a:srgbClr val="F4343F"/>
                </a:solidFill>
                <a:latin typeface="Arial"/>
                <a:ea typeface="Arial"/>
                <a:cs typeface="Arial"/>
                <a:sym typeface="Arial"/>
              </a:rPr>
              <a:t>att</a:t>
            </a:r>
            <a:r>
              <a:rPr lang="en-IN" sz="4400">
                <a:solidFill>
                  <a:srgbClr val="F4343F"/>
                </a:solidFill>
                <a:latin typeface="Arial"/>
                <a:ea typeface="Arial"/>
                <a:cs typeface="Arial"/>
                <a:sym typeface="Arial"/>
              </a:rPr>
              <a:t>(h</a:t>
            </a:r>
            <a:r>
              <a:rPr lang="en-IN" sz="4400" baseline="-25000">
                <a:solidFill>
                  <a:srgbClr val="F4343F"/>
                </a:solidFill>
                <a:latin typeface="Arial"/>
                <a:ea typeface="Arial"/>
                <a:cs typeface="Arial"/>
                <a:sym typeface="Arial"/>
              </a:rPr>
              <a:t>t</a:t>
            </a:r>
            <a:r>
              <a:rPr lang="en-IN" sz="4400">
                <a:solidFill>
                  <a:srgbClr val="F4343F"/>
                </a:solidFill>
                <a:latin typeface="Arial"/>
                <a:ea typeface="Arial"/>
                <a:cs typeface="Arial"/>
                <a:sym typeface="Arial"/>
              </a:rPr>
              <a:t>,f</a:t>
            </a:r>
            <a:r>
              <a:rPr lang="en-IN" sz="4400" baseline="-25000">
                <a:solidFill>
                  <a:srgbClr val="F4343F"/>
                </a:solidFill>
                <a:latin typeface="Arial"/>
                <a:ea typeface="Arial"/>
                <a:cs typeface="Arial"/>
                <a:sym typeface="Arial"/>
              </a:rPr>
              <a:t>j</a:t>
            </a:r>
            <a:r>
              <a:rPr lang="en-IN" sz="4400">
                <a:solidFill>
                  <a:srgbClr val="F4343F"/>
                </a:solidFill>
                <a:latin typeface="Arial"/>
                <a:ea typeface="Arial"/>
                <a:cs typeface="Arial"/>
                <a:sym typeface="Arial"/>
              </a:rPr>
              <a:t>)</a:t>
            </a:r>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95"/>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grpSp>
        <p:nvGrpSpPr>
          <p:cNvPr id="1173" name="Google Shape;1173;p57"/>
          <p:cNvGrpSpPr/>
          <p:nvPr/>
        </p:nvGrpSpPr>
        <p:grpSpPr>
          <a:xfrm>
            <a:off x="0" y="0"/>
            <a:ext cx="12192000" cy="816077"/>
            <a:chOff x="0" y="0"/>
            <a:chExt cx="12192000" cy="816077"/>
          </a:xfrm>
        </p:grpSpPr>
        <p:sp>
          <p:nvSpPr>
            <p:cNvPr id="1174" name="Google Shape;1174;p57"/>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5" name="Google Shape;1175;p57"/>
            <p:cNvSpPr txBox="1"/>
            <p:nvPr/>
          </p:nvSpPr>
          <p:spPr>
            <a:xfrm>
              <a:off x="2006419" y="88488"/>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Attention model</a:t>
              </a:r>
              <a:endParaRPr sz="3200" b="1">
                <a:solidFill>
                  <a:schemeClr val="lt1"/>
                </a:solidFill>
                <a:latin typeface="Arial"/>
                <a:ea typeface="Arial"/>
                <a:cs typeface="Arial"/>
                <a:sym typeface="Arial"/>
              </a:endParaRPr>
            </a:p>
          </p:txBody>
        </p:sp>
      </p:grpSp>
      <p:sp>
        <p:nvSpPr>
          <p:cNvPr id="1176" name="Google Shape;1176;p57"/>
          <p:cNvSpPr txBox="1"/>
          <p:nvPr/>
        </p:nvSpPr>
        <p:spPr>
          <a:xfrm>
            <a:off x="3337079" y="1104963"/>
            <a:ext cx="8431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7" name="Google Shape;1177;p57"/>
          <p:cNvSpPr txBox="1"/>
          <p:nvPr/>
        </p:nvSpPr>
        <p:spPr>
          <a:xfrm>
            <a:off x="6096000" y="3094171"/>
            <a:ext cx="605684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rgbClr val="F4343F"/>
                </a:solidFill>
                <a:latin typeface="Arial"/>
                <a:ea typeface="Arial"/>
                <a:cs typeface="Arial"/>
                <a:sym typeface="Arial"/>
              </a:rPr>
              <a:t>f</a:t>
            </a:r>
            <a:r>
              <a:rPr lang="en-IN" sz="2800" baseline="-25000">
                <a:solidFill>
                  <a:srgbClr val="F4343F"/>
                </a:solidFill>
                <a:latin typeface="Arial"/>
                <a:ea typeface="Arial"/>
                <a:cs typeface="Arial"/>
                <a:sym typeface="Arial"/>
              </a:rPr>
              <a:t>att</a:t>
            </a:r>
            <a:r>
              <a:rPr lang="en-IN" sz="2800">
                <a:solidFill>
                  <a:srgbClr val="F4343F"/>
                </a:solidFill>
                <a:latin typeface="Arial"/>
                <a:ea typeface="Arial"/>
                <a:cs typeface="Arial"/>
                <a:sym typeface="Arial"/>
              </a:rPr>
              <a:t> 🡪 </a:t>
            </a:r>
            <a:r>
              <a:rPr lang="en-IN" sz="2800">
                <a:solidFill>
                  <a:srgbClr val="A5A5A5"/>
                </a:solidFill>
                <a:latin typeface="Arial"/>
                <a:ea typeface="Arial"/>
                <a:cs typeface="Arial"/>
                <a:sym typeface="Arial"/>
              </a:rPr>
              <a:t>V</a:t>
            </a:r>
            <a:r>
              <a:rPr lang="en-IN" sz="2800" baseline="30000">
                <a:solidFill>
                  <a:srgbClr val="A5A5A5"/>
                </a:solidFill>
                <a:latin typeface="Arial"/>
                <a:ea typeface="Arial"/>
                <a:cs typeface="Arial"/>
                <a:sym typeface="Arial"/>
              </a:rPr>
              <a:t>T</a:t>
            </a:r>
            <a:r>
              <a:rPr lang="en-IN" sz="2800" baseline="-25000">
                <a:solidFill>
                  <a:srgbClr val="A5A5A5"/>
                </a:solidFill>
                <a:latin typeface="Arial"/>
                <a:ea typeface="Arial"/>
                <a:cs typeface="Arial"/>
                <a:sym typeface="Arial"/>
              </a:rPr>
              <a:t>att</a:t>
            </a:r>
            <a:r>
              <a:rPr lang="en-IN" sz="2800">
                <a:solidFill>
                  <a:srgbClr val="A5A5A5"/>
                </a:solidFill>
                <a:latin typeface="Arial"/>
                <a:ea typeface="Arial"/>
                <a:cs typeface="Arial"/>
                <a:sym typeface="Arial"/>
              </a:rPr>
              <a:t> * tanh(U</a:t>
            </a:r>
            <a:r>
              <a:rPr lang="en-IN" sz="2800" baseline="-25000">
                <a:solidFill>
                  <a:srgbClr val="A5A5A5"/>
                </a:solidFill>
                <a:latin typeface="Arial"/>
                <a:ea typeface="Arial"/>
                <a:cs typeface="Arial"/>
                <a:sym typeface="Arial"/>
              </a:rPr>
              <a:t>att</a:t>
            </a:r>
            <a:r>
              <a:rPr lang="en-IN" sz="2800">
                <a:solidFill>
                  <a:srgbClr val="A5A5A5"/>
                </a:solidFill>
                <a:latin typeface="Arial"/>
                <a:ea typeface="Arial"/>
                <a:cs typeface="Arial"/>
                <a:sym typeface="Arial"/>
              </a:rPr>
              <a:t>* h</a:t>
            </a:r>
            <a:r>
              <a:rPr lang="en-IN" sz="2800" baseline="-25000">
                <a:solidFill>
                  <a:srgbClr val="A5A5A5"/>
                </a:solidFill>
                <a:latin typeface="Arial"/>
                <a:ea typeface="Arial"/>
                <a:cs typeface="Arial"/>
                <a:sym typeface="Arial"/>
              </a:rPr>
              <a:t>t  </a:t>
            </a:r>
            <a:r>
              <a:rPr lang="en-IN" sz="2800">
                <a:solidFill>
                  <a:srgbClr val="A5A5A5"/>
                </a:solidFill>
                <a:latin typeface="Arial"/>
                <a:ea typeface="Arial"/>
                <a:cs typeface="Arial"/>
                <a:sym typeface="Arial"/>
              </a:rPr>
              <a:t>+  W</a:t>
            </a:r>
            <a:r>
              <a:rPr lang="en-IN" sz="2800" baseline="-25000">
                <a:solidFill>
                  <a:srgbClr val="A5A5A5"/>
                </a:solidFill>
                <a:latin typeface="Arial"/>
                <a:ea typeface="Arial"/>
                <a:cs typeface="Arial"/>
                <a:sym typeface="Arial"/>
              </a:rPr>
              <a:t>att</a:t>
            </a:r>
            <a:r>
              <a:rPr lang="en-IN" sz="2800">
                <a:solidFill>
                  <a:srgbClr val="A5A5A5"/>
                </a:solidFill>
                <a:latin typeface="Arial"/>
                <a:ea typeface="Arial"/>
                <a:cs typeface="Arial"/>
                <a:sym typeface="Arial"/>
              </a:rPr>
              <a:t>* f</a:t>
            </a:r>
            <a:r>
              <a:rPr lang="en-IN" sz="2800" baseline="-25000">
                <a:solidFill>
                  <a:srgbClr val="A5A5A5"/>
                </a:solidFill>
                <a:latin typeface="Arial"/>
                <a:ea typeface="Arial"/>
                <a:cs typeface="Arial"/>
                <a:sym typeface="Arial"/>
              </a:rPr>
              <a:t>j  </a:t>
            </a:r>
            <a:r>
              <a:rPr lang="en-IN" sz="2800">
                <a:solidFill>
                  <a:srgbClr val="A5A5A5"/>
                </a:solidFill>
                <a:latin typeface="Arial"/>
                <a:ea typeface="Arial"/>
                <a:cs typeface="Arial"/>
                <a:sym typeface="Arial"/>
              </a:rPr>
              <a:t>)</a:t>
            </a:r>
            <a:endParaRPr/>
          </a:p>
        </p:txBody>
      </p:sp>
      <p:pic>
        <p:nvPicPr>
          <p:cNvPr id="1178" name="Google Shape;1178;p57" descr="2: Hyperbolic Tan Activation Function | Download Scientific Diagram"/>
          <p:cNvPicPr preferRelativeResize="0"/>
          <p:nvPr/>
        </p:nvPicPr>
        <p:blipFill rotWithShape="1">
          <a:blip r:embed="rId3">
            <a:alphaModFix/>
          </a:blip>
          <a:srcRect/>
          <a:stretch/>
        </p:blipFill>
        <p:spPr>
          <a:xfrm>
            <a:off x="7731531" y="3910386"/>
            <a:ext cx="3421483" cy="2199524"/>
          </a:xfrm>
          <a:prstGeom prst="rect">
            <a:avLst/>
          </a:prstGeom>
          <a:noFill/>
          <a:ln>
            <a:noFill/>
          </a:ln>
        </p:spPr>
      </p:pic>
      <p:sp>
        <p:nvSpPr>
          <p:cNvPr id="1179" name="Google Shape;1179;p57"/>
          <p:cNvSpPr/>
          <p:nvPr/>
        </p:nvSpPr>
        <p:spPr>
          <a:xfrm>
            <a:off x="9124854" y="3847615"/>
            <a:ext cx="577373" cy="33575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rgbClr val="A5A5A5"/>
                </a:solidFill>
                <a:latin typeface="Arial"/>
                <a:ea typeface="Arial"/>
                <a:cs typeface="Arial"/>
                <a:sym typeface="Arial"/>
              </a:rPr>
              <a:t>tanh</a:t>
            </a:r>
            <a:endParaRPr sz="1800">
              <a:solidFill>
                <a:schemeClr val="dk1"/>
              </a:solidFill>
              <a:latin typeface="Calibri"/>
              <a:ea typeface="Calibri"/>
              <a:cs typeface="Calibri"/>
              <a:sym typeface="Calibri"/>
            </a:endParaRPr>
          </a:p>
        </p:txBody>
      </p:sp>
      <p:sp>
        <p:nvSpPr>
          <p:cNvPr id="1180" name="Google Shape;1180;p57"/>
          <p:cNvSpPr/>
          <p:nvPr/>
        </p:nvSpPr>
        <p:spPr>
          <a:xfrm>
            <a:off x="5327780" y="6109910"/>
            <a:ext cx="6965337"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400" dirty="0" err="1">
                <a:solidFill>
                  <a:srgbClr val="A5A5A5"/>
                </a:solidFill>
                <a:latin typeface="Arial"/>
                <a:ea typeface="Arial"/>
                <a:cs typeface="Arial"/>
                <a:sym typeface="Arial"/>
              </a:rPr>
              <a:t>V</a:t>
            </a:r>
            <a:r>
              <a:rPr lang="en-IN" sz="2400" baseline="30000" dirty="0" err="1">
                <a:solidFill>
                  <a:srgbClr val="A5A5A5"/>
                </a:solidFill>
                <a:latin typeface="Arial"/>
                <a:ea typeface="Arial"/>
                <a:cs typeface="Arial"/>
                <a:sym typeface="Arial"/>
              </a:rPr>
              <a:t>T</a:t>
            </a:r>
            <a:r>
              <a:rPr lang="en-IN" sz="2400" baseline="-25000" dirty="0" err="1">
                <a:solidFill>
                  <a:srgbClr val="A5A5A5"/>
                </a:solidFill>
                <a:latin typeface="Arial"/>
                <a:ea typeface="Arial"/>
                <a:cs typeface="Arial"/>
                <a:sym typeface="Arial"/>
              </a:rPr>
              <a:t>att</a:t>
            </a:r>
            <a:r>
              <a:rPr lang="en-IN" sz="2400" dirty="0">
                <a:solidFill>
                  <a:srgbClr val="A5A5A5"/>
                </a:solidFill>
                <a:latin typeface="Arial"/>
                <a:ea typeface="Arial"/>
                <a:cs typeface="Arial"/>
                <a:sym typeface="Arial"/>
              </a:rPr>
              <a:t>  is introduced to make </a:t>
            </a:r>
            <a:r>
              <a:rPr lang="en-IN" sz="2400" dirty="0" err="1">
                <a:solidFill>
                  <a:srgbClr val="A5A5A5"/>
                </a:solidFill>
                <a:latin typeface="Arial"/>
                <a:ea typeface="Arial"/>
                <a:cs typeface="Arial"/>
                <a:sym typeface="Arial"/>
              </a:rPr>
              <a:t>e</a:t>
            </a:r>
            <a:r>
              <a:rPr lang="en-IN" sz="2400" baseline="-25000" dirty="0" err="1">
                <a:solidFill>
                  <a:srgbClr val="A5A5A5"/>
                </a:solidFill>
                <a:latin typeface="Arial"/>
                <a:ea typeface="Arial"/>
                <a:cs typeface="Arial"/>
                <a:sym typeface="Arial"/>
              </a:rPr>
              <a:t>jt</a:t>
            </a:r>
            <a:r>
              <a:rPr lang="en-IN" sz="2400" baseline="-25000" dirty="0">
                <a:solidFill>
                  <a:srgbClr val="A5A5A5"/>
                </a:solidFill>
                <a:latin typeface="Arial"/>
                <a:ea typeface="Arial"/>
                <a:cs typeface="Arial"/>
                <a:sym typeface="Arial"/>
              </a:rPr>
              <a:t> </a:t>
            </a:r>
            <a:r>
              <a:rPr lang="en-IN" sz="2400" dirty="0">
                <a:solidFill>
                  <a:srgbClr val="A5A5A5"/>
                </a:solidFill>
                <a:latin typeface="Arial"/>
                <a:ea typeface="Arial"/>
                <a:cs typeface="Arial"/>
                <a:sym typeface="Arial"/>
              </a:rPr>
              <a:t> a scalar value. </a:t>
            </a:r>
            <a:endParaRPr sz="2400" dirty="0">
              <a:solidFill>
                <a:srgbClr val="A5A5A5"/>
              </a:solidFill>
              <a:latin typeface="Calibri"/>
              <a:ea typeface="Calibri"/>
              <a:cs typeface="Calibri"/>
              <a:sym typeface="Calibri"/>
            </a:endParaRPr>
          </a:p>
        </p:txBody>
      </p:sp>
      <p:sp>
        <p:nvSpPr>
          <p:cNvPr id="1181" name="Google Shape;1181;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40</a:t>
            </a:fld>
            <a:endParaRPr/>
          </a:p>
        </p:txBody>
      </p:sp>
      <p:grpSp>
        <p:nvGrpSpPr>
          <p:cNvPr id="1182" name="Google Shape;1182;p57"/>
          <p:cNvGrpSpPr/>
          <p:nvPr/>
        </p:nvGrpSpPr>
        <p:grpSpPr>
          <a:xfrm>
            <a:off x="1678907" y="3052407"/>
            <a:ext cx="2647165" cy="2700630"/>
            <a:chOff x="2078436" y="2758148"/>
            <a:chExt cx="2187740" cy="2231925"/>
          </a:xfrm>
        </p:grpSpPr>
        <p:grpSp>
          <p:nvGrpSpPr>
            <p:cNvPr id="1183" name="Google Shape;1183;p57"/>
            <p:cNvGrpSpPr/>
            <p:nvPr/>
          </p:nvGrpSpPr>
          <p:grpSpPr>
            <a:xfrm>
              <a:off x="2078436" y="2758148"/>
              <a:ext cx="2153613" cy="2231925"/>
              <a:chOff x="3930870" y="2469929"/>
              <a:chExt cx="3468414" cy="3594537"/>
            </a:xfrm>
          </p:grpSpPr>
          <p:sp>
            <p:nvSpPr>
              <p:cNvPr id="1184" name="Google Shape;1184;p57"/>
              <p:cNvSpPr/>
              <p:nvPr/>
            </p:nvSpPr>
            <p:spPr>
              <a:xfrm>
                <a:off x="3930870" y="2469931"/>
                <a:ext cx="1156138" cy="1198179"/>
              </a:xfrm>
              <a:prstGeom prst="rect">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5" name="Google Shape;1185;p57"/>
              <p:cNvSpPr/>
              <p:nvPr/>
            </p:nvSpPr>
            <p:spPr>
              <a:xfrm>
                <a:off x="5087008" y="2469930"/>
                <a:ext cx="1156138" cy="1198179"/>
              </a:xfrm>
              <a:prstGeom prst="rect">
                <a:avLst/>
              </a:prstGeom>
              <a:solidFill>
                <a:srgbClr val="BFBFBF"/>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6" name="Google Shape;1186;p57"/>
              <p:cNvSpPr/>
              <p:nvPr/>
            </p:nvSpPr>
            <p:spPr>
              <a:xfrm>
                <a:off x="5087008" y="3668109"/>
                <a:ext cx="1156138" cy="1198179"/>
              </a:xfrm>
              <a:prstGeom prst="rect">
                <a:avLst/>
              </a:prstGeom>
              <a:solidFill>
                <a:srgbClr val="A5A5A5"/>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7" name="Google Shape;1187;p57"/>
              <p:cNvSpPr/>
              <p:nvPr/>
            </p:nvSpPr>
            <p:spPr>
              <a:xfrm>
                <a:off x="3930870" y="3668109"/>
                <a:ext cx="1156138" cy="1198179"/>
              </a:xfrm>
              <a:prstGeom prst="rect">
                <a:avLst/>
              </a:prstGeom>
              <a:solidFill>
                <a:srgbClr val="BFBFBF"/>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8" name="Google Shape;1188;p57"/>
              <p:cNvSpPr/>
              <p:nvPr/>
            </p:nvSpPr>
            <p:spPr>
              <a:xfrm>
                <a:off x="6243146" y="2469929"/>
                <a:ext cx="1156138" cy="1198179"/>
              </a:xfrm>
              <a:prstGeom prst="rect">
                <a:avLst/>
              </a:prstGeom>
              <a:solidFill>
                <a:srgbClr val="D8D8D8"/>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9" name="Google Shape;1189;p57"/>
              <p:cNvSpPr/>
              <p:nvPr/>
            </p:nvSpPr>
            <p:spPr>
              <a:xfrm>
                <a:off x="6243146" y="3668108"/>
                <a:ext cx="1156138" cy="1198179"/>
              </a:xfrm>
              <a:prstGeom prst="rect">
                <a:avLst/>
              </a:prstGeom>
              <a:solidFill>
                <a:srgbClr val="D8D8D8"/>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0" name="Google Shape;1190;p57"/>
              <p:cNvSpPr/>
              <p:nvPr/>
            </p:nvSpPr>
            <p:spPr>
              <a:xfrm>
                <a:off x="6243146" y="4866287"/>
                <a:ext cx="1156138" cy="1198179"/>
              </a:xfrm>
              <a:prstGeom prst="rect">
                <a:avLst/>
              </a:prstGeom>
              <a:solidFill>
                <a:srgbClr val="BFBFBF"/>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1" name="Google Shape;1191;p57"/>
              <p:cNvSpPr/>
              <p:nvPr/>
            </p:nvSpPr>
            <p:spPr>
              <a:xfrm>
                <a:off x="5087008" y="4866286"/>
                <a:ext cx="1156138" cy="1198179"/>
              </a:xfrm>
              <a:prstGeom prst="rect">
                <a:avLst/>
              </a:prstGeom>
              <a:solidFill>
                <a:srgbClr val="595959"/>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2" name="Google Shape;1192;p57"/>
              <p:cNvSpPr/>
              <p:nvPr/>
            </p:nvSpPr>
            <p:spPr>
              <a:xfrm>
                <a:off x="3930870" y="4866285"/>
                <a:ext cx="1156138" cy="1198179"/>
              </a:xfrm>
              <a:prstGeom prst="rect">
                <a:avLst/>
              </a:prstGeom>
              <a:solidFill>
                <a:srgbClr val="D8D8D8"/>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93" name="Google Shape;1193;p57"/>
            <p:cNvGrpSpPr/>
            <p:nvPr/>
          </p:nvGrpSpPr>
          <p:grpSpPr>
            <a:xfrm>
              <a:off x="2164103" y="2899301"/>
              <a:ext cx="2067155" cy="381542"/>
              <a:chOff x="1152973" y="3082181"/>
              <a:chExt cx="2067155" cy="381542"/>
            </a:xfrm>
          </p:grpSpPr>
          <p:sp>
            <p:nvSpPr>
              <p:cNvPr id="1194" name="Google Shape;1194;p57"/>
              <p:cNvSpPr txBox="1"/>
              <p:nvPr/>
            </p:nvSpPr>
            <p:spPr>
              <a:xfrm>
                <a:off x="1152973" y="3082182"/>
                <a:ext cx="546538" cy="3815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rgbClr val="F4343F"/>
                    </a:solidFill>
                    <a:latin typeface="Arial"/>
                    <a:ea typeface="Arial"/>
                    <a:cs typeface="Arial"/>
                    <a:sym typeface="Arial"/>
                  </a:rPr>
                  <a:t>e</a:t>
                </a:r>
                <a:r>
                  <a:rPr lang="en-IN" sz="2400" baseline="-25000">
                    <a:solidFill>
                      <a:srgbClr val="F4343F"/>
                    </a:solidFill>
                    <a:latin typeface="Arial"/>
                    <a:ea typeface="Arial"/>
                    <a:cs typeface="Arial"/>
                    <a:sym typeface="Arial"/>
                  </a:rPr>
                  <a:t>a</a:t>
                </a:r>
                <a:endParaRPr sz="2400" baseline="-25000">
                  <a:solidFill>
                    <a:srgbClr val="F4343F"/>
                  </a:solidFill>
                  <a:latin typeface="Arial"/>
                  <a:ea typeface="Arial"/>
                  <a:cs typeface="Arial"/>
                  <a:sym typeface="Arial"/>
                </a:endParaRPr>
              </a:p>
            </p:txBody>
          </p:sp>
          <p:sp>
            <p:nvSpPr>
              <p:cNvPr id="1195" name="Google Shape;1195;p57"/>
              <p:cNvSpPr txBox="1"/>
              <p:nvPr/>
            </p:nvSpPr>
            <p:spPr>
              <a:xfrm>
                <a:off x="1877181" y="3082182"/>
                <a:ext cx="546538" cy="3815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rgbClr val="F4343F"/>
                    </a:solidFill>
                    <a:latin typeface="Arial"/>
                    <a:ea typeface="Arial"/>
                    <a:cs typeface="Arial"/>
                    <a:sym typeface="Arial"/>
                  </a:rPr>
                  <a:t>e</a:t>
                </a:r>
                <a:r>
                  <a:rPr lang="en-IN" sz="2400" baseline="-25000">
                    <a:solidFill>
                      <a:srgbClr val="F4343F"/>
                    </a:solidFill>
                    <a:latin typeface="Arial"/>
                    <a:ea typeface="Arial"/>
                    <a:cs typeface="Arial"/>
                    <a:sym typeface="Arial"/>
                  </a:rPr>
                  <a:t>b</a:t>
                </a:r>
                <a:endParaRPr/>
              </a:p>
            </p:txBody>
          </p:sp>
          <p:sp>
            <p:nvSpPr>
              <p:cNvPr id="1196" name="Google Shape;1196;p57"/>
              <p:cNvSpPr txBox="1"/>
              <p:nvPr/>
            </p:nvSpPr>
            <p:spPr>
              <a:xfrm>
                <a:off x="2673590" y="3082181"/>
                <a:ext cx="546538" cy="3815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rgbClr val="F4343F"/>
                    </a:solidFill>
                    <a:latin typeface="Arial"/>
                    <a:ea typeface="Arial"/>
                    <a:cs typeface="Arial"/>
                    <a:sym typeface="Arial"/>
                  </a:rPr>
                  <a:t>e</a:t>
                </a:r>
                <a:r>
                  <a:rPr lang="en-IN" sz="2400" baseline="-25000">
                    <a:solidFill>
                      <a:srgbClr val="F4343F"/>
                    </a:solidFill>
                    <a:latin typeface="Arial"/>
                    <a:ea typeface="Arial"/>
                    <a:cs typeface="Arial"/>
                    <a:sym typeface="Arial"/>
                  </a:rPr>
                  <a:t>c</a:t>
                </a:r>
                <a:endParaRPr sz="2400" baseline="-25000">
                  <a:solidFill>
                    <a:srgbClr val="F4343F"/>
                  </a:solidFill>
                  <a:latin typeface="Arial"/>
                  <a:ea typeface="Arial"/>
                  <a:cs typeface="Arial"/>
                  <a:sym typeface="Arial"/>
                </a:endParaRPr>
              </a:p>
            </p:txBody>
          </p:sp>
        </p:grpSp>
        <p:grpSp>
          <p:nvGrpSpPr>
            <p:cNvPr id="1197" name="Google Shape;1197;p57"/>
            <p:cNvGrpSpPr/>
            <p:nvPr/>
          </p:nvGrpSpPr>
          <p:grpSpPr>
            <a:xfrm>
              <a:off x="2181562" y="3643273"/>
              <a:ext cx="2067155" cy="381542"/>
              <a:chOff x="1152973" y="3082181"/>
              <a:chExt cx="2067155" cy="381542"/>
            </a:xfrm>
          </p:grpSpPr>
          <p:sp>
            <p:nvSpPr>
              <p:cNvPr id="1198" name="Google Shape;1198;p57"/>
              <p:cNvSpPr txBox="1"/>
              <p:nvPr/>
            </p:nvSpPr>
            <p:spPr>
              <a:xfrm>
                <a:off x="1152973" y="3082182"/>
                <a:ext cx="546538" cy="3815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rgbClr val="F4343F"/>
                    </a:solidFill>
                    <a:latin typeface="Arial"/>
                    <a:ea typeface="Arial"/>
                    <a:cs typeface="Arial"/>
                    <a:sym typeface="Arial"/>
                  </a:rPr>
                  <a:t>e</a:t>
                </a:r>
                <a:r>
                  <a:rPr lang="en-IN" sz="2400" baseline="-25000">
                    <a:solidFill>
                      <a:srgbClr val="F4343F"/>
                    </a:solidFill>
                    <a:latin typeface="Arial"/>
                    <a:ea typeface="Arial"/>
                    <a:cs typeface="Arial"/>
                    <a:sym typeface="Arial"/>
                  </a:rPr>
                  <a:t>d</a:t>
                </a:r>
                <a:endParaRPr/>
              </a:p>
            </p:txBody>
          </p:sp>
          <p:sp>
            <p:nvSpPr>
              <p:cNvPr id="1199" name="Google Shape;1199;p57"/>
              <p:cNvSpPr txBox="1"/>
              <p:nvPr/>
            </p:nvSpPr>
            <p:spPr>
              <a:xfrm>
                <a:off x="1877181" y="3082182"/>
                <a:ext cx="546538" cy="3815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rgbClr val="F4343F"/>
                    </a:solidFill>
                    <a:latin typeface="Arial"/>
                    <a:ea typeface="Arial"/>
                    <a:cs typeface="Arial"/>
                    <a:sym typeface="Arial"/>
                  </a:rPr>
                  <a:t>e</a:t>
                </a:r>
                <a:r>
                  <a:rPr lang="en-IN" sz="2400" baseline="-25000">
                    <a:solidFill>
                      <a:srgbClr val="F4343F"/>
                    </a:solidFill>
                    <a:latin typeface="Arial"/>
                    <a:ea typeface="Arial"/>
                    <a:cs typeface="Arial"/>
                    <a:sym typeface="Arial"/>
                  </a:rPr>
                  <a:t>e</a:t>
                </a:r>
                <a:endParaRPr sz="2400" baseline="-25000">
                  <a:solidFill>
                    <a:srgbClr val="F4343F"/>
                  </a:solidFill>
                  <a:latin typeface="Arial"/>
                  <a:ea typeface="Arial"/>
                  <a:cs typeface="Arial"/>
                  <a:sym typeface="Arial"/>
                </a:endParaRPr>
              </a:p>
            </p:txBody>
          </p:sp>
          <p:sp>
            <p:nvSpPr>
              <p:cNvPr id="1200" name="Google Shape;1200;p57"/>
              <p:cNvSpPr txBox="1"/>
              <p:nvPr/>
            </p:nvSpPr>
            <p:spPr>
              <a:xfrm>
                <a:off x="2673590" y="3082181"/>
                <a:ext cx="546538" cy="3815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rgbClr val="F4343F"/>
                    </a:solidFill>
                    <a:latin typeface="Arial"/>
                    <a:ea typeface="Arial"/>
                    <a:cs typeface="Arial"/>
                    <a:sym typeface="Arial"/>
                  </a:rPr>
                  <a:t>e</a:t>
                </a:r>
                <a:r>
                  <a:rPr lang="en-IN" sz="2400" baseline="-25000">
                    <a:solidFill>
                      <a:srgbClr val="F4343F"/>
                    </a:solidFill>
                    <a:latin typeface="Arial"/>
                    <a:ea typeface="Arial"/>
                    <a:cs typeface="Arial"/>
                    <a:sym typeface="Arial"/>
                  </a:rPr>
                  <a:t>f</a:t>
                </a:r>
                <a:endParaRPr sz="2400" baseline="-25000">
                  <a:solidFill>
                    <a:srgbClr val="F4343F"/>
                  </a:solidFill>
                  <a:latin typeface="Arial"/>
                  <a:ea typeface="Arial"/>
                  <a:cs typeface="Arial"/>
                  <a:sym typeface="Arial"/>
                </a:endParaRPr>
              </a:p>
            </p:txBody>
          </p:sp>
        </p:grpSp>
        <p:grpSp>
          <p:nvGrpSpPr>
            <p:cNvPr id="1201" name="Google Shape;1201;p57"/>
            <p:cNvGrpSpPr/>
            <p:nvPr/>
          </p:nvGrpSpPr>
          <p:grpSpPr>
            <a:xfrm>
              <a:off x="2199021" y="4387245"/>
              <a:ext cx="2067155" cy="381542"/>
              <a:chOff x="1152973" y="3082181"/>
              <a:chExt cx="2067155" cy="381542"/>
            </a:xfrm>
          </p:grpSpPr>
          <p:sp>
            <p:nvSpPr>
              <p:cNvPr id="1202" name="Google Shape;1202;p57"/>
              <p:cNvSpPr txBox="1"/>
              <p:nvPr/>
            </p:nvSpPr>
            <p:spPr>
              <a:xfrm>
                <a:off x="1152973" y="3082182"/>
                <a:ext cx="546538" cy="3815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rgbClr val="F4343F"/>
                    </a:solidFill>
                    <a:latin typeface="Arial"/>
                    <a:ea typeface="Arial"/>
                    <a:cs typeface="Arial"/>
                    <a:sym typeface="Arial"/>
                  </a:rPr>
                  <a:t>e</a:t>
                </a:r>
                <a:r>
                  <a:rPr lang="en-IN" sz="2400" baseline="-25000">
                    <a:solidFill>
                      <a:srgbClr val="F4343F"/>
                    </a:solidFill>
                    <a:latin typeface="Arial"/>
                    <a:ea typeface="Arial"/>
                    <a:cs typeface="Arial"/>
                    <a:sym typeface="Arial"/>
                  </a:rPr>
                  <a:t>g</a:t>
                </a:r>
                <a:endParaRPr sz="2400" baseline="-25000">
                  <a:solidFill>
                    <a:srgbClr val="F4343F"/>
                  </a:solidFill>
                  <a:latin typeface="Arial"/>
                  <a:ea typeface="Arial"/>
                  <a:cs typeface="Arial"/>
                  <a:sym typeface="Arial"/>
                </a:endParaRPr>
              </a:p>
            </p:txBody>
          </p:sp>
          <p:sp>
            <p:nvSpPr>
              <p:cNvPr id="1203" name="Google Shape;1203;p57"/>
              <p:cNvSpPr txBox="1"/>
              <p:nvPr/>
            </p:nvSpPr>
            <p:spPr>
              <a:xfrm>
                <a:off x="1877181" y="3082182"/>
                <a:ext cx="546538" cy="3815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rgbClr val="F4343F"/>
                    </a:solidFill>
                    <a:latin typeface="Arial"/>
                    <a:ea typeface="Arial"/>
                    <a:cs typeface="Arial"/>
                    <a:sym typeface="Arial"/>
                  </a:rPr>
                  <a:t>e</a:t>
                </a:r>
                <a:r>
                  <a:rPr lang="en-IN" sz="2400" baseline="-25000">
                    <a:solidFill>
                      <a:srgbClr val="F4343F"/>
                    </a:solidFill>
                    <a:latin typeface="Arial"/>
                    <a:ea typeface="Arial"/>
                    <a:cs typeface="Arial"/>
                    <a:sym typeface="Arial"/>
                  </a:rPr>
                  <a:t>h</a:t>
                </a:r>
                <a:endParaRPr/>
              </a:p>
            </p:txBody>
          </p:sp>
          <p:sp>
            <p:nvSpPr>
              <p:cNvPr id="1204" name="Google Shape;1204;p57"/>
              <p:cNvSpPr txBox="1"/>
              <p:nvPr/>
            </p:nvSpPr>
            <p:spPr>
              <a:xfrm>
                <a:off x="2673590" y="3082181"/>
                <a:ext cx="546538" cy="3815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rgbClr val="F4343F"/>
                    </a:solidFill>
                    <a:latin typeface="Arial"/>
                    <a:ea typeface="Arial"/>
                    <a:cs typeface="Arial"/>
                    <a:sym typeface="Arial"/>
                  </a:rPr>
                  <a:t>e</a:t>
                </a:r>
                <a:r>
                  <a:rPr lang="en-IN" sz="2400" baseline="-25000">
                    <a:solidFill>
                      <a:srgbClr val="F4343F"/>
                    </a:solidFill>
                    <a:latin typeface="Arial"/>
                    <a:ea typeface="Arial"/>
                    <a:cs typeface="Arial"/>
                    <a:sym typeface="Arial"/>
                  </a:rPr>
                  <a:t>i</a:t>
                </a:r>
                <a:endParaRPr sz="2400" baseline="-25000">
                  <a:solidFill>
                    <a:srgbClr val="F4343F"/>
                  </a:solidFill>
                  <a:latin typeface="Arial"/>
                  <a:ea typeface="Arial"/>
                  <a:cs typeface="Arial"/>
                  <a:sym typeface="Arial"/>
                </a:endParaRPr>
              </a:p>
            </p:txBody>
          </p:sp>
        </p:grpSp>
      </p:grpSp>
      <p:sp>
        <p:nvSpPr>
          <p:cNvPr id="1205" name="Google Shape;1205;p57"/>
          <p:cNvSpPr txBox="1"/>
          <p:nvPr/>
        </p:nvSpPr>
        <p:spPr>
          <a:xfrm>
            <a:off x="6001406" y="2024898"/>
            <a:ext cx="5203619"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4400">
                <a:solidFill>
                  <a:srgbClr val="F4343F"/>
                </a:solidFill>
                <a:latin typeface="Arial"/>
                <a:ea typeface="Arial"/>
                <a:cs typeface="Arial"/>
                <a:sym typeface="Arial"/>
              </a:rPr>
              <a:t>e</a:t>
            </a:r>
            <a:r>
              <a:rPr lang="en-IN" sz="4400" baseline="-25000">
                <a:solidFill>
                  <a:srgbClr val="F4343F"/>
                </a:solidFill>
                <a:latin typeface="Arial"/>
                <a:ea typeface="Arial"/>
                <a:cs typeface="Arial"/>
                <a:sym typeface="Arial"/>
              </a:rPr>
              <a:t>jt</a:t>
            </a:r>
            <a:r>
              <a:rPr lang="en-IN" sz="4400">
                <a:solidFill>
                  <a:srgbClr val="F4343F"/>
                </a:solidFill>
                <a:latin typeface="Arial"/>
                <a:ea typeface="Arial"/>
                <a:cs typeface="Arial"/>
                <a:sym typeface="Arial"/>
              </a:rPr>
              <a:t>= f</a:t>
            </a:r>
            <a:r>
              <a:rPr lang="en-IN" sz="4400" baseline="-25000">
                <a:solidFill>
                  <a:srgbClr val="F4343F"/>
                </a:solidFill>
                <a:latin typeface="Arial"/>
                <a:ea typeface="Arial"/>
                <a:cs typeface="Arial"/>
                <a:sym typeface="Arial"/>
              </a:rPr>
              <a:t>att</a:t>
            </a:r>
            <a:r>
              <a:rPr lang="en-IN" sz="4400">
                <a:solidFill>
                  <a:srgbClr val="F4343F"/>
                </a:solidFill>
                <a:latin typeface="Arial"/>
                <a:ea typeface="Arial"/>
                <a:cs typeface="Arial"/>
                <a:sym typeface="Arial"/>
              </a:rPr>
              <a:t>(h</a:t>
            </a:r>
            <a:r>
              <a:rPr lang="en-IN" sz="4400" baseline="-25000">
                <a:solidFill>
                  <a:srgbClr val="F4343F"/>
                </a:solidFill>
                <a:latin typeface="Arial"/>
                <a:ea typeface="Arial"/>
                <a:cs typeface="Arial"/>
                <a:sym typeface="Arial"/>
              </a:rPr>
              <a:t>t</a:t>
            </a:r>
            <a:r>
              <a:rPr lang="en-IN" sz="4400">
                <a:solidFill>
                  <a:srgbClr val="F4343F"/>
                </a:solidFill>
                <a:latin typeface="Arial"/>
                <a:ea typeface="Arial"/>
                <a:cs typeface="Arial"/>
                <a:sym typeface="Arial"/>
              </a:rPr>
              <a:t>,f</a:t>
            </a:r>
            <a:r>
              <a:rPr lang="en-IN" sz="4400" baseline="-25000">
                <a:solidFill>
                  <a:srgbClr val="F4343F"/>
                </a:solidFill>
                <a:latin typeface="Arial"/>
                <a:ea typeface="Arial"/>
                <a:cs typeface="Arial"/>
                <a:sym typeface="Arial"/>
              </a:rPr>
              <a:t>j</a:t>
            </a:r>
            <a:r>
              <a:rPr lang="en-IN" sz="4400">
                <a:solidFill>
                  <a:srgbClr val="F4343F"/>
                </a:solidFill>
                <a:latin typeface="Arial"/>
                <a:ea typeface="Arial"/>
                <a:cs typeface="Arial"/>
                <a:sym typeface="Arial"/>
              </a:rPr>
              <a: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grpSp>
        <p:nvGrpSpPr>
          <p:cNvPr id="1210" name="Google Shape;1210;p58"/>
          <p:cNvGrpSpPr/>
          <p:nvPr/>
        </p:nvGrpSpPr>
        <p:grpSpPr>
          <a:xfrm>
            <a:off x="0" y="0"/>
            <a:ext cx="12192000" cy="816077"/>
            <a:chOff x="0" y="0"/>
            <a:chExt cx="12192000" cy="816077"/>
          </a:xfrm>
        </p:grpSpPr>
        <p:sp>
          <p:nvSpPr>
            <p:cNvPr id="1211" name="Google Shape;1211;p58"/>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2" name="Google Shape;1212;p58"/>
            <p:cNvSpPr txBox="1"/>
            <p:nvPr/>
          </p:nvSpPr>
          <p:spPr>
            <a:xfrm>
              <a:off x="2006419" y="88488"/>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Attention model</a:t>
              </a:r>
              <a:endParaRPr sz="3200" b="1">
                <a:solidFill>
                  <a:schemeClr val="lt1"/>
                </a:solidFill>
                <a:latin typeface="Arial"/>
                <a:ea typeface="Arial"/>
                <a:cs typeface="Arial"/>
                <a:sym typeface="Arial"/>
              </a:endParaRPr>
            </a:p>
          </p:txBody>
        </p:sp>
      </p:grpSp>
      <p:sp>
        <p:nvSpPr>
          <p:cNvPr id="1213" name="Google Shape;1213;p58"/>
          <p:cNvSpPr txBox="1"/>
          <p:nvPr/>
        </p:nvSpPr>
        <p:spPr>
          <a:xfrm>
            <a:off x="3337079" y="1104963"/>
            <a:ext cx="8431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4" name="Google Shape;1214;p58"/>
          <p:cNvSpPr txBox="1"/>
          <p:nvPr/>
        </p:nvSpPr>
        <p:spPr>
          <a:xfrm>
            <a:off x="5127006" y="2024898"/>
            <a:ext cx="5203619"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4400">
                <a:solidFill>
                  <a:srgbClr val="F4343F"/>
                </a:solidFill>
                <a:latin typeface="Arial"/>
                <a:ea typeface="Arial"/>
                <a:cs typeface="Arial"/>
                <a:sym typeface="Arial"/>
              </a:rPr>
              <a:t>e</a:t>
            </a:r>
            <a:r>
              <a:rPr lang="en-IN" sz="4400" baseline="-25000">
                <a:solidFill>
                  <a:srgbClr val="F4343F"/>
                </a:solidFill>
                <a:latin typeface="Arial"/>
                <a:ea typeface="Arial"/>
                <a:cs typeface="Arial"/>
                <a:sym typeface="Arial"/>
              </a:rPr>
              <a:t>jt</a:t>
            </a:r>
            <a:r>
              <a:rPr lang="en-IN" sz="4400">
                <a:solidFill>
                  <a:srgbClr val="F4343F"/>
                </a:solidFill>
                <a:latin typeface="Arial"/>
                <a:ea typeface="Arial"/>
                <a:cs typeface="Arial"/>
                <a:sym typeface="Arial"/>
              </a:rPr>
              <a:t>= f</a:t>
            </a:r>
            <a:r>
              <a:rPr lang="en-IN" sz="4400" baseline="-25000">
                <a:solidFill>
                  <a:srgbClr val="F4343F"/>
                </a:solidFill>
                <a:latin typeface="Arial"/>
                <a:ea typeface="Arial"/>
                <a:cs typeface="Arial"/>
                <a:sym typeface="Arial"/>
              </a:rPr>
              <a:t>att</a:t>
            </a:r>
            <a:r>
              <a:rPr lang="en-IN" sz="4400">
                <a:solidFill>
                  <a:srgbClr val="F4343F"/>
                </a:solidFill>
                <a:latin typeface="Arial"/>
                <a:ea typeface="Arial"/>
                <a:cs typeface="Arial"/>
                <a:sym typeface="Arial"/>
              </a:rPr>
              <a:t>(h</a:t>
            </a:r>
            <a:r>
              <a:rPr lang="en-IN" sz="4400" baseline="-25000">
                <a:solidFill>
                  <a:srgbClr val="F4343F"/>
                </a:solidFill>
                <a:latin typeface="Arial"/>
                <a:ea typeface="Arial"/>
                <a:cs typeface="Arial"/>
                <a:sym typeface="Arial"/>
              </a:rPr>
              <a:t>t</a:t>
            </a:r>
            <a:r>
              <a:rPr lang="en-IN" sz="4400">
                <a:solidFill>
                  <a:srgbClr val="F4343F"/>
                </a:solidFill>
                <a:latin typeface="Arial"/>
                <a:ea typeface="Arial"/>
                <a:cs typeface="Arial"/>
                <a:sym typeface="Arial"/>
              </a:rPr>
              <a:t>,f</a:t>
            </a:r>
            <a:r>
              <a:rPr lang="en-IN" sz="4400" baseline="-25000">
                <a:solidFill>
                  <a:srgbClr val="F4343F"/>
                </a:solidFill>
                <a:latin typeface="Arial"/>
                <a:ea typeface="Arial"/>
                <a:cs typeface="Arial"/>
                <a:sym typeface="Arial"/>
              </a:rPr>
              <a:t>j</a:t>
            </a:r>
            <a:r>
              <a:rPr lang="en-IN" sz="4400">
                <a:solidFill>
                  <a:srgbClr val="F4343F"/>
                </a:solidFill>
                <a:latin typeface="Arial"/>
                <a:ea typeface="Arial"/>
                <a:cs typeface="Arial"/>
                <a:sym typeface="Arial"/>
              </a:rPr>
              <a:t>)</a:t>
            </a:r>
            <a:endParaRPr/>
          </a:p>
        </p:txBody>
      </p:sp>
      <p:sp>
        <p:nvSpPr>
          <p:cNvPr id="1215" name="Google Shape;1215;p58"/>
          <p:cNvSpPr txBox="1"/>
          <p:nvPr/>
        </p:nvSpPr>
        <p:spPr>
          <a:xfrm>
            <a:off x="10249468" y="2115009"/>
            <a:ext cx="173326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600">
                <a:solidFill>
                  <a:srgbClr val="A5A5A5"/>
                </a:solidFill>
                <a:latin typeface="Arial"/>
                <a:ea typeface="Arial"/>
                <a:cs typeface="Arial"/>
                <a:sym typeface="Arial"/>
              </a:rPr>
              <a:t>[0,1]</a:t>
            </a:r>
            <a:endParaRPr/>
          </a:p>
        </p:txBody>
      </p:sp>
      <p:cxnSp>
        <p:nvCxnSpPr>
          <p:cNvPr id="1216" name="Google Shape;1216;p58"/>
          <p:cNvCxnSpPr/>
          <p:nvPr/>
        </p:nvCxnSpPr>
        <p:spPr>
          <a:xfrm>
            <a:off x="10044752" y="2438175"/>
            <a:ext cx="409433" cy="0"/>
          </a:xfrm>
          <a:prstGeom prst="straightConnector1">
            <a:avLst/>
          </a:prstGeom>
          <a:noFill/>
          <a:ln w="9525" cap="flat" cmpd="sng">
            <a:solidFill>
              <a:srgbClr val="F4343F"/>
            </a:solidFill>
            <a:prstDash val="solid"/>
            <a:miter lim="800000"/>
            <a:headEnd type="none" w="sm" len="sm"/>
            <a:tailEnd type="triangle" w="med" len="med"/>
          </a:ln>
        </p:spPr>
      </p:cxnSp>
      <p:grpSp>
        <p:nvGrpSpPr>
          <p:cNvPr id="1217" name="Google Shape;1217;p58"/>
          <p:cNvGrpSpPr/>
          <p:nvPr/>
        </p:nvGrpSpPr>
        <p:grpSpPr>
          <a:xfrm>
            <a:off x="6733041" y="3280106"/>
            <a:ext cx="2209259" cy="1478329"/>
            <a:chOff x="6255271" y="3087097"/>
            <a:chExt cx="2209259" cy="1478329"/>
          </a:xfrm>
        </p:grpSpPr>
        <p:sp>
          <p:nvSpPr>
            <p:cNvPr id="1218" name="Google Shape;1218;p58"/>
            <p:cNvSpPr txBox="1"/>
            <p:nvPr/>
          </p:nvSpPr>
          <p:spPr>
            <a:xfrm>
              <a:off x="6680987" y="3087097"/>
              <a:ext cx="159132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rgbClr val="A5A5A5"/>
                  </a:solidFill>
                  <a:latin typeface="Arial"/>
                  <a:ea typeface="Arial"/>
                  <a:cs typeface="Arial"/>
                  <a:sym typeface="Arial"/>
                </a:rPr>
                <a:t>exp(e</a:t>
              </a:r>
              <a:r>
                <a:rPr lang="en-IN" sz="2800" baseline="-25000">
                  <a:solidFill>
                    <a:srgbClr val="A5A5A5"/>
                  </a:solidFill>
                  <a:latin typeface="Arial"/>
                  <a:ea typeface="Arial"/>
                  <a:cs typeface="Arial"/>
                  <a:sym typeface="Arial"/>
                </a:rPr>
                <a:t>jt</a:t>
              </a:r>
              <a:r>
                <a:rPr lang="en-IN" sz="2800">
                  <a:solidFill>
                    <a:srgbClr val="A5A5A5"/>
                  </a:solidFill>
                  <a:latin typeface="Arial"/>
                  <a:ea typeface="Arial"/>
                  <a:cs typeface="Arial"/>
                  <a:sym typeface="Arial"/>
                </a:rPr>
                <a:t>) </a:t>
              </a:r>
              <a:endParaRPr sz="2800">
                <a:solidFill>
                  <a:srgbClr val="A5A5A5"/>
                </a:solidFill>
                <a:latin typeface="Arial"/>
                <a:ea typeface="Arial"/>
                <a:cs typeface="Arial"/>
                <a:sym typeface="Arial"/>
              </a:endParaRPr>
            </a:p>
          </p:txBody>
        </p:sp>
        <p:cxnSp>
          <p:nvCxnSpPr>
            <p:cNvPr id="1219" name="Google Shape;1219;p58"/>
            <p:cNvCxnSpPr/>
            <p:nvPr/>
          </p:nvCxnSpPr>
          <p:spPr>
            <a:xfrm>
              <a:off x="6325152" y="3742820"/>
              <a:ext cx="1925508" cy="0"/>
            </a:xfrm>
            <a:prstGeom prst="straightConnector1">
              <a:avLst/>
            </a:prstGeom>
            <a:noFill/>
            <a:ln w="9525" cap="flat" cmpd="sng">
              <a:solidFill>
                <a:srgbClr val="A5A5A5"/>
              </a:solidFill>
              <a:prstDash val="solid"/>
              <a:miter lim="800000"/>
              <a:headEnd type="none" w="sm" len="sm"/>
              <a:tailEnd type="none" w="sm" len="sm"/>
            </a:ln>
          </p:spPr>
        </p:cxnSp>
        <p:sp>
          <p:nvSpPr>
            <p:cNvPr id="1220" name="Google Shape;1220;p58"/>
            <p:cNvSpPr/>
            <p:nvPr/>
          </p:nvSpPr>
          <p:spPr>
            <a:xfrm>
              <a:off x="6255271" y="3795985"/>
              <a:ext cx="2209259"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800">
                  <a:solidFill>
                    <a:srgbClr val="A5A5A5"/>
                  </a:solidFill>
                  <a:latin typeface="Arial"/>
                  <a:ea typeface="Arial"/>
                  <a:cs typeface="Arial"/>
                  <a:sym typeface="Arial"/>
                </a:rPr>
                <a:t>  </a:t>
              </a:r>
              <a:r>
                <a:rPr lang="en-IN" sz="4400">
                  <a:solidFill>
                    <a:srgbClr val="A5A5A5"/>
                  </a:solidFill>
                  <a:latin typeface="Arial"/>
                  <a:ea typeface="Arial"/>
                  <a:cs typeface="Arial"/>
                  <a:sym typeface="Arial"/>
                </a:rPr>
                <a:t>Σ</a:t>
              </a:r>
              <a:r>
                <a:rPr lang="en-IN" sz="2800">
                  <a:solidFill>
                    <a:srgbClr val="A5A5A5"/>
                  </a:solidFill>
                  <a:latin typeface="Arial"/>
                  <a:ea typeface="Arial"/>
                  <a:cs typeface="Arial"/>
                  <a:sym typeface="Arial"/>
                </a:rPr>
                <a:t> exp(e</a:t>
              </a:r>
              <a:r>
                <a:rPr lang="en-IN" sz="2800" baseline="-25000">
                  <a:solidFill>
                    <a:srgbClr val="A5A5A5"/>
                  </a:solidFill>
                  <a:latin typeface="Arial"/>
                  <a:ea typeface="Arial"/>
                  <a:cs typeface="Arial"/>
                  <a:sym typeface="Arial"/>
                </a:rPr>
                <a:t>kt</a:t>
              </a:r>
              <a:r>
                <a:rPr lang="en-IN" sz="2800">
                  <a:solidFill>
                    <a:srgbClr val="A5A5A5"/>
                  </a:solidFill>
                  <a:latin typeface="Arial"/>
                  <a:ea typeface="Arial"/>
                  <a:cs typeface="Arial"/>
                  <a:sym typeface="Arial"/>
                </a:rPr>
                <a:t>) </a:t>
              </a:r>
              <a:endParaRPr sz="2800">
                <a:solidFill>
                  <a:srgbClr val="A5A5A5"/>
                </a:solidFill>
                <a:latin typeface="Calibri"/>
                <a:ea typeface="Calibri"/>
                <a:cs typeface="Calibri"/>
                <a:sym typeface="Calibri"/>
              </a:endParaRPr>
            </a:p>
          </p:txBody>
        </p:sp>
      </p:grpSp>
      <p:sp>
        <p:nvSpPr>
          <p:cNvPr id="1221" name="Google Shape;1221;p58"/>
          <p:cNvSpPr/>
          <p:nvPr/>
        </p:nvSpPr>
        <p:spPr>
          <a:xfrm>
            <a:off x="5573328" y="3592117"/>
            <a:ext cx="118013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3600">
                <a:solidFill>
                  <a:srgbClr val="F4343F"/>
                </a:solidFill>
                <a:latin typeface="Arial"/>
                <a:ea typeface="Arial"/>
                <a:cs typeface="Arial"/>
                <a:sym typeface="Arial"/>
              </a:rPr>
              <a:t>α</a:t>
            </a:r>
            <a:r>
              <a:rPr lang="en-IN" sz="3600" baseline="-25000">
                <a:solidFill>
                  <a:srgbClr val="F4343F"/>
                </a:solidFill>
                <a:latin typeface="Arial"/>
                <a:ea typeface="Arial"/>
                <a:cs typeface="Arial"/>
                <a:sym typeface="Arial"/>
              </a:rPr>
              <a:t>jt</a:t>
            </a:r>
            <a:r>
              <a:rPr lang="en-IN" sz="3600">
                <a:solidFill>
                  <a:srgbClr val="F4343F"/>
                </a:solidFill>
                <a:latin typeface="Arial"/>
                <a:ea typeface="Arial"/>
                <a:cs typeface="Arial"/>
                <a:sym typeface="Arial"/>
              </a:rPr>
              <a:t> =</a:t>
            </a:r>
            <a:endParaRPr sz="3600">
              <a:solidFill>
                <a:srgbClr val="F4343F"/>
              </a:solidFill>
              <a:latin typeface="Calibri"/>
              <a:ea typeface="Calibri"/>
              <a:cs typeface="Calibri"/>
              <a:sym typeface="Calibri"/>
            </a:endParaRPr>
          </a:p>
        </p:txBody>
      </p:sp>
      <p:sp>
        <p:nvSpPr>
          <p:cNvPr id="1222" name="Google Shape;1222;p58"/>
          <p:cNvSpPr/>
          <p:nvPr/>
        </p:nvSpPr>
        <p:spPr>
          <a:xfrm>
            <a:off x="5545540" y="5192479"/>
            <a:ext cx="609600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000">
                <a:solidFill>
                  <a:srgbClr val="A5A5A5"/>
                </a:solidFill>
                <a:latin typeface="Arial"/>
                <a:ea typeface="Arial"/>
                <a:cs typeface="Arial"/>
                <a:sym typeface="Arial"/>
              </a:rPr>
              <a:t>α</a:t>
            </a:r>
            <a:r>
              <a:rPr lang="en-IN" sz="2000" baseline="-25000">
                <a:solidFill>
                  <a:srgbClr val="A5A5A5"/>
                </a:solidFill>
                <a:latin typeface="Arial"/>
                <a:ea typeface="Arial"/>
                <a:cs typeface="Arial"/>
                <a:sym typeface="Arial"/>
              </a:rPr>
              <a:t>jt</a:t>
            </a:r>
            <a:r>
              <a:rPr lang="en-IN" sz="2000">
                <a:solidFill>
                  <a:srgbClr val="A5A5A5"/>
                </a:solidFill>
                <a:latin typeface="Arial"/>
                <a:ea typeface="Arial"/>
                <a:cs typeface="Arial"/>
                <a:sym typeface="Arial"/>
              </a:rPr>
              <a:t> it explains what is the probability of focusing on the j</a:t>
            </a:r>
            <a:r>
              <a:rPr lang="en-IN" sz="2000" baseline="30000">
                <a:solidFill>
                  <a:srgbClr val="A5A5A5"/>
                </a:solidFill>
                <a:latin typeface="Arial"/>
                <a:ea typeface="Arial"/>
                <a:cs typeface="Arial"/>
                <a:sym typeface="Arial"/>
              </a:rPr>
              <a:t>th</a:t>
            </a:r>
            <a:r>
              <a:rPr lang="en-IN" sz="2000">
                <a:solidFill>
                  <a:srgbClr val="A5A5A5"/>
                </a:solidFill>
                <a:latin typeface="Arial"/>
                <a:ea typeface="Arial"/>
                <a:cs typeface="Arial"/>
                <a:sym typeface="Arial"/>
              </a:rPr>
              <a:t> pixel at the t</a:t>
            </a:r>
            <a:r>
              <a:rPr lang="en-IN" sz="2000" baseline="30000">
                <a:solidFill>
                  <a:srgbClr val="A5A5A5"/>
                </a:solidFill>
                <a:latin typeface="Arial"/>
                <a:ea typeface="Arial"/>
                <a:cs typeface="Arial"/>
                <a:sym typeface="Arial"/>
              </a:rPr>
              <a:t>th</a:t>
            </a:r>
            <a:r>
              <a:rPr lang="en-IN" sz="2000">
                <a:solidFill>
                  <a:srgbClr val="A5A5A5"/>
                </a:solidFill>
                <a:latin typeface="Arial"/>
                <a:ea typeface="Arial"/>
                <a:cs typeface="Arial"/>
                <a:sym typeface="Arial"/>
              </a:rPr>
              <a:t> time stamp.</a:t>
            </a:r>
            <a:endParaRPr/>
          </a:p>
          <a:p>
            <a:pPr marL="0" marR="0" lvl="0" indent="0" algn="l" rtl="0">
              <a:spcBef>
                <a:spcPts val="0"/>
              </a:spcBef>
              <a:spcAft>
                <a:spcPts val="0"/>
              </a:spcAft>
              <a:buNone/>
            </a:pPr>
            <a:endParaRPr sz="2000">
              <a:solidFill>
                <a:srgbClr val="A5A5A5"/>
              </a:solidFill>
              <a:latin typeface="Arial"/>
              <a:ea typeface="Arial"/>
              <a:cs typeface="Arial"/>
              <a:sym typeface="Arial"/>
            </a:endParaRPr>
          </a:p>
        </p:txBody>
      </p:sp>
      <p:sp>
        <p:nvSpPr>
          <p:cNvPr id="1223" name="Google Shape;1223;p58"/>
          <p:cNvSpPr/>
          <p:nvPr/>
        </p:nvSpPr>
        <p:spPr>
          <a:xfrm>
            <a:off x="9545685" y="3515120"/>
            <a:ext cx="2312604"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4800">
                <a:solidFill>
                  <a:srgbClr val="A5A5A5"/>
                </a:solidFill>
                <a:latin typeface="Arial"/>
                <a:ea typeface="Arial"/>
                <a:cs typeface="Arial"/>
                <a:sym typeface="Arial"/>
              </a:rPr>
              <a:t>Σ</a:t>
            </a:r>
            <a:r>
              <a:rPr lang="en-IN" sz="4000">
                <a:solidFill>
                  <a:srgbClr val="A5A5A5"/>
                </a:solidFill>
                <a:latin typeface="Arial"/>
                <a:ea typeface="Arial"/>
                <a:cs typeface="Arial"/>
                <a:sym typeface="Arial"/>
              </a:rPr>
              <a:t>α</a:t>
            </a:r>
            <a:r>
              <a:rPr lang="en-IN" sz="4000" baseline="-25000">
                <a:solidFill>
                  <a:srgbClr val="A5A5A5"/>
                </a:solidFill>
                <a:latin typeface="Arial"/>
                <a:ea typeface="Arial"/>
                <a:cs typeface="Arial"/>
                <a:sym typeface="Arial"/>
              </a:rPr>
              <a:t>jt </a:t>
            </a:r>
            <a:r>
              <a:rPr lang="en-IN" sz="4000">
                <a:solidFill>
                  <a:srgbClr val="A5A5A5"/>
                </a:solidFill>
                <a:latin typeface="Arial"/>
                <a:ea typeface="Arial"/>
                <a:cs typeface="Arial"/>
                <a:sym typeface="Arial"/>
              </a:rPr>
              <a:t>= 1</a:t>
            </a:r>
            <a:endParaRPr sz="4000">
              <a:solidFill>
                <a:srgbClr val="A5A5A5"/>
              </a:solidFill>
              <a:latin typeface="Calibri"/>
              <a:ea typeface="Calibri"/>
              <a:cs typeface="Calibri"/>
              <a:sym typeface="Calibri"/>
            </a:endParaRPr>
          </a:p>
        </p:txBody>
      </p:sp>
      <p:sp>
        <p:nvSpPr>
          <p:cNvPr id="1224" name="Google Shape;1224;p58"/>
          <p:cNvSpPr/>
          <p:nvPr/>
        </p:nvSpPr>
        <p:spPr>
          <a:xfrm>
            <a:off x="6849057" y="4442267"/>
            <a:ext cx="58060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aseline="-25000">
                <a:solidFill>
                  <a:srgbClr val="A5A5A5"/>
                </a:solidFill>
                <a:latin typeface="Arial"/>
                <a:ea typeface="Arial"/>
                <a:cs typeface="Arial"/>
                <a:sym typeface="Arial"/>
              </a:rPr>
              <a:t>K=1</a:t>
            </a:r>
            <a:endParaRPr sz="1800">
              <a:solidFill>
                <a:schemeClr val="dk1"/>
              </a:solidFill>
              <a:latin typeface="Calibri"/>
              <a:ea typeface="Calibri"/>
              <a:cs typeface="Calibri"/>
              <a:sym typeface="Calibri"/>
            </a:endParaRPr>
          </a:p>
        </p:txBody>
      </p:sp>
      <p:sp>
        <p:nvSpPr>
          <p:cNvPr id="1225" name="Google Shape;1225;p58"/>
          <p:cNvSpPr/>
          <p:nvPr/>
        </p:nvSpPr>
        <p:spPr>
          <a:xfrm>
            <a:off x="6917986" y="3828451"/>
            <a:ext cx="44275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aseline="-25000">
                <a:solidFill>
                  <a:srgbClr val="A5A5A5"/>
                </a:solidFill>
                <a:latin typeface="Arial"/>
                <a:ea typeface="Arial"/>
                <a:cs typeface="Arial"/>
                <a:sym typeface="Arial"/>
              </a:rPr>
              <a:t>Tx</a:t>
            </a:r>
            <a:endParaRPr sz="1800">
              <a:solidFill>
                <a:schemeClr val="dk1"/>
              </a:solidFill>
              <a:latin typeface="Calibri"/>
              <a:ea typeface="Calibri"/>
              <a:cs typeface="Calibri"/>
              <a:sym typeface="Calibri"/>
            </a:endParaRPr>
          </a:p>
        </p:txBody>
      </p:sp>
      <p:sp>
        <p:nvSpPr>
          <p:cNvPr id="1226" name="Google Shape;1226;p58"/>
          <p:cNvSpPr/>
          <p:nvPr/>
        </p:nvSpPr>
        <p:spPr>
          <a:xfrm>
            <a:off x="9545685" y="4007036"/>
            <a:ext cx="51809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aseline="-25000">
                <a:solidFill>
                  <a:srgbClr val="A5A5A5"/>
                </a:solidFill>
                <a:latin typeface="Arial"/>
                <a:ea typeface="Arial"/>
                <a:cs typeface="Arial"/>
                <a:sym typeface="Arial"/>
              </a:rPr>
              <a:t>j=1</a:t>
            </a:r>
            <a:endParaRPr sz="1800">
              <a:solidFill>
                <a:schemeClr val="dk1"/>
              </a:solidFill>
              <a:latin typeface="Calibri"/>
              <a:ea typeface="Calibri"/>
              <a:cs typeface="Calibri"/>
              <a:sym typeface="Calibri"/>
            </a:endParaRPr>
          </a:p>
        </p:txBody>
      </p:sp>
      <p:sp>
        <p:nvSpPr>
          <p:cNvPr id="1227" name="Google Shape;1227;p58"/>
          <p:cNvSpPr/>
          <p:nvPr/>
        </p:nvSpPr>
        <p:spPr>
          <a:xfrm>
            <a:off x="9614614" y="3393220"/>
            <a:ext cx="44275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aseline="-25000">
                <a:solidFill>
                  <a:srgbClr val="A5A5A5"/>
                </a:solidFill>
                <a:latin typeface="Arial"/>
                <a:ea typeface="Arial"/>
                <a:cs typeface="Arial"/>
                <a:sym typeface="Arial"/>
              </a:rPr>
              <a:t>Tx</a:t>
            </a:r>
            <a:endParaRPr sz="1800">
              <a:solidFill>
                <a:schemeClr val="dk1"/>
              </a:solidFill>
              <a:latin typeface="Calibri"/>
              <a:ea typeface="Calibri"/>
              <a:cs typeface="Calibri"/>
              <a:sym typeface="Calibri"/>
            </a:endParaRPr>
          </a:p>
        </p:txBody>
      </p:sp>
      <p:sp>
        <p:nvSpPr>
          <p:cNvPr id="1228" name="Google Shape;1228;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41</a:t>
            </a:fld>
            <a:endParaRPr/>
          </a:p>
        </p:txBody>
      </p:sp>
      <p:grpSp>
        <p:nvGrpSpPr>
          <p:cNvPr id="1229" name="Google Shape;1229;p58"/>
          <p:cNvGrpSpPr/>
          <p:nvPr/>
        </p:nvGrpSpPr>
        <p:grpSpPr>
          <a:xfrm>
            <a:off x="1678907" y="3052407"/>
            <a:ext cx="2647165" cy="2700630"/>
            <a:chOff x="2078436" y="2758148"/>
            <a:chExt cx="2187740" cy="2231925"/>
          </a:xfrm>
        </p:grpSpPr>
        <p:grpSp>
          <p:nvGrpSpPr>
            <p:cNvPr id="1230" name="Google Shape;1230;p58"/>
            <p:cNvGrpSpPr/>
            <p:nvPr/>
          </p:nvGrpSpPr>
          <p:grpSpPr>
            <a:xfrm>
              <a:off x="2078436" y="2758148"/>
              <a:ext cx="2153613" cy="2231925"/>
              <a:chOff x="3930870" y="2469929"/>
              <a:chExt cx="3468414" cy="3594537"/>
            </a:xfrm>
          </p:grpSpPr>
          <p:sp>
            <p:nvSpPr>
              <p:cNvPr id="1231" name="Google Shape;1231;p58"/>
              <p:cNvSpPr/>
              <p:nvPr/>
            </p:nvSpPr>
            <p:spPr>
              <a:xfrm>
                <a:off x="3930870" y="2469931"/>
                <a:ext cx="1156138" cy="1198179"/>
              </a:xfrm>
              <a:prstGeom prst="rect">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2" name="Google Shape;1232;p58"/>
              <p:cNvSpPr/>
              <p:nvPr/>
            </p:nvSpPr>
            <p:spPr>
              <a:xfrm>
                <a:off x="5087008" y="2469930"/>
                <a:ext cx="1156138" cy="1198179"/>
              </a:xfrm>
              <a:prstGeom prst="rect">
                <a:avLst/>
              </a:prstGeom>
              <a:solidFill>
                <a:srgbClr val="BFBFBF"/>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3" name="Google Shape;1233;p58"/>
              <p:cNvSpPr/>
              <p:nvPr/>
            </p:nvSpPr>
            <p:spPr>
              <a:xfrm>
                <a:off x="5087008" y="3668109"/>
                <a:ext cx="1156138" cy="1198179"/>
              </a:xfrm>
              <a:prstGeom prst="rect">
                <a:avLst/>
              </a:prstGeom>
              <a:solidFill>
                <a:srgbClr val="A5A5A5"/>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4" name="Google Shape;1234;p58"/>
              <p:cNvSpPr/>
              <p:nvPr/>
            </p:nvSpPr>
            <p:spPr>
              <a:xfrm>
                <a:off x="3930870" y="3668109"/>
                <a:ext cx="1156138" cy="1198179"/>
              </a:xfrm>
              <a:prstGeom prst="rect">
                <a:avLst/>
              </a:prstGeom>
              <a:solidFill>
                <a:srgbClr val="BFBFBF"/>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5" name="Google Shape;1235;p58"/>
              <p:cNvSpPr/>
              <p:nvPr/>
            </p:nvSpPr>
            <p:spPr>
              <a:xfrm>
                <a:off x="6243146" y="2469929"/>
                <a:ext cx="1156138" cy="1198179"/>
              </a:xfrm>
              <a:prstGeom prst="rect">
                <a:avLst/>
              </a:prstGeom>
              <a:solidFill>
                <a:srgbClr val="D8D8D8"/>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6" name="Google Shape;1236;p58"/>
              <p:cNvSpPr/>
              <p:nvPr/>
            </p:nvSpPr>
            <p:spPr>
              <a:xfrm>
                <a:off x="6243146" y="3668108"/>
                <a:ext cx="1156138" cy="1198179"/>
              </a:xfrm>
              <a:prstGeom prst="rect">
                <a:avLst/>
              </a:prstGeom>
              <a:solidFill>
                <a:srgbClr val="D8D8D8"/>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7" name="Google Shape;1237;p58"/>
              <p:cNvSpPr/>
              <p:nvPr/>
            </p:nvSpPr>
            <p:spPr>
              <a:xfrm>
                <a:off x="6243146" y="4866287"/>
                <a:ext cx="1156138" cy="1198179"/>
              </a:xfrm>
              <a:prstGeom prst="rect">
                <a:avLst/>
              </a:prstGeom>
              <a:solidFill>
                <a:srgbClr val="BFBFBF"/>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8" name="Google Shape;1238;p58"/>
              <p:cNvSpPr/>
              <p:nvPr/>
            </p:nvSpPr>
            <p:spPr>
              <a:xfrm>
                <a:off x="5087008" y="4866286"/>
                <a:ext cx="1156138" cy="1198179"/>
              </a:xfrm>
              <a:prstGeom prst="rect">
                <a:avLst/>
              </a:prstGeom>
              <a:solidFill>
                <a:srgbClr val="595959"/>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9" name="Google Shape;1239;p58"/>
              <p:cNvSpPr/>
              <p:nvPr/>
            </p:nvSpPr>
            <p:spPr>
              <a:xfrm>
                <a:off x="3930870" y="4866285"/>
                <a:ext cx="1156138" cy="1198179"/>
              </a:xfrm>
              <a:prstGeom prst="rect">
                <a:avLst/>
              </a:prstGeom>
              <a:solidFill>
                <a:srgbClr val="D8D8D8"/>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40" name="Google Shape;1240;p58"/>
            <p:cNvGrpSpPr/>
            <p:nvPr/>
          </p:nvGrpSpPr>
          <p:grpSpPr>
            <a:xfrm>
              <a:off x="2164103" y="2899301"/>
              <a:ext cx="2067155" cy="381542"/>
              <a:chOff x="1152973" y="3082181"/>
              <a:chExt cx="2067155" cy="381542"/>
            </a:xfrm>
          </p:grpSpPr>
          <p:sp>
            <p:nvSpPr>
              <p:cNvPr id="1241" name="Google Shape;1241;p58"/>
              <p:cNvSpPr txBox="1"/>
              <p:nvPr/>
            </p:nvSpPr>
            <p:spPr>
              <a:xfrm>
                <a:off x="1152973" y="3082182"/>
                <a:ext cx="546538" cy="3815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rgbClr val="F4343F"/>
                    </a:solidFill>
                    <a:latin typeface="Arial"/>
                    <a:ea typeface="Arial"/>
                    <a:cs typeface="Arial"/>
                    <a:sym typeface="Arial"/>
                  </a:rPr>
                  <a:t>α</a:t>
                </a:r>
                <a:r>
                  <a:rPr lang="en-IN" sz="2400" baseline="-25000">
                    <a:solidFill>
                      <a:srgbClr val="F4343F"/>
                    </a:solidFill>
                    <a:latin typeface="Arial"/>
                    <a:ea typeface="Arial"/>
                    <a:cs typeface="Arial"/>
                    <a:sym typeface="Arial"/>
                  </a:rPr>
                  <a:t>a</a:t>
                </a:r>
                <a:endParaRPr/>
              </a:p>
            </p:txBody>
          </p:sp>
          <p:sp>
            <p:nvSpPr>
              <p:cNvPr id="1242" name="Google Shape;1242;p58"/>
              <p:cNvSpPr txBox="1"/>
              <p:nvPr/>
            </p:nvSpPr>
            <p:spPr>
              <a:xfrm>
                <a:off x="1877181" y="3082182"/>
                <a:ext cx="546538" cy="3815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rgbClr val="F4343F"/>
                    </a:solidFill>
                    <a:latin typeface="Arial"/>
                    <a:ea typeface="Arial"/>
                    <a:cs typeface="Arial"/>
                    <a:sym typeface="Arial"/>
                  </a:rPr>
                  <a:t>α</a:t>
                </a:r>
                <a:r>
                  <a:rPr lang="en-IN" sz="2400" baseline="-25000">
                    <a:solidFill>
                      <a:srgbClr val="F4343F"/>
                    </a:solidFill>
                    <a:latin typeface="Arial"/>
                    <a:ea typeface="Arial"/>
                    <a:cs typeface="Arial"/>
                    <a:sym typeface="Arial"/>
                  </a:rPr>
                  <a:t>b</a:t>
                </a:r>
                <a:endParaRPr/>
              </a:p>
            </p:txBody>
          </p:sp>
          <p:sp>
            <p:nvSpPr>
              <p:cNvPr id="1243" name="Google Shape;1243;p58"/>
              <p:cNvSpPr txBox="1"/>
              <p:nvPr/>
            </p:nvSpPr>
            <p:spPr>
              <a:xfrm>
                <a:off x="2673590" y="3082181"/>
                <a:ext cx="546538" cy="3815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rgbClr val="F4343F"/>
                    </a:solidFill>
                    <a:latin typeface="Arial"/>
                    <a:ea typeface="Arial"/>
                    <a:cs typeface="Arial"/>
                    <a:sym typeface="Arial"/>
                  </a:rPr>
                  <a:t>α</a:t>
                </a:r>
                <a:r>
                  <a:rPr lang="en-IN" sz="2400" baseline="-25000">
                    <a:solidFill>
                      <a:srgbClr val="F4343F"/>
                    </a:solidFill>
                    <a:latin typeface="Arial"/>
                    <a:ea typeface="Arial"/>
                    <a:cs typeface="Arial"/>
                    <a:sym typeface="Arial"/>
                  </a:rPr>
                  <a:t>c</a:t>
                </a:r>
                <a:endParaRPr/>
              </a:p>
            </p:txBody>
          </p:sp>
        </p:grpSp>
        <p:grpSp>
          <p:nvGrpSpPr>
            <p:cNvPr id="1244" name="Google Shape;1244;p58"/>
            <p:cNvGrpSpPr/>
            <p:nvPr/>
          </p:nvGrpSpPr>
          <p:grpSpPr>
            <a:xfrm>
              <a:off x="2181562" y="3643273"/>
              <a:ext cx="2067155" cy="381542"/>
              <a:chOff x="1152973" y="3082181"/>
              <a:chExt cx="2067155" cy="381542"/>
            </a:xfrm>
          </p:grpSpPr>
          <p:sp>
            <p:nvSpPr>
              <p:cNvPr id="1245" name="Google Shape;1245;p58"/>
              <p:cNvSpPr txBox="1"/>
              <p:nvPr/>
            </p:nvSpPr>
            <p:spPr>
              <a:xfrm>
                <a:off x="1152973" y="3082182"/>
                <a:ext cx="546538" cy="3815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rgbClr val="F4343F"/>
                    </a:solidFill>
                    <a:latin typeface="Arial"/>
                    <a:ea typeface="Arial"/>
                    <a:cs typeface="Arial"/>
                    <a:sym typeface="Arial"/>
                  </a:rPr>
                  <a:t>α</a:t>
                </a:r>
                <a:r>
                  <a:rPr lang="en-IN" sz="2400" baseline="-25000">
                    <a:solidFill>
                      <a:srgbClr val="F4343F"/>
                    </a:solidFill>
                    <a:latin typeface="Arial"/>
                    <a:ea typeface="Arial"/>
                    <a:cs typeface="Arial"/>
                    <a:sym typeface="Arial"/>
                  </a:rPr>
                  <a:t>d</a:t>
                </a:r>
                <a:endParaRPr/>
              </a:p>
            </p:txBody>
          </p:sp>
          <p:sp>
            <p:nvSpPr>
              <p:cNvPr id="1246" name="Google Shape;1246;p58"/>
              <p:cNvSpPr txBox="1"/>
              <p:nvPr/>
            </p:nvSpPr>
            <p:spPr>
              <a:xfrm>
                <a:off x="1877181" y="3082182"/>
                <a:ext cx="546538" cy="3815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rgbClr val="F4343F"/>
                    </a:solidFill>
                    <a:latin typeface="Arial"/>
                    <a:ea typeface="Arial"/>
                    <a:cs typeface="Arial"/>
                    <a:sym typeface="Arial"/>
                  </a:rPr>
                  <a:t>α</a:t>
                </a:r>
                <a:r>
                  <a:rPr lang="en-IN" sz="2400" baseline="-25000">
                    <a:solidFill>
                      <a:srgbClr val="F4343F"/>
                    </a:solidFill>
                    <a:latin typeface="Arial"/>
                    <a:ea typeface="Arial"/>
                    <a:cs typeface="Arial"/>
                    <a:sym typeface="Arial"/>
                  </a:rPr>
                  <a:t>e</a:t>
                </a:r>
                <a:endParaRPr/>
              </a:p>
            </p:txBody>
          </p:sp>
          <p:sp>
            <p:nvSpPr>
              <p:cNvPr id="1247" name="Google Shape;1247;p58"/>
              <p:cNvSpPr txBox="1"/>
              <p:nvPr/>
            </p:nvSpPr>
            <p:spPr>
              <a:xfrm>
                <a:off x="2673590" y="3082181"/>
                <a:ext cx="546538" cy="3815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rgbClr val="F4343F"/>
                    </a:solidFill>
                    <a:latin typeface="Arial"/>
                    <a:ea typeface="Arial"/>
                    <a:cs typeface="Arial"/>
                    <a:sym typeface="Arial"/>
                  </a:rPr>
                  <a:t>α</a:t>
                </a:r>
                <a:r>
                  <a:rPr lang="en-IN" sz="2400" baseline="-25000">
                    <a:solidFill>
                      <a:srgbClr val="F4343F"/>
                    </a:solidFill>
                    <a:latin typeface="Arial"/>
                    <a:ea typeface="Arial"/>
                    <a:cs typeface="Arial"/>
                    <a:sym typeface="Arial"/>
                  </a:rPr>
                  <a:t>f</a:t>
                </a:r>
                <a:endParaRPr/>
              </a:p>
            </p:txBody>
          </p:sp>
        </p:grpSp>
        <p:grpSp>
          <p:nvGrpSpPr>
            <p:cNvPr id="1248" name="Google Shape;1248;p58"/>
            <p:cNvGrpSpPr/>
            <p:nvPr/>
          </p:nvGrpSpPr>
          <p:grpSpPr>
            <a:xfrm>
              <a:off x="2199021" y="4387245"/>
              <a:ext cx="2067155" cy="381542"/>
              <a:chOff x="1152973" y="3082181"/>
              <a:chExt cx="2067155" cy="381542"/>
            </a:xfrm>
          </p:grpSpPr>
          <p:sp>
            <p:nvSpPr>
              <p:cNvPr id="1249" name="Google Shape;1249;p58"/>
              <p:cNvSpPr txBox="1"/>
              <p:nvPr/>
            </p:nvSpPr>
            <p:spPr>
              <a:xfrm>
                <a:off x="1152973" y="3082182"/>
                <a:ext cx="546538" cy="3815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rgbClr val="F4343F"/>
                    </a:solidFill>
                    <a:latin typeface="Arial"/>
                    <a:ea typeface="Arial"/>
                    <a:cs typeface="Arial"/>
                    <a:sym typeface="Arial"/>
                  </a:rPr>
                  <a:t>α</a:t>
                </a:r>
                <a:r>
                  <a:rPr lang="en-IN" sz="2400" baseline="-25000">
                    <a:solidFill>
                      <a:srgbClr val="F4343F"/>
                    </a:solidFill>
                    <a:latin typeface="Arial"/>
                    <a:ea typeface="Arial"/>
                    <a:cs typeface="Arial"/>
                    <a:sym typeface="Arial"/>
                  </a:rPr>
                  <a:t>g</a:t>
                </a:r>
                <a:endParaRPr/>
              </a:p>
            </p:txBody>
          </p:sp>
          <p:sp>
            <p:nvSpPr>
              <p:cNvPr id="1250" name="Google Shape;1250;p58"/>
              <p:cNvSpPr txBox="1"/>
              <p:nvPr/>
            </p:nvSpPr>
            <p:spPr>
              <a:xfrm>
                <a:off x="1877181" y="3082182"/>
                <a:ext cx="546538" cy="3815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rgbClr val="F4343F"/>
                    </a:solidFill>
                    <a:latin typeface="Arial"/>
                    <a:ea typeface="Arial"/>
                    <a:cs typeface="Arial"/>
                    <a:sym typeface="Arial"/>
                  </a:rPr>
                  <a:t>α</a:t>
                </a:r>
                <a:r>
                  <a:rPr lang="en-IN" sz="2400" baseline="-25000">
                    <a:solidFill>
                      <a:srgbClr val="F4343F"/>
                    </a:solidFill>
                    <a:latin typeface="Arial"/>
                    <a:ea typeface="Arial"/>
                    <a:cs typeface="Arial"/>
                    <a:sym typeface="Arial"/>
                  </a:rPr>
                  <a:t>h</a:t>
                </a:r>
                <a:endParaRPr/>
              </a:p>
            </p:txBody>
          </p:sp>
          <p:sp>
            <p:nvSpPr>
              <p:cNvPr id="1251" name="Google Shape;1251;p58"/>
              <p:cNvSpPr txBox="1"/>
              <p:nvPr/>
            </p:nvSpPr>
            <p:spPr>
              <a:xfrm>
                <a:off x="2673590" y="3082181"/>
                <a:ext cx="546538" cy="3815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rgbClr val="F4343F"/>
                    </a:solidFill>
                    <a:latin typeface="Arial"/>
                    <a:ea typeface="Arial"/>
                    <a:cs typeface="Arial"/>
                    <a:sym typeface="Arial"/>
                  </a:rPr>
                  <a:t>α</a:t>
                </a:r>
                <a:r>
                  <a:rPr lang="en-IN" sz="2400" baseline="-25000">
                    <a:solidFill>
                      <a:srgbClr val="F4343F"/>
                    </a:solidFill>
                    <a:latin typeface="Arial"/>
                    <a:ea typeface="Arial"/>
                    <a:cs typeface="Arial"/>
                    <a:sym typeface="Arial"/>
                  </a:rPr>
                  <a:t>i</a:t>
                </a:r>
                <a:endParaRPr sz="2400" baseline="-25000">
                  <a:solidFill>
                    <a:srgbClr val="F4343F"/>
                  </a:solidFill>
                  <a:latin typeface="Arial"/>
                  <a:ea typeface="Arial"/>
                  <a:cs typeface="Arial"/>
                  <a:sym typeface="Arial"/>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grpSp>
        <p:nvGrpSpPr>
          <p:cNvPr id="1256" name="Google Shape;1256;p59"/>
          <p:cNvGrpSpPr/>
          <p:nvPr/>
        </p:nvGrpSpPr>
        <p:grpSpPr>
          <a:xfrm>
            <a:off x="0" y="0"/>
            <a:ext cx="12192000" cy="816077"/>
            <a:chOff x="0" y="0"/>
            <a:chExt cx="12192000" cy="816077"/>
          </a:xfrm>
        </p:grpSpPr>
        <p:sp>
          <p:nvSpPr>
            <p:cNvPr id="1257" name="Google Shape;1257;p59"/>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8" name="Google Shape;1258;p59"/>
            <p:cNvSpPr txBox="1"/>
            <p:nvPr/>
          </p:nvSpPr>
          <p:spPr>
            <a:xfrm>
              <a:off x="2006419" y="88488"/>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Attention model</a:t>
              </a:r>
              <a:endParaRPr sz="3200" b="1">
                <a:solidFill>
                  <a:schemeClr val="lt1"/>
                </a:solidFill>
                <a:latin typeface="Arial"/>
                <a:ea typeface="Arial"/>
                <a:cs typeface="Arial"/>
                <a:sym typeface="Arial"/>
              </a:endParaRPr>
            </a:p>
          </p:txBody>
        </p:sp>
      </p:grpSp>
      <p:sp>
        <p:nvSpPr>
          <p:cNvPr id="1259" name="Google Shape;1259;p59"/>
          <p:cNvSpPr/>
          <p:nvPr/>
        </p:nvSpPr>
        <p:spPr>
          <a:xfrm>
            <a:off x="6095999" y="5172952"/>
            <a:ext cx="5913921" cy="1015663"/>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A5A5A5"/>
              </a:buClr>
              <a:buSzPts val="2000"/>
              <a:buFont typeface="Arial"/>
              <a:buChar char="•"/>
            </a:pPr>
            <a:r>
              <a:rPr lang="en-IN" sz="2000">
                <a:solidFill>
                  <a:srgbClr val="A5A5A5"/>
                </a:solidFill>
                <a:latin typeface="Arial"/>
                <a:ea typeface="Arial"/>
                <a:cs typeface="Arial"/>
                <a:sym typeface="Arial"/>
              </a:rPr>
              <a:t>After doing a weighted sum of all the different regions we get C</a:t>
            </a:r>
            <a:r>
              <a:rPr lang="en-IN" sz="2000" baseline="-25000">
                <a:solidFill>
                  <a:srgbClr val="A5A5A5"/>
                </a:solidFill>
                <a:latin typeface="Arial"/>
                <a:ea typeface="Arial"/>
                <a:cs typeface="Arial"/>
                <a:sym typeface="Arial"/>
              </a:rPr>
              <a:t>t </a:t>
            </a:r>
            <a:endParaRPr/>
          </a:p>
          <a:p>
            <a:pPr marL="342900" marR="0" lvl="0" indent="-342900" algn="l" rtl="0">
              <a:spcBef>
                <a:spcPts val="0"/>
              </a:spcBef>
              <a:spcAft>
                <a:spcPts val="0"/>
              </a:spcAft>
              <a:buClr>
                <a:srgbClr val="A5A5A5"/>
              </a:buClr>
              <a:buSzPts val="2000"/>
              <a:buFont typeface="Arial"/>
              <a:buChar char="•"/>
            </a:pPr>
            <a:r>
              <a:rPr lang="en-IN" sz="2000">
                <a:solidFill>
                  <a:srgbClr val="A5A5A5"/>
                </a:solidFill>
                <a:latin typeface="Arial"/>
                <a:ea typeface="Arial"/>
                <a:cs typeface="Arial"/>
                <a:sym typeface="Arial"/>
              </a:rPr>
              <a:t>It is the context vector </a:t>
            </a:r>
            <a:endParaRPr sz="2000">
              <a:solidFill>
                <a:srgbClr val="A5A5A5"/>
              </a:solidFill>
              <a:latin typeface="Arial"/>
              <a:ea typeface="Arial"/>
              <a:cs typeface="Arial"/>
              <a:sym typeface="Arial"/>
            </a:endParaRPr>
          </a:p>
        </p:txBody>
      </p:sp>
      <p:grpSp>
        <p:nvGrpSpPr>
          <p:cNvPr id="1260" name="Google Shape;1260;p59"/>
          <p:cNvGrpSpPr/>
          <p:nvPr/>
        </p:nvGrpSpPr>
        <p:grpSpPr>
          <a:xfrm>
            <a:off x="6235032" y="2026810"/>
            <a:ext cx="2312604" cy="983148"/>
            <a:chOff x="9545685" y="3393220"/>
            <a:chExt cx="2312604" cy="983148"/>
          </a:xfrm>
        </p:grpSpPr>
        <p:sp>
          <p:nvSpPr>
            <p:cNvPr id="1261" name="Google Shape;1261;p59"/>
            <p:cNvSpPr/>
            <p:nvPr/>
          </p:nvSpPr>
          <p:spPr>
            <a:xfrm>
              <a:off x="9545685" y="3515120"/>
              <a:ext cx="2312604"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4800">
                  <a:solidFill>
                    <a:srgbClr val="F4343F"/>
                  </a:solidFill>
                  <a:latin typeface="Arial"/>
                  <a:ea typeface="Arial"/>
                  <a:cs typeface="Arial"/>
                  <a:sym typeface="Arial"/>
                </a:rPr>
                <a:t>Σ</a:t>
              </a:r>
              <a:r>
                <a:rPr lang="en-IN" sz="4000">
                  <a:solidFill>
                    <a:srgbClr val="F4343F"/>
                  </a:solidFill>
                  <a:latin typeface="Arial"/>
                  <a:ea typeface="Arial"/>
                  <a:cs typeface="Arial"/>
                  <a:sym typeface="Arial"/>
                </a:rPr>
                <a:t>α</a:t>
              </a:r>
              <a:r>
                <a:rPr lang="en-IN" sz="4000" baseline="-25000">
                  <a:solidFill>
                    <a:srgbClr val="F4343F"/>
                  </a:solidFill>
                  <a:latin typeface="Arial"/>
                  <a:ea typeface="Arial"/>
                  <a:cs typeface="Arial"/>
                  <a:sym typeface="Arial"/>
                </a:rPr>
                <a:t>jt </a:t>
              </a:r>
              <a:r>
                <a:rPr lang="en-IN" sz="4000">
                  <a:solidFill>
                    <a:srgbClr val="F4343F"/>
                  </a:solidFill>
                  <a:latin typeface="Arial"/>
                  <a:ea typeface="Arial"/>
                  <a:cs typeface="Arial"/>
                  <a:sym typeface="Arial"/>
                </a:rPr>
                <a:t>= 1</a:t>
              </a:r>
              <a:endParaRPr sz="4000">
                <a:solidFill>
                  <a:srgbClr val="F4343F"/>
                </a:solidFill>
                <a:latin typeface="Calibri"/>
                <a:ea typeface="Calibri"/>
                <a:cs typeface="Calibri"/>
                <a:sym typeface="Calibri"/>
              </a:endParaRPr>
            </a:p>
          </p:txBody>
        </p:sp>
        <p:sp>
          <p:nvSpPr>
            <p:cNvPr id="1262" name="Google Shape;1262;p59"/>
            <p:cNvSpPr/>
            <p:nvPr/>
          </p:nvSpPr>
          <p:spPr>
            <a:xfrm>
              <a:off x="9545685" y="4007036"/>
              <a:ext cx="51809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aseline="-25000">
                  <a:solidFill>
                    <a:srgbClr val="F4343F"/>
                  </a:solidFill>
                  <a:latin typeface="Arial"/>
                  <a:ea typeface="Arial"/>
                  <a:cs typeface="Arial"/>
                  <a:sym typeface="Arial"/>
                </a:rPr>
                <a:t>j=1</a:t>
              </a:r>
              <a:endParaRPr sz="1800">
                <a:solidFill>
                  <a:srgbClr val="F4343F"/>
                </a:solidFill>
                <a:latin typeface="Calibri"/>
                <a:ea typeface="Calibri"/>
                <a:cs typeface="Calibri"/>
                <a:sym typeface="Calibri"/>
              </a:endParaRPr>
            </a:p>
          </p:txBody>
        </p:sp>
        <p:sp>
          <p:nvSpPr>
            <p:cNvPr id="1263" name="Google Shape;1263;p59"/>
            <p:cNvSpPr/>
            <p:nvPr/>
          </p:nvSpPr>
          <p:spPr>
            <a:xfrm>
              <a:off x="9614614" y="3393220"/>
              <a:ext cx="44275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aseline="-25000">
                  <a:solidFill>
                    <a:srgbClr val="F4343F"/>
                  </a:solidFill>
                  <a:latin typeface="Arial"/>
                  <a:ea typeface="Arial"/>
                  <a:cs typeface="Arial"/>
                  <a:sym typeface="Arial"/>
                </a:rPr>
                <a:t>Tx</a:t>
              </a:r>
              <a:endParaRPr sz="1800">
                <a:solidFill>
                  <a:srgbClr val="F4343F"/>
                </a:solidFill>
                <a:latin typeface="Calibri"/>
                <a:ea typeface="Calibri"/>
                <a:cs typeface="Calibri"/>
                <a:sym typeface="Calibri"/>
              </a:endParaRPr>
            </a:p>
          </p:txBody>
        </p:sp>
      </p:grpSp>
      <p:grpSp>
        <p:nvGrpSpPr>
          <p:cNvPr id="1264" name="Google Shape;1264;p59"/>
          <p:cNvGrpSpPr/>
          <p:nvPr/>
        </p:nvGrpSpPr>
        <p:grpSpPr>
          <a:xfrm>
            <a:off x="6200778" y="3278399"/>
            <a:ext cx="3755296" cy="1027460"/>
            <a:chOff x="8410444" y="3348908"/>
            <a:chExt cx="3755296" cy="1027460"/>
          </a:xfrm>
        </p:grpSpPr>
        <p:sp>
          <p:nvSpPr>
            <p:cNvPr id="1265" name="Google Shape;1265;p59"/>
            <p:cNvSpPr/>
            <p:nvPr/>
          </p:nvSpPr>
          <p:spPr>
            <a:xfrm>
              <a:off x="8410444" y="3515120"/>
              <a:ext cx="3755296"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4800">
                  <a:solidFill>
                    <a:srgbClr val="A5A5A5"/>
                  </a:solidFill>
                  <a:latin typeface="Arial"/>
                  <a:ea typeface="Arial"/>
                  <a:cs typeface="Arial"/>
                  <a:sym typeface="Arial"/>
                </a:rPr>
                <a:t>C</a:t>
              </a:r>
              <a:r>
                <a:rPr lang="en-IN" sz="4800" baseline="-25000">
                  <a:solidFill>
                    <a:srgbClr val="A5A5A5"/>
                  </a:solidFill>
                  <a:latin typeface="Arial"/>
                  <a:ea typeface="Arial"/>
                  <a:cs typeface="Arial"/>
                  <a:sym typeface="Arial"/>
                </a:rPr>
                <a:t>t</a:t>
              </a:r>
              <a:r>
                <a:rPr lang="en-IN" sz="4800">
                  <a:solidFill>
                    <a:srgbClr val="A5A5A5"/>
                  </a:solidFill>
                  <a:latin typeface="Arial"/>
                  <a:ea typeface="Arial"/>
                  <a:cs typeface="Arial"/>
                  <a:sym typeface="Arial"/>
                </a:rPr>
                <a:t>= Σ</a:t>
              </a:r>
              <a:r>
                <a:rPr lang="en-IN" sz="4000">
                  <a:solidFill>
                    <a:srgbClr val="A5A5A5"/>
                  </a:solidFill>
                  <a:latin typeface="Arial"/>
                  <a:ea typeface="Arial"/>
                  <a:cs typeface="Arial"/>
                  <a:sym typeface="Arial"/>
                </a:rPr>
                <a:t>α</a:t>
              </a:r>
              <a:r>
                <a:rPr lang="en-IN" sz="4000" baseline="-25000">
                  <a:solidFill>
                    <a:srgbClr val="A5A5A5"/>
                  </a:solidFill>
                  <a:latin typeface="Arial"/>
                  <a:ea typeface="Arial"/>
                  <a:cs typeface="Arial"/>
                  <a:sym typeface="Arial"/>
                </a:rPr>
                <a:t>jt</a:t>
              </a:r>
              <a:r>
                <a:rPr lang="en-IN" sz="4000">
                  <a:solidFill>
                    <a:srgbClr val="A5A5A5"/>
                  </a:solidFill>
                  <a:latin typeface="Arial"/>
                  <a:ea typeface="Arial"/>
                  <a:cs typeface="Arial"/>
                  <a:sym typeface="Arial"/>
                </a:rPr>
                <a:t>f</a:t>
              </a:r>
              <a:r>
                <a:rPr lang="en-IN" sz="4000" baseline="-25000">
                  <a:solidFill>
                    <a:srgbClr val="A5A5A5"/>
                  </a:solidFill>
                  <a:latin typeface="Arial"/>
                  <a:ea typeface="Arial"/>
                  <a:cs typeface="Arial"/>
                  <a:sym typeface="Arial"/>
                </a:rPr>
                <a:t>j</a:t>
              </a:r>
              <a:endParaRPr sz="4000">
                <a:solidFill>
                  <a:srgbClr val="A5A5A5"/>
                </a:solidFill>
                <a:latin typeface="Calibri"/>
                <a:ea typeface="Calibri"/>
                <a:cs typeface="Calibri"/>
                <a:sym typeface="Calibri"/>
              </a:endParaRPr>
            </a:p>
          </p:txBody>
        </p:sp>
        <p:sp>
          <p:nvSpPr>
            <p:cNvPr id="1266" name="Google Shape;1266;p59"/>
            <p:cNvSpPr/>
            <p:nvPr/>
          </p:nvSpPr>
          <p:spPr>
            <a:xfrm>
              <a:off x="9545685" y="4007036"/>
              <a:ext cx="51809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aseline="-25000">
                  <a:solidFill>
                    <a:srgbClr val="A5A5A5"/>
                  </a:solidFill>
                  <a:latin typeface="Arial"/>
                  <a:ea typeface="Arial"/>
                  <a:cs typeface="Arial"/>
                  <a:sym typeface="Arial"/>
                </a:rPr>
                <a:t>j=1</a:t>
              </a:r>
              <a:endParaRPr sz="1800">
                <a:solidFill>
                  <a:srgbClr val="A5A5A5"/>
                </a:solidFill>
                <a:latin typeface="Calibri"/>
                <a:ea typeface="Calibri"/>
                <a:cs typeface="Calibri"/>
                <a:sym typeface="Calibri"/>
              </a:endParaRPr>
            </a:p>
          </p:txBody>
        </p:sp>
        <p:sp>
          <p:nvSpPr>
            <p:cNvPr id="1267" name="Google Shape;1267;p59"/>
            <p:cNvSpPr/>
            <p:nvPr/>
          </p:nvSpPr>
          <p:spPr>
            <a:xfrm>
              <a:off x="9545685" y="3348908"/>
              <a:ext cx="44275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aseline="-25000">
                  <a:solidFill>
                    <a:srgbClr val="A5A5A5"/>
                  </a:solidFill>
                  <a:latin typeface="Arial"/>
                  <a:ea typeface="Arial"/>
                  <a:cs typeface="Arial"/>
                  <a:sym typeface="Arial"/>
                </a:rPr>
                <a:t>Tx</a:t>
              </a:r>
              <a:endParaRPr sz="1800">
                <a:solidFill>
                  <a:srgbClr val="A5A5A5"/>
                </a:solidFill>
                <a:latin typeface="Calibri"/>
                <a:ea typeface="Calibri"/>
                <a:cs typeface="Calibri"/>
                <a:sym typeface="Calibri"/>
              </a:endParaRPr>
            </a:p>
          </p:txBody>
        </p:sp>
      </p:grpSp>
      <p:sp>
        <p:nvSpPr>
          <p:cNvPr id="1268" name="Google Shape;1268;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42</a:t>
            </a:fld>
            <a:endParaRPr/>
          </a:p>
        </p:txBody>
      </p:sp>
      <p:sp>
        <p:nvSpPr>
          <p:cNvPr id="1269" name="Google Shape;1269;p59"/>
          <p:cNvSpPr txBox="1"/>
          <p:nvPr/>
        </p:nvSpPr>
        <p:spPr>
          <a:xfrm>
            <a:off x="2864388" y="2385196"/>
            <a:ext cx="452109"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600">
                <a:solidFill>
                  <a:srgbClr val="595959"/>
                </a:solidFill>
                <a:latin typeface="Calibri"/>
                <a:ea typeface="Calibri"/>
                <a:cs typeface="Calibri"/>
                <a:sym typeface="Calibri"/>
              </a:rPr>
              <a:t>*</a:t>
            </a:r>
            <a:endParaRPr/>
          </a:p>
        </p:txBody>
      </p:sp>
      <p:grpSp>
        <p:nvGrpSpPr>
          <p:cNvPr id="1270" name="Google Shape;1270;p59"/>
          <p:cNvGrpSpPr/>
          <p:nvPr/>
        </p:nvGrpSpPr>
        <p:grpSpPr>
          <a:xfrm>
            <a:off x="3410292" y="1618710"/>
            <a:ext cx="1988855" cy="2029023"/>
            <a:chOff x="2078436" y="2758148"/>
            <a:chExt cx="2187740" cy="2231925"/>
          </a:xfrm>
        </p:grpSpPr>
        <p:grpSp>
          <p:nvGrpSpPr>
            <p:cNvPr id="1271" name="Google Shape;1271;p59"/>
            <p:cNvGrpSpPr/>
            <p:nvPr/>
          </p:nvGrpSpPr>
          <p:grpSpPr>
            <a:xfrm>
              <a:off x="2078436" y="2758148"/>
              <a:ext cx="2153613" cy="2231925"/>
              <a:chOff x="3930870" y="2469929"/>
              <a:chExt cx="3468414" cy="3594537"/>
            </a:xfrm>
          </p:grpSpPr>
          <p:sp>
            <p:nvSpPr>
              <p:cNvPr id="1272" name="Google Shape;1272;p59"/>
              <p:cNvSpPr/>
              <p:nvPr/>
            </p:nvSpPr>
            <p:spPr>
              <a:xfrm>
                <a:off x="3930870" y="2469931"/>
                <a:ext cx="1156138" cy="1198179"/>
              </a:xfrm>
              <a:prstGeom prst="rect">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273" name="Google Shape;1273;p59"/>
              <p:cNvSpPr/>
              <p:nvPr/>
            </p:nvSpPr>
            <p:spPr>
              <a:xfrm>
                <a:off x="5087008" y="2469930"/>
                <a:ext cx="1156138" cy="1198179"/>
              </a:xfrm>
              <a:prstGeom prst="rect">
                <a:avLst/>
              </a:prstGeom>
              <a:solidFill>
                <a:srgbClr val="BFBFBF"/>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274" name="Google Shape;1274;p59"/>
              <p:cNvSpPr/>
              <p:nvPr/>
            </p:nvSpPr>
            <p:spPr>
              <a:xfrm>
                <a:off x="5087008" y="3668109"/>
                <a:ext cx="1156138" cy="1198179"/>
              </a:xfrm>
              <a:prstGeom prst="rect">
                <a:avLst/>
              </a:prstGeom>
              <a:solidFill>
                <a:srgbClr val="A5A5A5"/>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275" name="Google Shape;1275;p59"/>
              <p:cNvSpPr/>
              <p:nvPr/>
            </p:nvSpPr>
            <p:spPr>
              <a:xfrm>
                <a:off x="3930870" y="3668109"/>
                <a:ext cx="1156138" cy="1198179"/>
              </a:xfrm>
              <a:prstGeom prst="rect">
                <a:avLst/>
              </a:prstGeom>
              <a:solidFill>
                <a:srgbClr val="BFBFBF"/>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276" name="Google Shape;1276;p59"/>
              <p:cNvSpPr/>
              <p:nvPr/>
            </p:nvSpPr>
            <p:spPr>
              <a:xfrm>
                <a:off x="6243146" y="2469929"/>
                <a:ext cx="1156138" cy="1198179"/>
              </a:xfrm>
              <a:prstGeom prst="rect">
                <a:avLst/>
              </a:prstGeom>
              <a:solidFill>
                <a:srgbClr val="D8D8D8"/>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277" name="Google Shape;1277;p59"/>
              <p:cNvSpPr/>
              <p:nvPr/>
            </p:nvSpPr>
            <p:spPr>
              <a:xfrm>
                <a:off x="6243146" y="3668108"/>
                <a:ext cx="1156138" cy="1198179"/>
              </a:xfrm>
              <a:prstGeom prst="rect">
                <a:avLst/>
              </a:prstGeom>
              <a:solidFill>
                <a:srgbClr val="D8D8D8"/>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278" name="Google Shape;1278;p59"/>
              <p:cNvSpPr/>
              <p:nvPr/>
            </p:nvSpPr>
            <p:spPr>
              <a:xfrm>
                <a:off x="6243146" y="4866287"/>
                <a:ext cx="1156138" cy="1198179"/>
              </a:xfrm>
              <a:prstGeom prst="rect">
                <a:avLst/>
              </a:prstGeom>
              <a:solidFill>
                <a:srgbClr val="BFBFBF"/>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279" name="Google Shape;1279;p59"/>
              <p:cNvSpPr/>
              <p:nvPr/>
            </p:nvSpPr>
            <p:spPr>
              <a:xfrm>
                <a:off x="5087008" y="4866286"/>
                <a:ext cx="1156138" cy="1198179"/>
              </a:xfrm>
              <a:prstGeom prst="rect">
                <a:avLst/>
              </a:prstGeom>
              <a:solidFill>
                <a:srgbClr val="595959"/>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280" name="Google Shape;1280;p59"/>
              <p:cNvSpPr/>
              <p:nvPr/>
            </p:nvSpPr>
            <p:spPr>
              <a:xfrm>
                <a:off x="3930870" y="4866285"/>
                <a:ext cx="1156138" cy="1198179"/>
              </a:xfrm>
              <a:prstGeom prst="rect">
                <a:avLst/>
              </a:prstGeom>
              <a:solidFill>
                <a:srgbClr val="D8D8D8"/>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grpSp>
          <p:nvGrpSpPr>
            <p:cNvPr id="1281" name="Google Shape;1281;p59"/>
            <p:cNvGrpSpPr/>
            <p:nvPr/>
          </p:nvGrpSpPr>
          <p:grpSpPr>
            <a:xfrm>
              <a:off x="2164103" y="2899301"/>
              <a:ext cx="2067155" cy="440122"/>
              <a:chOff x="1152973" y="3082181"/>
              <a:chExt cx="2067155" cy="440122"/>
            </a:xfrm>
          </p:grpSpPr>
          <p:sp>
            <p:nvSpPr>
              <p:cNvPr id="1282" name="Google Shape;1282;p59"/>
              <p:cNvSpPr txBox="1"/>
              <p:nvPr/>
            </p:nvSpPr>
            <p:spPr>
              <a:xfrm>
                <a:off x="1152973" y="3082182"/>
                <a:ext cx="546538" cy="4401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α</a:t>
                </a:r>
                <a:r>
                  <a:rPr lang="en-IN" sz="2000" baseline="-25000">
                    <a:solidFill>
                      <a:srgbClr val="F4343F"/>
                    </a:solidFill>
                    <a:latin typeface="Arial"/>
                    <a:ea typeface="Arial"/>
                    <a:cs typeface="Arial"/>
                    <a:sym typeface="Arial"/>
                  </a:rPr>
                  <a:t>a</a:t>
                </a:r>
                <a:endParaRPr/>
              </a:p>
            </p:txBody>
          </p:sp>
          <p:sp>
            <p:nvSpPr>
              <p:cNvPr id="1283" name="Google Shape;1283;p59"/>
              <p:cNvSpPr txBox="1"/>
              <p:nvPr/>
            </p:nvSpPr>
            <p:spPr>
              <a:xfrm>
                <a:off x="1877181" y="3082182"/>
                <a:ext cx="546538" cy="4401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α</a:t>
                </a:r>
                <a:r>
                  <a:rPr lang="en-IN" sz="2000" baseline="-25000">
                    <a:solidFill>
                      <a:srgbClr val="F4343F"/>
                    </a:solidFill>
                    <a:latin typeface="Arial"/>
                    <a:ea typeface="Arial"/>
                    <a:cs typeface="Arial"/>
                    <a:sym typeface="Arial"/>
                  </a:rPr>
                  <a:t>b</a:t>
                </a:r>
                <a:endParaRPr/>
              </a:p>
            </p:txBody>
          </p:sp>
          <p:sp>
            <p:nvSpPr>
              <p:cNvPr id="1284" name="Google Shape;1284;p59"/>
              <p:cNvSpPr txBox="1"/>
              <p:nvPr/>
            </p:nvSpPr>
            <p:spPr>
              <a:xfrm>
                <a:off x="2673590" y="3082181"/>
                <a:ext cx="546538" cy="4401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α</a:t>
                </a:r>
                <a:r>
                  <a:rPr lang="en-IN" sz="2000" baseline="-25000">
                    <a:solidFill>
                      <a:srgbClr val="F4343F"/>
                    </a:solidFill>
                    <a:latin typeface="Arial"/>
                    <a:ea typeface="Arial"/>
                    <a:cs typeface="Arial"/>
                    <a:sym typeface="Arial"/>
                  </a:rPr>
                  <a:t>c</a:t>
                </a:r>
                <a:endParaRPr/>
              </a:p>
            </p:txBody>
          </p:sp>
        </p:grpSp>
        <p:grpSp>
          <p:nvGrpSpPr>
            <p:cNvPr id="1285" name="Google Shape;1285;p59"/>
            <p:cNvGrpSpPr/>
            <p:nvPr/>
          </p:nvGrpSpPr>
          <p:grpSpPr>
            <a:xfrm>
              <a:off x="2181562" y="3643273"/>
              <a:ext cx="2067155" cy="440122"/>
              <a:chOff x="1152973" y="3082181"/>
              <a:chExt cx="2067155" cy="440122"/>
            </a:xfrm>
          </p:grpSpPr>
          <p:sp>
            <p:nvSpPr>
              <p:cNvPr id="1286" name="Google Shape;1286;p59"/>
              <p:cNvSpPr txBox="1"/>
              <p:nvPr/>
            </p:nvSpPr>
            <p:spPr>
              <a:xfrm>
                <a:off x="1152973" y="3082182"/>
                <a:ext cx="546538" cy="4401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α</a:t>
                </a:r>
                <a:r>
                  <a:rPr lang="en-IN" sz="2000" baseline="-25000">
                    <a:solidFill>
                      <a:srgbClr val="F4343F"/>
                    </a:solidFill>
                    <a:latin typeface="Arial"/>
                    <a:ea typeface="Arial"/>
                    <a:cs typeface="Arial"/>
                    <a:sym typeface="Arial"/>
                  </a:rPr>
                  <a:t>d</a:t>
                </a:r>
                <a:endParaRPr/>
              </a:p>
            </p:txBody>
          </p:sp>
          <p:sp>
            <p:nvSpPr>
              <p:cNvPr id="1287" name="Google Shape;1287;p59"/>
              <p:cNvSpPr txBox="1"/>
              <p:nvPr/>
            </p:nvSpPr>
            <p:spPr>
              <a:xfrm>
                <a:off x="1877181" y="3082182"/>
                <a:ext cx="546538" cy="4401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α</a:t>
                </a:r>
                <a:r>
                  <a:rPr lang="en-IN" sz="2000" baseline="-25000">
                    <a:solidFill>
                      <a:srgbClr val="F4343F"/>
                    </a:solidFill>
                    <a:latin typeface="Arial"/>
                    <a:ea typeface="Arial"/>
                    <a:cs typeface="Arial"/>
                    <a:sym typeface="Arial"/>
                  </a:rPr>
                  <a:t>e</a:t>
                </a:r>
                <a:endParaRPr/>
              </a:p>
            </p:txBody>
          </p:sp>
          <p:sp>
            <p:nvSpPr>
              <p:cNvPr id="1288" name="Google Shape;1288;p59"/>
              <p:cNvSpPr txBox="1"/>
              <p:nvPr/>
            </p:nvSpPr>
            <p:spPr>
              <a:xfrm>
                <a:off x="2673590" y="3082181"/>
                <a:ext cx="546538" cy="4401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α</a:t>
                </a:r>
                <a:r>
                  <a:rPr lang="en-IN" sz="2000" baseline="-25000">
                    <a:solidFill>
                      <a:srgbClr val="F4343F"/>
                    </a:solidFill>
                    <a:latin typeface="Arial"/>
                    <a:ea typeface="Arial"/>
                    <a:cs typeface="Arial"/>
                    <a:sym typeface="Arial"/>
                  </a:rPr>
                  <a:t>f</a:t>
                </a:r>
                <a:endParaRPr/>
              </a:p>
            </p:txBody>
          </p:sp>
        </p:grpSp>
        <p:grpSp>
          <p:nvGrpSpPr>
            <p:cNvPr id="1289" name="Google Shape;1289;p59"/>
            <p:cNvGrpSpPr/>
            <p:nvPr/>
          </p:nvGrpSpPr>
          <p:grpSpPr>
            <a:xfrm>
              <a:off x="2199021" y="4387245"/>
              <a:ext cx="2067155" cy="440122"/>
              <a:chOff x="1152973" y="3082181"/>
              <a:chExt cx="2067155" cy="440122"/>
            </a:xfrm>
          </p:grpSpPr>
          <p:sp>
            <p:nvSpPr>
              <p:cNvPr id="1290" name="Google Shape;1290;p59"/>
              <p:cNvSpPr txBox="1"/>
              <p:nvPr/>
            </p:nvSpPr>
            <p:spPr>
              <a:xfrm>
                <a:off x="1152973" y="3082182"/>
                <a:ext cx="546538" cy="4401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α</a:t>
                </a:r>
                <a:r>
                  <a:rPr lang="en-IN" sz="2000" baseline="-25000">
                    <a:solidFill>
                      <a:srgbClr val="F4343F"/>
                    </a:solidFill>
                    <a:latin typeface="Arial"/>
                    <a:ea typeface="Arial"/>
                    <a:cs typeface="Arial"/>
                    <a:sym typeface="Arial"/>
                  </a:rPr>
                  <a:t>g</a:t>
                </a:r>
                <a:endParaRPr/>
              </a:p>
            </p:txBody>
          </p:sp>
          <p:sp>
            <p:nvSpPr>
              <p:cNvPr id="1291" name="Google Shape;1291;p59"/>
              <p:cNvSpPr txBox="1"/>
              <p:nvPr/>
            </p:nvSpPr>
            <p:spPr>
              <a:xfrm>
                <a:off x="1877181" y="3082182"/>
                <a:ext cx="546538" cy="4401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α</a:t>
                </a:r>
                <a:r>
                  <a:rPr lang="en-IN" sz="2000" baseline="-25000">
                    <a:solidFill>
                      <a:srgbClr val="F4343F"/>
                    </a:solidFill>
                    <a:latin typeface="Arial"/>
                    <a:ea typeface="Arial"/>
                    <a:cs typeface="Arial"/>
                    <a:sym typeface="Arial"/>
                  </a:rPr>
                  <a:t>h</a:t>
                </a:r>
                <a:endParaRPr/>
              </a:p>
            </p:txBody>
          </p:sp>
          <p:sp>
            <p:nvSpPr>
              <p:cNvPr id="1292" name="Google Shape;1292;p59"/>
              <p:cNvSpPr txBox="1"/>
              <p:nvPr/>
            </p:nvSpPr>
            <p:spPr>
              <a:xfrm>
                <a:off x="2673590" y="3082181"/>
                <a:ext cx="546538" cy="4401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α</a:t>
                </a:r>
                <a:r>
                  <a:rPr lang="en-IN" sz="2000" baseline="-25000">
                    <a:solidFill>
                      <a:srgbClr val="F4343F"/>
                    </a:solidFill>
                    <a:latin typeface="Arial"/>
                    <a:ea typeface="Arial"/>
                    <a:cs typeface="Arial"/>
                    <a:sym typeface="Arial"/>
                  </a:rPr>
                  <a:t>i</a:t>
                </a:r>
                <a:endParaRPr sz="2000" baseline="-25000">
                  <a:solidFill>
                    <a:srgbClr val="F4343F"/>
                  </a:solidFill>
                  <a:latin typeface="Arial"/>
                  <a:ea typeface="Arial"/>
                  <a:cs typeface="Arial"/>
                  <a:sym typeface="Arial"/>
                </a:endParaRPr>
              </a:p>
            </p:txBody>
          </p:sp>
        </p:grpSp>
      </p:grpSp>
      <p:grpSp>
        <p:nvGrpSpPr>
          <p:cNvPr id="1293" name="Google Shape;1293;p59"/>
          <p:cNvGrpSpPr/>
          <p:nvPr/>
        </p:nvGrpSpPr>
        <p:grpSpPr>
          <a:xfrm>
            <a:off x="461732" y="1239324"/>
            <a:ext cx="2339930" cy="2408407"/>
            <a:chOff x="461732" y="1239324"/>
            <a:chExt cx="2339930" cy="2408407"/>
          </a:xfrm>
        </p:grpSpPr>
        <p:sp>
          <p:nvSpPr>
            <p:cNvPr id="1294" name="Google Shape;1294;p59"/>
            <p:cNvSpPr/>
            <p:nvPr/>
          </p:nvSpPr>
          <p:spPr>
            <a:xfrm flipH="1">
              <a:off x="461732" y="1239324"/>
              <a:ext cx="2318500" cy="2408407"/>
            </a:xfrm>
            <a:prstGeom prst="cube">
              <a:avLst>
                <a:gd name="adj" fmla="val 15086"/>
              </a:avLst>
            </a:prstGeom>
            <a:solidFill>
              <a:srgbClr val="F4343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295" name="Google Shape;1295;p59"/>
            <p:cNvGrpSpPr/>
            <p:nvPr/>
          </p:nvGrpSpPr>
          <p:grpSpPr>
            <a:xfrm>
              <a:off x="812807" y="1599636"/>
              <a:ext cx="1988855" cy="2029023"/>
              <a:chOff x="2078436" y="2758148"/>
              <a:chExt cx="2187740" cy="2231925"/>
            </a:xfrm>
          </p:grpSpPr>
          <p:grpSp>
            <p:nvGrpSpPr>
              <p:cNvPr id="1296" name="Google Shape;1296;p59"/>
              <p:cNvGrpSpPr/>
              <p:nvPr/>
            </p:nvGrpSpPr>
            <p:grpSpPr>
              <a:xfrm>
                <a:off x="2078436" y="2758148"/>
                <a:ext cx="2153613" cy="2231925"/>
                <a:chOff x="3930870" y="2469929"/>
                <a:chExt cx="3468414" cy="3594537"/>
              </a:xfrm>
            </p:grpSpPr>
            <p:sp>
              <p:nvSpPr>
                <p:cNvPr id="1297" name="Google Shape;1297;p59"/>
                <p:cNvSpPr/>
                <p:nvPr/>
              </p:nvSpPr>
              <p:spPr>
                <a:xfrm>
                  <a:off x="3930870" y="2469931"/>
                  <a:ext cx="1156138" cy="1198179"/>
                </a:xfrm>
                <a:prstGeom prst="rect">
                  <a:avLst/>
                </a:prstGeom>
                <a:solidFill>
                  <a:schemeClr val="lt1"/>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298" name="Google Shape;1298;p59"/>
                <p:cNvSpPr/>
                <p:nvPr/>
              </p:nvSpPr>
              <p:spPr>
                <a:xfrm>
                  <a:off x="5087008" y="2469930"/>
                  <a:ext cx="1156138" cy="1198179"/>
                </a:xfrm>
                <a:prstGeom prst="rect">
                  <a:avLst/>
                </a:prstGeom>
                <a:solidFill>
                  <a:schemeClr val="lt1"/>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299" name="Google Shape;1299;p59"/>
                <p:cNvSpPr/>
                <p:nvPr/>
              </p:nvSpPr>
              <p:spPr>
                <a:xfrm>
                  <a:off x="5087008" y="3668109"/>
                  <a:ext cx="1156138" cy="1198179"/>
                </a:xfrm>
                <a:prstGeom prst="rect">
                  <a:avLst/>
                </a:prstGeom>
                <a:solidFill>
                  <a:schemeClr val="lt1"/>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300" name="Google Shape;1300;p59"/>
                <p:cNvSpPr/>
                <p:nvPr/>
              </p:nvSpPr>
              <p:spPr>
                <a:xfrm>
                  <a:off x="3930870" y="3668109"/>
                  <a:ext cx="1156138" cy="1198179"/>
                </a:xfrm>
                <a:prstGeom prst="rect">
                  <a:avLst/>
                </a:prstGeom>
                <a:solidFill>
                  <a:schemeClr val="lt1"/>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301" name="Google Shape;1301;p59"/>
                <p:cNvSpPr/>
                <p:nvPr/>
              </p:nvSpPr>
              <p:spPr>
                <a:xfrm>
                  <a:off x="6243146" y="2469929"/>
                  <a:ext cx="1156138" cy="1198179"/>
                </a:xfrm>
                <a:prstGeom prst="rect">
                  <a:avLst/>
                </a:prstGeom>
                <a:solidFill>
                  <a:schemeClr val="lt1"/>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302" name="Google Shape;1302;p59"/>
                <p:cNvSpPr/>
                <p:nvPr/>
              </p:nvSpPr>
              <p:spPr>
                <a:xfrm>
                  <a:off x="6243146" y="3668108"/>
                  <a:ext cx="1156138" cy="1198179"/>
                </a:xfrm>
                <a:prstGeom prst="rect">
                  <a:avLst/>
                </a:prstGeom>
                <a:solidFill>
                  <a:schemeClr val="lt1"/>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303" name="Google Shape;1303;p59"/>
                <p:cNvSpPr/>
                <p:nvPr/>
              </p:nvSpPr>
              <p:spPr>
                <a:xfrm>
                  <a:off x="6243146" y="4866287"/>
                  <a:ext cx="1156138" cy="1198179"/>
                </a:xfrm>
                <a:prstGeom prst="rect">
                  <a:avLst/>
                </a:prstGeom>
                <a:solidFill>
                  <a:schemeClr val="lt1"/>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304" name="Google Shape;1304;p59"/>
                <p:cNvSpPr/>
                <p:nvPr/>
              </p:nvSpPr>
              <p:spPr>
                <a:xfrm>
                  <a:off x="5087008" y="4866286"/>
                  <a:ext cx="1156138" cy="1198179"/>
                </a:xfrm>
                <a:prstGeom prst="rect">
                  <a:avLst/>
                </a:prstGeom>
                <a:solidFill>
                  <a:schemeClr val="lt1"/>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305" name="Google Shape;1305;p59"/>
                <p:cNvSpPr/>
                <p:nvPr/>
              </p:nvSpPr>
              <p:spPr>
                <a:xfrm>
                  <a:off x="3930870" y="4866285"/>
                  <a:ext cx="1156138" cy="1198179"/>
                </a:xfrm>
                <a:prstGeom prst="rect">
                  <a:avLst/>
                </a:prstGeom>
                <a:solidFill>
                  <a:schemeClr val="lt1"/>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grpSp>
            <p:nvGrpSpPr>
              <p:cNvPr id="1306" name="Google Shape;1306;p59"/>
              <p:cNvGrpSpPr/>
              <p:nvPr/>
            </p:nvGrpSpPr>
            <p:grpSpPr>
              <a:xfrm>
                <a:off x="2164103" y="2899301"/>
                <a:ext cx="2067155" cy="440122"/>
                <a:chOff x="1152973" y="3082181"/>
                <a:chExt cx="2067155" cy="440122"/>
              </a:xfrm>
            </p:grpSpPr>
            <p:sp>
              <p:nvSpPr>
                <p:cNvPr id="1307" name="Google Shape;1307;p59"/>
                <p:cNvSpPr txBox="1"/>
                <p:nvPr/>
              </p:nvSpPr>
              <p:spPr>
                <a:xfrm>
                  <a:off x="1152973" y="3082182"/>
                  <a:ext cx="546538" cy="4401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A</a:t>
                  </a:r>
                  <a:endParaRPr sz="2000" baseline="-25000">
                    <a:solidFill>
                      <a:srgbClr val="F4343F"/>
                    </a:solidFill>
                    <a:latin typeface="Arial"/>
                    <a:ea typeface="Arial"/>
                    <a:cs typeface="Arial"/>
                    <a:sym typeface="Arial"/>
                  </a:endParaRPr>
                </a:p>
              </p:txBody>
            </p:sp>
            <p:sp>
              <p:nvSpPr>
                <p:cNvPr id="1308" name="Google Shape;1308;p59"/>
                <p:cNvSpPr txBox="1"/>
                <p:nvPr/>
              </p:nvSpPr>
              <p:spPr>
                <a:xfrm>
                  <a:off x="1877181" y="3082182"/>
                  <a:ext cx="546538" cy="4401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B</a:t>
                  </a:r>
                  <a:endParaRPr sz="2000" baseline="-25000">
                    <a:solidFill>
                      <a:srgbClr val="F4343F"/>
                    </a:solidFill>
                    <a:latin typeface="Arial"/>
                    <a:ea typeface="Arial"/>
                    <a:cs typeface="Arial"/>
                    <a:sym typeface="Arial"/>
                  </a:endParaRPr>
                </a:p>
              </p:txBody>
            </p:sp>
            <p:sp>
              <p:nvSpPr>
                <p:cNvPr id="1309" name="Google Shape;1309;p59"/>
                <p:cNvSpPr txBox="1"/>
                <p:nvPr/>
              </p:nvSpPr>
              <p:spPr>
                <a:xfrm>
                  <a:off x="2673590" y="3082181"/>
                  <a:ext cx="546538" cy="4401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C</a:t>
                  </a:r>
                  <a:endParaRPr sz="2000" baseline="-25000">
                    <a:solidFill>
                      <a:srgbClr val="F4343F"/>
                    </a:solidFill>
                    <a:latin typeface="Arial"/>
                    <a:ea typeface="Arial"/>
                    <a:cs typeface="Arial"/>
                    <a:sym typeface="Arial"/>
                  </a:endParaRPr>
                </a:p>
              </p:txBody>
            </p:sp>
          </p:grpSp>
          <p:grpSp>
            <p:nvGrpSpPr>
              <p:cNvPr id="1310" name="Google Shape;1310;p59"/>
              <p:cNvGrpSpPr/>
              <p:nvPr/>
            </p:nvGrpSpPr>
            <p:grpSpPr>
              <a:xfrm>
                <a:off x="2181562" y="3548122"/>
                <a:ext cx="2067155" cy="535273"/>
                <a:chOff x="1152973" y="2987030"/>
                <a:chExt cx="2067155" cy="535273"/>
              </a:xfrm>
            </p:grpSpPr>
            <p:sp>
              <p:nvSpPr>
                <p:cNvPr id="1311" name="Google Shape;1311;p59"/>
                <p:cNvSpPr txBox="1"/>
                <p:nvPr/>
              </p:nvSpPr>
              <p:spPr>
                <a:xfrm>
                  <a:off x="1152973" y="3082182"/>
                  <a:ext cx="546538" cy="4401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D</a:t>
                  </a:r>
                  <a:endParaRPr sz="2000" baseline="-25000">
                    <a:solidFill>
                      <a:srgbClr val="F4343F"/>
                    </a:solidFill>
                    <a:latin typeface="Arial"/>
                    <a:ea typeface="Arial"/>
                    <a:cs typeface="Arial"/>
                    <a:sym typeface="Arial"/>
                  </a:endParaRPr>
                </a:p>
              </p:txBody>
            </p:sp>
            <p:sp>
              <p:nvSpPr>
                <p:cNvPr id="1312" name="Google Shape;1312;p59"/>
                <p:cNvSpPr txBox="1"/>
                <p:nvPr/>
              </p:nvSpPr>
              <p:spPr>
                <a:xfrm>
                  <a:off x="1877181" y="3082182"/>
                  <a:ext cx="546538" cy="4401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E</a:t>
                  </a:r>
                  <a:endParaRPr sz="2000" baseline="-25000">
                    <a:solidFill>
                      <a:srgbClr val="F4343F"/>
                    </a:solidFill>
                    <a:latin typeface="Arial"/>
                    <a:ea typeface="Arial"/>
                    <a:cs typeface="Arial"/>
                    <a:sym typeface="Arial"/>
                  </a:endParaRPr>
                </a:p>
              </p:txBody>
            </p:sp>
            <p:sp>
              <p:nvSpPr>
                <p:cNvPr id="1313" name="Google Shape;1313;p59"/>
                <p:cNvSpPr txBox="1"/>
                <p:nvPr/>
              </p:nvSpPr>
              <p:spPr>
                <a:xfrm>
                  <a:off x="2673590" y="2987030"/>
                  <a:ext cx="546538" cy="4626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aseline="-25000">
                      <a:solidFill>
                        <a:srgbClr val="F4343F"/>
                      </a:solidFill>
                      <a:latin typeface="Arial"/>
                      <a:ea typeface="Arial"/>
                      <a:cs typeface="Arial"/>
                      <a:sym typeface="Arial"/>
                    </a:rPr>
                    <a:t>F</a:t>
                  </a:r>
                  <a:endParaRPr sz="3200" baseline="-25000">
                    <a:solidFill>
                      <a:srgbClr val="F4343F"/>
                    </a:solidFill>
                    <a:latin typeface="Arial"/>
                    <a:ea typeface="Arial"/>
                    <a:cs typeface="Arial"/>
                    <a:sym typeface="Arial"/>
                  </a:endParaRPr>
                </a:p>
              </p:txBody>
            </p:sp>
          </p:grpSp>
          <p:grpSp>
            <p:nvGrpSpPr>
              <p:cNvPr id="1314" name="Google Shape;1314;p59"/>
              <p:cNvGrpSpPr/>
              <p:nvPr/>
            </p:nvGrpSpPr>
            <p:grpSpPr>
              <a:xfrm>
                <a:off x="2199021" y="4387245"/>
                <a:ext cx="2067155" cy="440122"/>
                <a:chOff x="1152973" y="3082181"/>
                <a:chExt cx="2067155" cy="440122"/>
              </a:xfrm>
            </p:grpSpPr>
            <p:sp>
              <p:nvSpPr>
                <p:cNvPr id="1315" name="Google Shape;1315;p59"/>
                <p:cNvSpPr txBox="1"/>
                <p:nvPr/>
              </p:nvSpPr>
              <p:spPr>
                <a:xfrm>
                  <a:off x="1152973" y="3082182"/>
                  <a:ext cx="546538" cy="4401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G</a:t>
                  </a:r>
                  <a:endParaRPr sz="2000" baseline="-25000">
                    <a:solidFill>
                      <a:srgbClr val="F4343F"/>
                    </a:solidFill>
                    <a:latin typeface="Arial"/>
                    <a:ea typeface="Arial"/>
                    <a:cs typeface="Arial"/>
                    <a:sym typeface="Arial"/>
                  </a:endParaRPr>
                </a:p>
              </p:txBody>
            </p:sp>
            <p:sp>
              <p:nvSpPr>
                <p:cNvPr id="1316" name="Google Shape;1316;p59"/>
                <p:cNvSpPr txBox="1"/>
                <p:nvPr/>
              </p:nvSpPr>
              <p:spPr>
                <a:xfrm>
                  <a:off x="1877181" y="3082182"/>
                  <a:ext cx="546538" cy="4401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H</a:t>
                  </a:r>
                  <a:endParaRPr sz="2000" baseline="-25000">
                    <a:solidFill>
                      <a:srgbClr val="F4343F"/>
                    </a:solidFill>
                    <a:latin typeface="Arial"/>
                    <a:ea typeface="Arial"/>
                    <a:cs typeface="Arial"/>
                    <a:sym typeface="Arial"/>
                  </a:endParaRPr>
                </a:p>
              </p:txBody>
            </p:sp>
            <p:sp>
              <p:nvSpPr>
                <p:cNvPr id="1317" name="Google Shape;1317;p59"/>
                <p:cNvSpPr txBox="1"/>
                <p:nvPr/>
              </p:nvSpPr>
              <p:spPr>
                <a:xfrm>
                  <a:off x="2673590" y="3082181"/>
                  <a:ext cx="546538" cy="4401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I</a:t>
                  </a:r>
                  <a:endParaRPr sz="2000" baseline="-25000">
                    <a:solidFill>
                      <a:srgbClr val="F4343F"/>
                    </a:solidFill>
                    <a:latin typeface="Arial"/>
                    <a:ea typeface="Arial"/>
                    <a:cs typeface="Arial"/>
                    <a:sym typeface="Arial"/>
                  </a:endParaRPr>
                </a:p>
              </p:txBody>
            </p:sp>
          </p:grpSp>
        </p:grpSp>
      </p:grpSp>
      <p:grpSp>
        <p:nvGrpSpPr>
          <p:cNvPr id="1318" name="Google Shape;1318;p59"/>
          <p:cNvGrpSpPr/>
          <p:nvPr/>
        </p:nvGrpSpPr>
        <p:grpSpPr>
          <a:xfrm>
            <a:off x="572865" y="4645711"/>
            <a:ext cx="5048264" cy="1893201"/>
            <a:chOff x="572865" y="4645711"/>
            <a:chExt cx="5048264" cy="1893201"/>
          </a:xfrm>
        </p:grpSpPr>
        <p:sp>
          <p:nvSpPr>
            <p:cNvPr id="1319" name="Google Shape;1319;p59"/>
            <p:cNvSpPr/>
            <p:nvPr/>
          </p:nvSpPr>
          <p:spPr>
            <a:xfrm>
              <a:off x="2742906" y="4645711"/>
              <a:ext cx="667386" cy="676341"/>
            </a:xfrm>
            <a:prstGeom prst="ellipse">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0" name="Google Shape;1320;p59"/>
            <p:cNvSpPr/>
            <p:nvPr/>
          </p:nvSpPr>
          <p:spPr>
            <a:xfrm>
              <a:off x="572865" y="5862571"/>
              <a:ext cx="667386" cy="676341"/>
            </a:xfrm>
            <a:prstGeom prst="rect">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1" name="Google Shape;1321;p59"/>
            <p:cNvSpPr/>
            <p:nvPr/>
          </p:nvSpPr>
          <p:spPr>
            <a:xfrm>
              <a:off x="1450641" y="5862571"/>
              <a:ext cx="667386" cy="676341"/>
            </a:xfrm>
            <a:prstGeom prst="rect">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2" name="Google Shape;1322;p59"/>
            <p:cNvSpPr/>
            <p:nvPr/>
          </p:nvSpPr>
          <p:spPr>
            <a:xfrm>
              <a:off x="2328417" y="5862571"/>
              <a:ext cx="667386" cy="676341"/>
            </a:xfrm>
            <a:prstGeom prst="rect">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3" name="Google Shape;1323;p59"/>
            <p:cNvSpPr/>
            <p:nvPr/>
          </p:nvSpPr>
          <p:spPr>
            <a:xfrm>
              <a:off x="4953743" y="5850444"/>
              <a:ext cx="667386" cy="676341"/>
            </a:xfrm>
            <a:prstGeom prst="rect">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24" name="Google Shape;1324;p59"/>
            <p:cNvCxnSpPr>
              <a:stCxn id="1320" idx="0"/>
              <a:endCxn id="1319" idx="2"/>
            </p:cNvCxnSpPr>
            <p:nvPr/>
          </p:nvCxnSpPr>
          <p:spPr>
            <a:xfrm rot="10800000" flipH="1">
              <a:off x="906558" y="4983871"/>
              <a:ext cx="1836300" cy="878700"/>
            </a:xfrm>
            <a:prstGeom prst="straightConnector1">
              <a:avLst/>
            </a:prstGeom>
            <a:noFill/>
            <a:ln w="9525" cap="flat" cmpd="sng">
              <a:solidFill>
                <a:srgbClr val="595959"/>
              </a:solidFill>
              <a:prstDash val="solid"/>
              <a:miter lim="800000"/>
              <a:headEnd type="none" w="sm" len="sm"/>
              <a:tailEnd type="triangle" w="med" len="med"/>
            </a:ln>
          </p:spPr>
        </p:cxnSp>
        <p:cxnSp>
          <p:nvCxnSpPr>
            <p:cNvPr id="1325" name="Google Shape;1325;p59"/>
            <p:cNvCxnSpPr>
              <a:stCxn id="1321" idx="0"/>
              <a:endCxn id="1319" idx="3"/>
            </p:cNvCxnSpPr>
            <p:nvPr/>
          </p:nvCxnSpPr>
          <p:spPr>
            <a:xfrm rot="10800000" flipH="1">
              <a:off x="1784334" y="5222971"/>
              <a:ext cx="1056300" cy="639600"/>
            </a:xfrm>
            <a:prstGeom prst="straightConnector1">
              <a:avLst/>
            </a:prstGeom>
            <a:noFill/>
            <a:ln w="9525" cap="flat" cmpd="sng">
              <a:solidFill>
                <a:srgbClr val="595959"/>
              </a:solidFill>
              <a:prstDash val="solid"/>
              <a:miter lim="800000"/>
              <a:headEnd type="none" w="sm" len="sm"/>
              <a:tailEnd type="triangle" w="med" len="med"/>
            </a:ln>
          </p:spPr>
        </p:cxnSp>
        <p:cxnSp>
          <p:nvCxnSpPr>
            <p:cNvPr id="1326" name="Google Shape;1326;p59"/>
            <p:cNvCxnSpPr>
              <a:stCxn id="1322" idx="0"/>
              <a:endCxn id="1319" idx="4"/>
            </p:cNvCxnSpPr>
            <p:nvPr/>
          </p:nvCxnSpPr>
          <p:spPr>
            <a:xfrm rot="10800000" flipH="1">
              <a:off x="2662110" y="5321971"/>
              <a:ext cx="414600" cy="540600"/>
            </a:xfrm>
            <a:prstGeom prst="straightConnector1">
              <a:avLst/>
            </a:prstGeom>
            <a:noFill/>
            <a:ln w="9525" cap="flat" cmpd="sng">
              <a:solidFill>
                <a:srgbClr val="595959"/>
              </a:solidFill>
              <a:prstDash val="solid"/>
              <a:miter lim="800000"/>
              <a:headEnd type="none" w="sm" len="sm"/>
              <a:tailEnd type="triangle" w="med" len="med"/>
            </a:ln>
          </p:spPr>
        </p:cxnSp>
        <p:cxnSp>
          <p:nvCxnSpPr>
            <p:cNvPr id="1327" name="Google Shape;1327;p59"/>
            <p:cNvCxnSpPr>
              <a:stCxn id="1323" idx="0"/>
              <a:endCxn id="1319" idx="6"/>
            </p:cNvCxnSpPr>
            <p:nvPr/>
          </p:nvCxnSpPr>
          <p:spPr>
            <a:xfrm rot="10800000">
              <a:off x="3410336" y="4983744"/>
              <a:ext cx="1877100" cy="866700"/>
            </a:xfrm>
            <a:prstGeom prst="straightConnector1">
              <a:avLst/>
            </a:prstGeom>
            <a:noFill/>
            <a:ln w="9525" cap="flat" cmpd="sng">
              <a:solidFill>
                <a:srgbClr val="595959"/>
              </a:solidFill>
              <a:prstDash val="solid"/>
              <a:miter lim="800000"/>
              <a:headEnd type="none" w="sm" len="sm"/>
              <a:tailEnd type="triangle" w="med" len="med"/>
            </a:ln>
          </p:spPr>
        </p:cxnSp>
        <p:sp>
          <p:nvSpPr>
            <p:cNvPr id="1328" name="Google Shape;1328;p59"/>
            <p:cNvSpPr txBox="1"/>
            <p:nvPr/>
          </p:nvSpPr>
          <p:spPr>
            <a:xfrm>
              <a:off x="691588" y="5343176"/>
              <a:ext cx="496853"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α</a:t>
              </a:r>
              <a:r>
                <a:rPr lang="en-IN" sz="2000" baseline="-25000">
                  <a:solidFill>
                    <a:srgbClr val="F4343F"/>
                  </a:solidFill>
                  <a:latin typeface="Arial"/>
                  <a:ea typeface="Arial"/>
                  <a:cs typeface="Arial"/>
                  <a:sym typeface="Arial"/>
                </a:rPr>
                <a:t>a</a:t>
              </a:r>
              <a:endParaRPr/>
            </a:p>
          </p:txBody>
        </p:sp>
        <p:sp>
          <p:nvSpPr>
            <p:cNvPr id="1329" name="Google Shape;1329;p59"/>
            <p:cNvSpPr txBox="1"/>
            <p:nvPr/>
          </p:nvSpPr>
          <p:spPr>
            <a:xfrm>
              <a:off x="1557690" y="5358742"/>
              <a:ext cx="51996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α</a:t>
              </a:r>
              <a:r>
                <a:rPr lang="en-IN" sz="2000" baseline="-25000">
                  <a:solidFill>
                    <a:srgbClr val="F4343F"/>
                  </a:solidFill>
                  <a:latin typeface="Arial"/>
                  <a:ea typeface="Arial"/>
                  <a:cs typeface="Arial"/>
                  <a:sym typeface="Arial"/>
                </a:rPr>
                <a:t>b</a:t>
              </a:r>
              <a:endParaRPr sz="2000" baseline="-25000">
                <a:solidFill>
                  <a:srgbClr val="F4343F"/>
                </a:solidFill>
                <a:latin typeface="Arial"/>
                <a:ea typeface="Arial"/>
                <a:cs typeface="Arial"/>
                <a:sym typeface="Arial"/>
              </a:endParaRPr>
            </a:p>
          </p:txBody>
        </p:sp>
        <p:sp>
          <p:nvSpPr>
            <p:cNvPr id="1330" name="Google Shape;1330;p59"/>
            <p:cNvSpPr txBox="1"/>
            <p:nvPr/>
          </p:nvSpPr>
          <p:spPr>
            <a:xfrm>
              <a:off x="2389364" y="5358742"/>
              <a:ext cx="496853"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α</a:t>
              </a:r>
              <a:r>
                <a:rPr lang="en-IN" sz="2000" baseline="-25000">
                  <a:solidFill>
                    <a:srgbClr val="F4343F"/>
                  </a:solidFill>
                  <a:latin typeface="Arial"/>
                  <a:ea typeface="Arial"/>
                  <a:cs typeface="Arial"/>
                  <a:sym typeface="Arial"/>
                </a:rPr>
                <a:t>c</a:t>
              </a:r>
              <a:endParaRPr sz="2000" baseline="-25000">
                <a:solidFill>
                  <a:srgbClr val="F4343F"/>
                </a:solidFill>
                <a:latin typeface="Arial"/>
                <a:ea typeface="Arial"/>
                <a:cs typeface="Arial"/>
                <a:sym typeface="Arial"/>
              </a:endParaRPr>
            </a:p>
          </p:txBody>
        </p:sp>
        <p:sp>
          <p:nvSpPr>
            <p:cNvPr id="1331" name="Google Shape;1331;p59"/>
            <p:cNvSpPr txBox="1"/>
            <p:nvPr/>
          </p:nvSpPr>
          <p:spPr>
            <a:xfrm>
              <a:off x="4373697" y="5471789"/>
              <a:ext cx="496853"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α</a:t>
              </a:r>
              <a:r>
                <a:rPr lang="en-IN" sz="2000" baseline="-25000">
                  <a:solidFill>
                    <a:srgbClr val="F4343F"/>
                  </a:solidFill>
                  <a:latin typeface="Arial"/>
                  <a:ea typeface="Arial"/>
                  <a:cs typeface="Arial"/>
                  <a:sym typeface="Arial"/>
                </a:rPr>
                <a:t>i</a:t>
              </a:r>
              <a:endParaRPr sz="2000" baseline="-25000">
                <a:solidFill>
                  <a:srgbClr val="F4343F"/>
                </a:solidFill>
                <a:latin typeface="Arial"/>
                <a:ea typeface="Arial"/>
                <a:cs typeface="Arial"/>
                <a:sym typeface="Arial"/>
              </a:endParaRPr>
            </a:p>
          </p:txBody>
        </p:sp>
        <p:cxnSp>
          <p:nvCxnSpPr>
            <p:cNvPr id="1332" name="Google Shape;1332;p59"/>
            <p:cNvCxnSpPr/>
            <p:nvPr/>
          </p:nvCxnSpPr>
          <p:spPr>
            <a:xfrm rot="10800000" flipH="1">
              <a:off x="3354493" y="6238137"/>
              <a:ext cx="1240559" cy="7640"/>
            </a:xfrm>
            <a:prstGeom prst="straightConnector1">
              <a:avLst/>
            </a:prstGeom>
            <a:noFill/>
            <a:ln w="44450" cap="rnd" cmpd="sng">
              <a:solidFill>
                <a:srgbClr val="F4343F"/>
              </a:solidFill>
              <a:prstDash val="dot"/>
              <a:miter lim="800000"/>
              <a:headEnd type="none" w="sm" len="sm"/>
              <a:tailEnd type="none" w="sm" len="sm"/>
            </a:ln>
          </p:spPr>
        </p:cxnSp>
        <p:sp>
          <p:nvSpPr>
            <p:cNvPr id="1333" name="Google Shape;1333;p59"/>
            <p:cNvSpPr txBox="1"/>
            <p:nvPr/>
          </p:nvSpPr>
          <p:spPr>
            <a:xfrm>
              <a:off x="679403" y="6021368"/>
              <a:ext cx="496853"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A</a:t>
              </a:r>
              <a:endParaRPr sz="2000" baseline="-25000">
                <a:solidFill>
                  <a:srgbClr val="F4343F"/>
                </a:solidFill>
                <a:latin typeface="Arial"/>
                <a:ea typeface="Arial"/>
                <a:cs typeface="Arial"/>
                <a:sym typeface="Arial"/>
              </a:endParaRPr>
            </a:p>
          </p:txBody>
        </p:sp>
        <p:sp>
          <p:nvSpPr>
            <p:cNvPr id="1334" name="Google Shape;1334;p59"/>
            <p:cNvSpPr txBox="1"/>
            <p:nvPr/>
          </p:nvSpPr>
          <p:spPr>
            <a:xfrm>
              <a:off x="1507785" y="5982299"/>
              <a:ext cx="496853"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B</a:t>
              </a:r>
              <a:endParaRPr sz="2000" baseline="-25000">
                <a:solidFill>
                  <a:srgbClr val="F4343F"/>
                </a:solidFill>
                <a:latin typeface="Arial"/>
                <a:ea typeface="Arial"/>
                <a:cs typeface="Arial"/>
                <a:sym typeface="Arial"/>
              </a:endParaRPr>
            </a:p>
          </p:txBody>
        </p:sp>
        <p:sp>
          <p:nvSpPr>
            <p:cNvPr id="1335" name="Google Shape;1335;p59"/>
            <p:cNvSpPr txBox="1"/>
            <p:nvPr/>
          </p:nvSpPr>
          <p:spPr>
            <a:xfrm>
              <a:off x="2385556" y="5984521"/>
              <a:ext cx="496853"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C</a:t>
              </a:r>
              <a:endParaRPr sz="2000" baseline="-25000">
                <a:solidFill>
                  <a:srgbClr val="F4343F"/>
                </a:solidFill>
                <a:latin typeface="Arial"/>
                <a:ea typeface="Arial"/>
                <a:cs typeface="Arial"/>
                <a:sym typeface="Arial"/>
              </a:endParaRPr>
            </a:p>
          </p:txBody>
        </p:sp>
        <p:sp>
          <p:nvSpPr>
            <p:cNvPr id="1336" name="Google Shape;1336;p59"/>
            <p:cNvSpPr txBox="1"/>
            <p:nvPr/>
          </p:nvSpPr>
          <p:spPr>
            <a:xfrm>
              <a:off x="5067744" y="5990890"/>
              <a:ext cx="496853"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I</a:t>
              </a:r>
              <a:endParaRPr sz="2000" baseline="-25000">
                <a:solidFill>
                  <a:srgbClr val="F4343F"/>
                </a:solidFill>
                <a:latin typeface="Arial"/>
                <a:ea typeface="Arial"/>
                <a:cs typeface="Arial"/>
                <a:sym typeface="Arial"/>
              </a:endParaRPr>
            </a:p>
          </p:txBody>
        </p:sp>
        <p:sp>
          <p:nvSpPr>
            <p:cNvPr id="1337" name="Google Shape;1337;p59"/>
            <p:cNvSpPr/>
            <p:nvPr/>
          </p:nvSpPr>
          <p:spPr>
            <a:xfrm>
              <a:off x="2891754" y="4736996"/>
              <a:ext cx="36740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400" b="1">
                  <a:solidFill>
                    <a:schemeClr val="lt1"/>
                  </a:solidFill>
                  <a:latin typeface="Arial"/>
                  <a:ea typeface="Arial"/>
                  <a:cs typeface="Arial"/>
                  <a:sym typeface="Arial"/>
                </a:rPr>
                <a:t>Σ</a:t>
              </a:r>
              <a:endParaRPr sz="2400" b="1">
                <a:solidFill>
                  <a:schemeClr val="lt1"/>
                </a:solidFill>
                <a:latin typeface="Calibri"/>
                <a:ea typeface="Calibri"/>
                <a:cs typeface="Calibri"/>
                <a:sym typeface="Calibri"/>
              </a:endParaRPr>
            </a:p>
          </p:txBody>
        </p:sp>
      </p:grpSp>
      <p:sp>
        <p:nvSpPr>
          <p:cNvPr id="1338" name="Google Shape;1338;p59"/>
          <p:cNvSpPr txBox="1"/>
          <p:nvPr/>
        </p:nvSpPr>
        <p:spPr>
          <a:xfrm>
            <a:off x="679403" y="3742559"/>
            <a:ext cx="198270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rgbClr val="F4343F"/>
                </a:solidFill>
                <a:latin typeface="Arial"/>
                <a:ea typeface="Arial"/>
                <a:cs typeface="Arial"/>
                <a:sym typeface="Arial"/>
              </a:rPr>
              <a:t>Feature</a:t>
            </a:r>
            <a:endParaRPr/>
          </a:p>
          <a:p>
            <a:pPr marL="0" marR="0" lvl="0" indent="0" algn="ctr" rtl="0">
              <a:spcBef>
                <a:spcPts val="0"/>
              </a:spcBef>
              <a:spcAft>
                <a:spcPts val="0"/>
              </a:spcAft>
              <a:buNone/>
            </a:pPr>
            <a:r>
              <a:rPr lang="en-IN" sz="1800">
                <a:solidFill>
                  <a:srgbClr val="F4343F"/>
                </a:solidFill>
                <a:latin typeface="Arial"/>
                <a:ea typeface="Arial"/>
                <a:cs typeface="Arial"/>
                <a:sym typeface="Arial"/>
              </a:rPr>
              <a:t> map</a:t>
            </a:r>
            <a:endParaRPr/>
          </a:p>
        </p:txBody>
      </p:sp>
      <p:sp>
        <p:nvSpPr>
          <p:cNvPr id="1339" name="Google Shape;1339;p59"/>
          <p:cNvSpPr txBox="1"/>
          <p:nvPr/>
        </p:nvSpPr>
        <p:spPr>
          <a:xfrm>
            <a:off x="3397853" y="3752506"/>
            <a:ext cx="198270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rgbClr val="F4343F"/>
                </a:solidFill>
                <a:latin typeface="Arial"/>
                <a:ea typeface="Arial"/>
                <a:cs typeface="Arial"/>
                <a:sym typeface="Arial"/>
              </a:rPr>
              <a:t>Attention weights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grpSp>
        <p:nvGrpSpPr>
          <p:cNvPr id="1344" name="Google Shape;1344;p60"/>
          <p:cNvGrpSpPr/>
          <p:nvPr/>
        </p:nvGrpSpPr>
        <p:grpSpPr>
          <a:xfrm>
            <a:off x="0" y="0"/>
            <a:ext cx="12192000" cy="816077"/>
            <a:chOff x="0" y="0"/>
            <a:chExt cx="12192000" cy="816077"/>
          </a:xfrm>
        </p:grpSpPr>
        <p:sp>
          <p:nvSpPr>
            <p:cNvPr id="1345" name="Google Shape;1345;p60"/>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6" name="Google Shape;1346;p60"/>
            <p:cNvSpPr txBox="1"/>
            <p:nvPr/>
          </p:nvSpPr>
          <p:spPr>
            <a:xfrm>
              <a:off x="2006419" y="88488"/>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Attention model</a:t>
              </a:r>
              <a:endParaRPr sz="3200" b="1">
                <a:solidFill>
                  <a:schemeClr val="lt1"/>
                </a:solidFill>
                <a:latin typeface="Arial"/>
                <a:ea typeface="Arial"/>
                <a:cs typeface="Arial"/>
                <a:sym typeface="Arial"/>
              </a:endParaRPr>
            </a:p>
          </p:txBody>
        </p:sp>
      </p:grpSp>
      <p:sp>
        <p:nvSpPr>
          <p:cNvPr id="1347" name="Google Shape;1347;p60"/>
          <p:cNvSpPr txBox="1"/>
          <p:nvPr/>
        </p:nvSpPr>
        <p:spPr>
          <a:xfrm>
            <a:off x="2524648" y="5604649"/>
            <a:ext cx="6926017"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rgbClr val="F4343F"/>
                </a:solidFill>
                <a:latin typeface="Arial"/>
                <a:ea typeface="Arial"/>
                <a:cs typeface="Arial"/>
                <a:sym typeface="Arial"/>
              </a:rPr>
              <a:t>Pred</a:t>
            </a:r>
            <a:r>
              <a:rPr lang="en-IN" sz="2000" baseline="-25000">
                <a:solidFill>
                  <a:srgbClr val="F4343F"/>
                </a:solidFill>
                <a:latin typeface="Arial"/>
                <a:ea typeface="Arial"/>
                <a:cs typeface="Arial"/>
                <a:sym typeface="Arial"/>
              </a:rPr>
              <a:t>t</a:t>
            </a:r>
            <a:r>
              <a:rPr lang="en-IN" sz="2000">
                <a:solidFill>
                  <a:srgbClr val="F4343F"/>
                </a:solidFill>
                <a:latin typeface="Arial"/>
                <a:ea typeface="Arial"/>
                <a:cs typeface="Arial"/>
                <a:sym typeface="Arial"/>
              </a:rPr>
              <a:t>, h</a:t>
            </a:r>
            <a:r>
              <a:rPr lang="en-IN" sz="2000" baseline="-25000">
                <a:solidFill>
                  <a:srgbClr val="F4343F"/>
                </a:solidFill>
                <a:latin typeface="Arial"/>
                <a:ea typeface="Arial"/>
                <a:cs typeface="Arial"/>
                <a:sym typeface="Arial"/>
              </a:rPr>
              <a:t>t</a:t>
            </a:r>
            <a:r>
              <a:rPr lang="en-IN" sz="2000">
                <a:solidFill>
                  <a:srgbClr val="F4343F"/>
                </a:solidFill>
                <a:latin typeface="Arial"/>
                <a:ea typeface="Arial"/>
                <a:cs typeface="Arial"/>
                <a:sym typeface="Arial"/>
              </a:rPr>
              <a:t>= RNN(Pred</a:t>
            </a:r>
            <a:r>
              <a:rPr lang="en-IN" sz="2000" baseline="-25000">
                <a:solidFill>
                  <a:srgbClr val="F4343F"/>
                </a:solidFill>
                <a:latin typeface="Arial"/>
                <a:ea typeface="Arial"/>
                <a:cs typeface="Arial"/>
                <a:sym typeface="Arial"/>
              </a:rPr>
              <a:t>(t-1)</a:t>
            </a:r>
            <a:r>
              <a:rPr lang="en-IN" sz="2000">
                <a:solidFill>
                  <a:srgbClr val="F4343F"/>
                </a:solidFill>
                <a:latin typeface="Arial"/>
                <a:ea typeface="Arial"/>
                <a:cs typeface="Arial"/>
                <a:sym typeface="Arial"/>
              </a:rPr>
              <a:t>,attn(h</a:t>
            </a:r>
            <a:r>
              <a:rPr lang="en-IN" sz="2000" baseline="-25000">
                <a:solidFill>
                  <a:srgbClr val="F4343F"/>
                </a:solidFill>
                <a:latin typeface="Arial"/>
                <a:ea typeface="Arial"/>
                <a:cs typeface="Arial"/>
                <a:sym typeface="Arial"/>
              </a:rPr>
              <a:t>t-1</a:t>
            </a:r>
            <a:r>
              <a:rPr lang="en-IN" sz="2000">
                <a:solidFill>
                  <a:srgbClr val="F4343F"/>
                </a:solidFill>
                <a:latin typeface="Arial"/>
                <a:ea typeface="Arial"/>
                <a:cs typeface="Arial"/>
                <a:sym typeface="Arial"/>
              </a:rPr>
              <a:t>, f</a:t>
            </a:r>
            <a:r>
              <a:rPr lang="en-IN" sz="2000" baseline="-25000">
                <a:solidFill>
                  <a:srgbClr val="F4343F"/>
                </a:solidFill>
                <a:latin typeface="Arial"/>
                <a:ea typeface="Arial"/>
                <a:cs typeface="Arial"/>
                <a:sym typeface="Arial"/>
              </a:rPr>
              <a:t>encoder</a:t>
            </a:r>
            <a:r>
              <a:rPr lang="en-IN" sz="2000">
                <a:solidFill>
                  <a:srgbClr val="F4343F"/>
                </a:solidFill>
                <a:latin typeface="Arial"/>
                <a:ea typeface="Arial"/>
                <a:cs typeface="Arial"/>
                <a:sym typeface="Arial"/>
              </a:rPr>
              <a:t>))</a:t>
            </a:r>
            <a:endParaRPr/>
          </a:p>
        </p:txBody>
      </p:sp>
      <p:sp>
        <p:nvSpPr>
          <p:cNvPr id="1348" name="Google Shape;1348;p60"/>
          <p:cNvSpPr/>
          <p:nvPr/>
        </p:nvSpPr>
        <p:spPr>
          <a:xfrm>
            <a:off x="2532320" y="5273120"/>
            <a:ext cx="6757243" cy="1198605"/>
          </a:xfrm>
          <a:prstGeom prst="roundRect">
            <a:avLst>
              <a:gd name="adj" fmla="val 50000"/>
            </a:avLst>
          </a:prstGeom>
          <a:noFill/>
          <a:ln w="2857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9" name="Google Shape;1349;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43</a:t>
            </a:fld>
            <a:endParaRPr/>
          </a:p>
        </p:txBody>
      </p:sp>
      <p:grpSp>
        <p:nvGrpSpPr>
          <p:cNvPr id="1350" name="Google Shape;1350;p60"/>
          <p:cNvGrpSpPr/>
          <p:nvPr/>
        </p:nvGrpSpPr>
        <p:grpSpPr>
          <a:xfrm>
            <a:off x="3513155" y="1385469"/>
            <a:ext cx="3573520" cy="3536060"/>
            <a:chOff x="953731" y="1982962"/>
            <a:chExt cx="3573520" cy="3536060"/>
          </a:xfrm>
        </p:grpSpPr>
        <p:sp>
          <p:nvSpPr>
            <p:cNvPr id="1351" name="Google Shape;1351;p60"/>
            <p:cNvSpPr/>
            <p:nvPr/>
          </p:nvSpPr>
          <p:spPr>
            <a:xfrm>
              <a:off x="2176592" y="1982962"/>
              <a:ext cx="2350659" cy="2838725"/>
            </a:xfrm>
            <a:prstGeom prst="roundRect">
              <a:avLst>
                <a:gd name="adj" fmla="val 16667"/>
              </a:avLst>
            </a:prstGeom>
            <a:solidFill>
              <a:srgbClr val="F2F2F2"/>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Arial"/>
                <a:ea typeface="Arial"/>
                <a:cs typeface="Arial"/>
                <a:sym typeface="Arial"/>
              </a:endParaRPr>
            </a:p>
          </p:txBody>
        </p:sp>
        <p:grpSp>
          <p:nvGrpSpPr>
            <p:cNvPr id="1352" name="Google Shape;1352;p60"/>
            <p:cNvGrpSpPr/>
            <p:nvPr/>
          </p:nvGrpSpPr>
          <p:grpSpPr>
            <a:xfrm>
              <a:off x="2486089" y="2323766"/>
              <a:ext cx="1984603" cy="2210467"/>
              <a:chOff x="5942462" y="2272249"/>
              <a:chExt cx="1984603" cy="2210467"/>
            </a:xfrm>
          </p:grpSpPr>
          <p:grpSp>
            <p:nvGrpSpPr>
              <p:cNvPr id="1353" name="Google Shape;1353;p60"/>
              <p:cNvGrpSpPr/>
              <p:nvPr/>
            </p:nvGrpSpPr>
            <p:grpSpPr>
              <a:xfrm>
                <a:off x="5942462" y="3537836"/>
                <a:ext cx="1729019" cy="944880"/>
                <a:chOff x="2914072" y="4174499"/>
                <a:chExt cx="923636" cy="944880"/>
              </a:xfrm>
            </p:grpSpPr>
            <p:sp>
              <p:nvSpPr>
                <p:cNvPr id="1354" name="Google Shape;1354;p60"/>
                <p:cNvSpPr/>
                <p:nvPr/>
              </p:nvSpPr>
              <p:spPr>
                <a:xfrm>
                  <a:off x="2914072" y="4174499"/>
                  <a:ext cx="923636" cy="944880"/>
                </a:xfrm>
                <a:prstGeom prst="roundRect">
                  <a:avLst>
                    <a:gd name="adj" fmla="val 16667"/>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Arial"/>
                    <a:ea typeface="Arial"/>
                    <a:cs typeface="Arial"/>
                    <a:sym typeface="Arial"/>
                  </a:endParaRPr>
                </a:p>
              </p:txBody>
            </p:sp>
            <p:sp>
              <p:nvSpPr>
                <p:cNvPr id="1355" name="Google Shape;1355;p60"/>
                <p:cNvSpPr txBox="1"/>
                <p:nvPr/>
              </p:nvSpPr>
              <p:spPr>
                <a:xfrm>
                  <a:off x="3121889" y="4405806"/>
                  <a:ext cx="50800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rgbClr val="FF0000"/>
                      </a:solidFill>
                      <a:latin typeface="Arial"/>
                      <a:ea typeface="Arial"/>
                      <a:cs typeface="Arial"/>
                      <a:sym typeface="Arial"/>
                    </a:rPr>
                    <a:t>d</a:t>
                  </a:r>
                  <a:r>
                    <a:rPr lang="en-IN" sz="1800" baseline="-25000">
                      <a:solidFill>
                        <a:srgbClr val="FF0000"/>
                      </a:solidFill>
                      <a:latin typeface="Arial"/>
                      <a:ea typeface="Arial"/>
                      <a:cs typeface="Arial"/>
                      <a:sym typeface="Arial"/>
                    </a:rPr>
                    <a:t>1</a:t>
                  </a:r>
                  <a:endParaRPr/>
                </a:p>
              </p:txBody>
            </p:sp>
          </p:grpSp>
          <p:sp>
            <p:nvSpPr>
              <p:cNvPr id="1356" name="Google Shape;1356;p60"/>
              <p:cNvSpPr/>
              <p:nvPr/>
            </p:nvSpPr>
            <p:spPr>
              <a:xfrm>
                <a:off x="5942463" y="2312037"/>
                <a:ext cx="1037817" cy="335280"/>
              </a:xfrm>
              <a:prstGeom prst="roundRect">
                <a:avLst>
                  <a:gd name="adj" fmla="val 16667"/>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7" name="Google Shape;1357;p60"/>
              <p:cNvSpPr txBox="1"/>
              <p:nvPr/>
            </p:nvSpPr>
            <p:spPr>
              <a:xfrm>
                <a:off x="6062785" y="2272249"/>
                <a:ext cx="803349"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rgbClr val="F4343F"/>
                    </a:solidFill>
                    <a:latin typeface="Arial"/>
                    <a:ea typeface="Arial"/>
                    <a:cs typeface="Arial"/>
                    <a:sym typeface="Arial"/>
                  </a:rPr>
                  <a:t>Attention model</a:t>
                </a:r>
                <a:endParaRPr sz="1100">
                  <a:solidFill>
                    <a:srgbClr val="F4343F"/>
                  </a:solidFill>
                  <a:latin typeface="Arial"/>
                  <a:ea typeface="Arial"/>
                  <a:cs typeface="Arial"/>
                  <a:sym typeface="Arial"/>
                </a:endParaRPr>
              </a:p>
            </p:txBody>
          </p:sp>
          <p:cxnSp>
            <p:nvCxnSpPr>
              <p:cNvPr id="1358" name="Google Shape;1358;p60"/>
              <p:cNvCxnSpPr/>
              <p:nvPr/>
            </p:nvCxnSpPr>
            <p:spPr>
              <a:xfrm rot="10800000">
                <a:off x="6150280" y="2640035"/>
                <a:ext cx="0" cy="897801"/>
              </a:xfrm>
              <a:prstGeom prst="straightConnector1">
                <a:avLst/>
              </a:prstGeom>
              <a:noFill/>
              <a:ln w="19050" cap="flat" cmpd="sng">
                <a:solidFill>
                  <a:srgbClr val="F4343F"/>
                </a:solidFill>
                <a:prstDash val="solid"/>
                <a:miter lim="800000"/>
                <a:headEnd type="none" w="sm" len="sm"/>
                <a:tailEnd type="triangle" w="med" len="med"/>
              </a:ln>
            </p:spPr>
          </p:cxnSp>
          <p:cxnSp>
            <p:nvCxnSpPr>
              <p:cNvPr id="1359" name="Google Shape;1359;p60"/>
              <p:cNvCxnSpPr/>
              <p:nvPr/>
            </p:nvCxnSpPr>
            <p:spPr>
              <a:xfrm>
                <a:off x="6658281" y="2640034"/>
                <a:ext cx="0" cy="897801"/>
              </a:xfrm>
              <a:prstGeom prst="straightConnector1">
                <a:avLst/>
              </a:prstGeom>
              <a:noFill/>
              <a:ln w="19050" cap="flat" cmpd="sng">
                <a:solidFill>
                  <a:srgbClr val="7F7F7F"/>
                </a:solidFill>
                <a:prstDash val="solid"/>
                <a:miter lim="800000"/>
                <a:headEnd type="none" w="sm" len="sm"/>
                <a:tailEnd type="triangle" w="med" len="med"/>
              </a:ln>
            </p:spPr>
          </p:cxnSp>
          <p:sp>
            <p:nvSpPr>
              <p:cNvPr id="1360" name="Google Shape;1360;p60"/>
              <p:cNvSpPr txBox="1"/>
              <p:nvPr/>
            </p:nvSpPr>
            <p:spPr>
              <a:xfrm>
                <a:off x="6750882" y="2835226"/>
                <a:ext cx="1176183"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rgbClr val="FF0000"/>
                    </a:solidFill>
                    <a:latin typeface="Arial"/>
                    <a:ea typeface="Arial"/>
                    <a:cs typeface="Arial"/>
                    <a:sym typeface="Arial"/>
                  </a:rPr>
                  <a:t>Pred(t-1)</a:t>
                </a:r>
                <a:endParaRPr/>
              </a:p>
            </p:txBody>
          </p:sp>
          <p:cxnSp>
            <p:nvCxnSpPr>
              <p:cNvPr id="1361" name="Google Shape;1361;p60"/>
              <p:cNvCxnSpPr/>
              <p:nvPr/>
            </p:nvCxnSpPr>
            <p:spPr>
              <a:xfrm>
                <a:off x="7328439" y="3088934"/>
                <a:ext cx="0" cy="448901"/>
              </a:xfrm>
              <a:prstGeom prst="straightConnector1">
                <a:avLst/>
              </a:prstGeom>
              <a:noFill/>
              <a:ln w="19050" cap="flat" cmpd="sng">
                <a:solidFill>
                  <a:srgbClr val="7F7F7F"/>
                </a:solidFill>
                <a:prstDash val="solid"/>
                <a:miter lim="800000"/>
                <a:headEnd type="none" w="sm" len="sm"/>
                <a:tailEnd type="triangle" w="med" len="med"/>
              </a:ln>
            </p:spPr>
          </p:cxnSp>
        </p:grpSp>
        <p:grpSp>
          <p:nvGrpSpPr>
            <p:cNvPr id="1362" name="Google Shape;1362;p60"/>
            <p:cNvGrpSpPr/>
            <p:nvPr/>
          </p:nvGrpSpPr>
          <p:grpSpPr>
            <a:xfrm>
              <a:off x="2504751" y="4851027"/>
              <a:ext cx="1605269" cy="667995"/>
              <a:chOff x="5970440" y="4801878"/>
              <a:chExt cx="1605269" cy="667995"/>
            </a:xfrm>
          </p:grpSpPr>
          <p:cxnSp>
            <p:nvCxnSpPr>
              <p:cNvPr id="1363" name="Google Shape;1363;p60"/>
              <p:cNvCxnSpPr/>
              <p:nvPr/>
            </p:nvCxnSpPr>
            <p:spPr>
              <a:xfrm>
                <a:off x="6773075" y="4801878"/>
                <a:ext cx="0" cy="360218"/>
              </a:xfrm>
              <a:prstGeom prst="straightConnector1">
                <a:avLst/>
              </a:prstGeom>
              <a:noFill/>
              <a:ln w="38100" cap="flat" cmpd="sng">
                <a:solidFill>
                  <a:srgbClr val="F4343F"/>
                </a:solidFill>
                <a:prstDash val="solid"/>
                <a:miter lim="800000"/>
                <a:headEnd type="none" w="sm" len="sm"/>
                <a:tailEnd type="triangle" w="med" len="med"/>
              </a:ln>
            </p:spPr>
          </p:cxnSp>
          <p:sp>
            <p:nvSpPr>
              <p:cNvPr id="1364" name="Google Shape;1364;p60"/>
              <p:cNvSpPr txBox="1"/>
              <p:nvPr/>
            </p:nvSpPr>
            <p:spPr>
              <a:xfrm>
                <a:off x="5970440" y="5162096"/>
                <a:ext cx="160526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rgbClr val="FF0000"/>
                    </a:solidFill>
                    <a:latin typeface="Arial"/>
                    <a:ea typeface="Arial"/>
                    <a:cs typeface="Arial"/>
                    <a:sym typeface="Arial"/>
                  </a:rPr>
                  <a:t>Pred</a:t>
                </a:r>
                <a:r>
                  <a:rPr lang="en-IN" sz="1400" baseline="-25000">
                    <a:solidFill>
                      <a:srgbClr val="FF0000"/>
                    </a:solidFill>
                    <a:latin typeface="Arial"/>
                    <a:ea typeface="Arial"/>
                    <a:cs typeface="Arial"/>
                    <a:sym typeface="Arial"/>
                  </a:rPr>
                  <a:t>t</a:t>
                </a:r>
                <a:endParaRPr sz="1400" baseline="-25000">
                  <a:solidFill>
                    <a:srgbClr val="FF0000"/>
                  </a:solidFill>
                  <a:latin typeface="Arial"/>
                  <a:ea typeface="Arial"/>
                  <a:cs typeface="Arial"/>
                  <a:sym typeface="Arial"/>
                </a:endParaRPr>
              </a:p>
            </p:txBody>
          </p:sp>
        </p:grpSp>
        <p:cxnSp>
          <p:nvCxnSpPr>
            <p:cNvPr id="1365" name="Google Shape;1365;p60"/>
            <p:cNvCxnSpPr/>
            <p:nvPr/>
          </p:nvCxnSpPr>
          <p:spPr>
            <a:xfrm rot="10800000" flipH="1">
              <a:off x="1548469" y="2522864"/>
              <a:ext cx="614253" cy="1"/>
            </a:xfrm>
            <a:prstGeom prst="straightConnector1">
              <a:avLst/>
            </a:prstGeom>
            <a:noFill/>
            <a:ln w="57150" cap="flat" cmpd="sng">
              <a:solidFill>
                <a:srgbClr val="F4343F"/>
              </a:solidFill>
              <a:prstDash val="solid"/>
              <a:miter lim="800000"/>
              <a:headEnd type="none" w="sm" len="sm"/>
              <a:tailEnd type="triangle" w="med" len="med"/>
            </a:ln>
          </p:spPr>
        </p:cxnSp>
        <p:pic>
          <p:nvPicPr>
            <p:cNvPr id="1366" name="Google Shape;1366;p60"/>
            <p:cNvPicPr preferRelativeResize="0"/>
            <p:nvPr/>
          </p:nvPicPr>
          <p:blipFill rotWithShape="1">
            <a:blip r:embed="rId3">
              <a:alphaModFix/>
            </a:blip>
            <a:srcRect/>
            <a:stretch/>
          </p:blipFill>
          <p:spPr>
            <a:xfrm>
              <a:off x="953731" y="2165550"/>
              <a:ext cx="616476" cy="634136"/>
            </a:xfrm>
            <a:prstGeom prst="rect">
              <a:avLst/>
            </a:prstGeom>
            <a:noFill/>
            <a:ln>
              <a:noFill/>
            </a:ln>
            <a:effectLst>
              <a:outerShdw blurRad="50800" dist="38100" dir="5400000" algn="t" rotWithShape="0">
                <a:srgbClr val="000000">
                  <a:alpha val="40000"/>
                </a:srgbClr>
              </a:outerShdw>
            </a:effectLst>
          </p:spPr>
        </p:pic>
      </p:grpSp>
      <p:grpSp>
        <p:nvGrpSpPr>
          <p:cNvPr id="1367" name="Google Shape;1367;p60"/>
          <p:cNvGrpSpPr/>
          <p:nvPr/>
        </p:nvGrpSpPr>
        <p:grpSpPr>
          <a:xfrm>
            <a:off x="7084029" y="3220306"/>
            <a:ext cx="1314009" cy="461665"/>
            <a:chOff x="9269524" y="3027672"/>
            <a:chExt cx="1314009" cy="461665"/>
          </a:xfrm>
        </p:grpSpPr>
        <p:cxnSp>
          <p:nvCxnSpPr>
            <p:cNvPr id="1368" name="Google Shape;1368;p60"/>
            <p:cNvCxnSpPr/>
            <p:nvPr/>
          </p:nvCxnSpPr>
          <p:spPr>
            <a:xfrm>
              <a:off x="9269524" y="3258506"/>
              <a:ext cx="572308" cy="0"/>
            </a:xfrm>
            <a:prstGeom prst="straightConnector1">
              <a:avLst/>
            </a:prstGeom>
            <a:noFill/>
            <a:ln w="28575" cap="flat" cmpd="sng">
              <a:solidFill>
                <a:srgbClr val="F4343F"/>
              </a:solidFill>
              <a:prstDash val="solid"/>
              <a:miter lim="800000"/>
              <a:headEnd type="none" w="sm" len="sm"/>
              <a:tailEnd type="triangle" w="med" len="med"/>
            </a:ln>
          </p:spPr>
        </p:cxnSp>
        <p:sp>
          <p:nvSpPr>
            <p:cNvPr id="1369" name="Google Shape;1369;p60"/>
            <p:cNvSpPr txBox="1"/>
            <p:nvPr/>
          </p:nvSpPr>
          <p:spPr>
            <a:xfrm>
              <a:off x="9909187" y="3027672"/>
              <a:ext cx="6743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595959"/>
                  </a:solidFill>
                  <a:latin typeface="Arial"/>
                  <a:ea typeface="Arial"/>
                  <a:cs typeface="Arial"/>
                  <a:sym typeface="Arial"/>
                </a:rPr>
                <a:t>h</a:t>
              </a:r>
              <a:r>
                <a:rPr lang="en-IN" sz="1800" baseline="-25000">
                  <a:solidFill>
                    <a:srgbClr val="595959"/>
                  </a:solidFill>
                  <a:latin typeface="Arial"/>
                  <a:ea typeface="Arial"/>
                  <a:cs typeface="Arial"/>
                  <a:sym typeface="Arial"/>
                </a:rPr>
                <a:t>t</a:t>
              </a:r>
              <a:endParaRPr sz="1800" baseline="-25000">
                <a:solidFill>
                  <a:srgbClr val="595959"/>
                </a:solidFill>
                <a:latin typeface="Arial"/>
                <a:ea typeface="Arial"/>
                <a:cs typeface="Arial"/>
                <a:sym typeface="Aria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grpSp>
        <p:nvGrpSpPr>
          <p:cNvPr id="1374" name="Google Shape;1374;p61"/>
          <p:cNvGrpSpPr/>
          <p:nvPr/>
        </p:nvGrpSpPr>
        <p:grpSpPr>
          <a:xfrm>
            <a:off x="1501967" y="1983554"/>
            <a:ext cx="8677911" cy="3866862"/>
            <a:chOff x="1501967" y="1983554"/>
            <a:chExt cx="8677911" cy="3866862"/>
          </a:xfrm>
        </p:grpSpPr>
        <p:grpSp>
          <p:nvGrpSpPr>
            <p:cNvPr id="1375" name="Google Shape;1375;p61"/>
            <p:cNvGrpSpPr/>
            <p:nvPr/>
          </p:nvGrpSpPr>
          <p:grpSpPr>
            <a:xfrm rot="-5400000">
              <a:off x="1351605" y="2970894"/>
              <a:ext cx="1368057" cy="312822"/>
              <a:chOff x="3321815" y="5254872"/>
              <a:chExt cx="1368057" cy="312822"/>
            </a:xfrm>
          </p:grpSpPr>
          <p:sp>
            <p:nvSpPr>
              <p:cNvPr id="1376" name="Google Shape;1376;p61"/>
              <p:cNvSpPr/>
              <p:nvPr/>
            </p:nvSpPr>
            <p:spPr>
              <a:xfrm>
                <a:off x="3321815" y="5254872"/>
                <a:ext cx="1368057" cy="312822"/>
              </a:xfrm>
              <a:prstGeom prst="roundRect">
                <a:avLst>
                  <a:gd name="adj" fmla="val 15151"/>
                </a:avLst>
              </a:prstGeom>
              <a:solidFill>
                <a:srgbClr val="9CC2E5"/>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77" name="Google Shape;1377;p61"/>
              <p:cNvCxnSpPr/>
              <p:nvPr/>
            </p:nvCxnSpPr>
            <p:spPr>
              <a:xfrm>
                <a:off x="3661077" y="5254872"/>
                <a:ext cx="0" cy="312822"/>
              </a:xfrm>
              <a:prstGeom prst="straightConnector1">
                <a:avLst/>
              </a:prstGeom>
              <a:solidFill>
                <a:srgbClr val="9CC2E5"/>
              </a:solidFill>
              <a:ln w="19050" cap="flat" cmpd="sng">
                <a:solidFill>
                  <a:srgbClr val="595959"/>
                </a:solidFill>
                <a:prstDash val="solid"/>
                <a:miter lim="800000"/>
                <a:headEnd type="none" w="sm" len="sm"/>
                <a:tailEnd type="none" w="sm" len="sm"/>
              </a:ln>
            </p:spPr>
          </p:cxnSp>
          <p:cxnSp>
            <p:nvCxnSpPr>
              <p:cNvPr id="1378" name="Google Shape;1378;p61"/>
              <p:cNvCxnSpPr/>
              <p:nvPr/>
            </p:nvCxnSpPr>
            <p:spPr>
              <a:xfrm>
                <a:off x="4014037" y="5254872"/>
                <a:ext cx="0" cy="312822"/>
              </a:xfrm>
              <a:prstGeom prst="straightConnector1">
                <a:avLst/>
              </a:prstGeom>
              <a:solidFill>
                <a:srgbClr val="9CC2E5"/>
              </a:solidFill>
              <a:ln w="19050" cap="flat" cmpd="sng">
                <a:solidFill>
                  <a:srgbClr val="595959"/>
                </a:solidFill>
                <a:prstDash val="solid"/>
                <a:miter lim="800000"/>
                <a:headEnd type="none" w="sm" len="sm"/>
                <a:tailEnd type="none" w="sm" len="sm"/>
              </a:ln>
            </p:spPr>
          </p:cxnSp>
          <p:cxnSp>
            <p:nvCxnSpPr>
              <p:cNvPr id="1379" name="Google Shape;1379;p61"/>
              <p:cNvCxnSpPr/>
              <p:nvPr/>
            </p:nvCxnSpPr>
            <p:spPr>
              <a:xfrm>
                <a:off x="4382009" y="5254872"/>
                <a:ext cx="0" cy="312822"/>
              </a:xfrm>
              <a:prstGeom prst="straightConnector1">
                <a:avLst/>
              </a:prstGeom>
              <a:solidFill>
                <a:srgbClr val="9CC2E5"/>
              </a:solidFill>
              <a:ln w="19050" cap="flat" cmpd="sng">
                <a:solidFill>
                  <a:srgbClr val="595959"/>
                </a:solidFill>
                <a:prstDash val="solid"/>
                <a:miter lim="800000"/>
                <a:headEnd type="none" w="sm" len="sm"/>
                <a:tailEnd type="none" w="sm" len="sm"/>
              </a:ln>
            </p:spPr>
          </p:cxnSp>
        </p:grpSp>
        <p:cxnSp>
          <p:nvCxnSpPr>
            <p:cNvPr id="1380" name="Google Shape;1380;p61"/>
            <p:cNvCxnSpPr/>
            <p:nvPr/>
          </p:nvCxnSpPr>
          <p:spPr>
            <a:xfrm>
              <a:off x="2192045" y="2618584"/>
              <a:ext cx="905886" cy="0"/>
            </a:xfrm>
            <a:prstGeom prst="straightConnector1">
              <a:avLst/>
            </a:prstGeom>
            <a:noFill/>
            <a:ln w="9525" cap="flat" cmpd="sng">
              <a:solidFill>
                <a:srgbClr val="595959"/>
              </a:solidFill>
              <a:prstDash val="solid"/>
              <a:miter lim="800000"/>
              <a:headEnd type="none" w="sm" len="sm"/>
              <a:tailEnd type="triangle" w="med" len="med"/>
            </a:ln>
          </p:spPr>
        </p:cxnSp>
        <p:cxnSp>
          <p:nvCxnSpPr>
            <p:cNvPr id="1381" name="Google Shape;1381;p61"/>
            <p:cNvCxnSpPr/>
            <p:nvPr/>
          </p:nvCxnSpPr>
          <p:spPr>
            <a:xfrm rot="10800000" flipH="1">
              <a:off x="2192045" y="2618584"/>
              <a:ext cx="905885" cy="996846"/>
            </a:xfrm>
            <a:prstGeom prst="straightConnector1">
              <a:avLst/>
            </a:prstGeom>
            <a:noFill/>
            <a:ln w="9525" cap="flat" cmpd="sng">
              <a:solidFill>
                <a:srgbClr val="595959"/>
              </a:solidFill>
              <a:prstDash val="solid"/>
              <a:miter lim="800000"/>
              <a:headEnd type="none" w="sm" len="sm"/>
              <a:tailEnd type="triangle" w="med" len="med"/>
            </a:ln>
          </p:spPr>
        </p:cxnSp>
        <p:cxnSp>
          <p:nvCxnSpPr>
            <p:cNvPr id="1382" name="Google Shape;1382;p61"/>
            <p:cNvCxnSpPr/>
            <p:nvPr/>
          </p:nvCxnSpPr>
          <p:spPr>
            <a:xfrm rot="10800000" flipH="1">
              <a:off x="2192042" y="2613184"/>
              <a:ext cx="905888" cy="714300"/>
            </a:xfrm>
            <a:prstGeom prst="straightConnector1">
              <a:avLst/>
            </a:prstGeom>
            <a:noFill/>
            <a:ln w="9525" cap="flat" cmpd="sng">
              <a:solidFill>
                <a:srgbClr val="595959"/>
              </a:solidFill>
              <a:prstDash val="solid"/>
              <a:miter lim="800000"/>
              <a:headEnd type="none" w="sm" len="sm"/>
              <a:tailEnd type="triangle" w="med" len="med"/>
            </a:ln>
          </p:spPr>
        </p:cxnSp>
        <p:cxnSp>
          <p:nvCxnSpPr>
            <p:cNvPr id="1383" name="Google Shape;1383;p61"/>
            <p:cNvCxnSpPr/>
            <p:nvPr/>
          </p:nvCxnSpPr>
          <p:spPr>
            <a:xfrm rot="10800000" flipH="1">
              <a:off x="2192043" y="2613183"/>
              <a:ext cx="905887" cy="325545"/>
            </a:xfrm>
            <a:prstGeom prst="straightConnector1">
              <a:avLst/>
            </a:prstGeom>
            <a:noFill/>
            <a:ln w="9525" cap="flat" cmpd="sng">
              <a:solidFill>
                <a:srgbClr val="595959"/>
              </a:solidFill>
              <a:prstDash val="solid"/>
              <a:miter lim="800000"/>
              <a:headEnd type="none" w="sm" len="sm"/>
              <a:tailEnd type="triangle" w="med" len="med"/>
            </a:ln>
          </p:spPr>
        </p:cxnSp>
        <p:cxnSp>
          <p:nvCxnSpPr>
            <p:cNvPr id="1384" name="Google Shape;1384;p61"/>
            <p:cNvCxnSpPr/>
            <p:nvPr/>
          </p:nvCxnSpPr>
          <p:spPr>
            <a:xfrm>
              <a:off x="2192043" y="3625041"/>
              <a:ext cx="905887" cy="0"/>
            </a:xfrm>
            <a:prstGeom prst="straightConnector1">
              <a:avLst/>
            </a:prstGeom>
            <a:noFill/>
            <a:ln w="9525" cap="flat" cmpd="sng">
              <a:solidFill>
                <a:srgbClr val="595959"/>
              </a:solidFill>
              <a:prstDash val="solid"/>
              <a:miter lim="800000"/>
              <a:headEnd type="none" w="sm" len="sm"/>
              <a:tailEnd type="triangle" w="med" len="med"/>
            </a:ln>
          </p:spPr>
        </p:cxnSp>
        <p:cxnSp>
          <p:nvCxnSpPr>
            <p:cNvPr id="1385" name="Google Shape;1385;p61"/>
            <p:cNvCxnSpPr/>
            <p:nvPr/>
          </p:nvCxnSpPr>
          <p:spPr>
            <a:xfrm rot="10800000" flipH="1">
              <a:off x="2192043" y="3306699"/>
              <a:ext cx="905887" cy="308731"/>
            </a:xfrm>
            <a:prstGeom prst="straightConnector1">
              <a:avLst/>
            </a:prstGeom>
            <a:noFill/>
            <a:ln w="9525" cap="flat" cmpd="sng">
              <a:solidFill>
                <a:srgbClr val="595959"/>
              </a:solidFill>
              <a:prstDash val="solid"/>
              <a:miter lim="800000"/>
              <a:headEnd type="none" w="sm" len="sm"/>
              <a:tailEnd type="triangle" w="med" len="med"/>
            </a:ln>
          </p:spPr>
        </p:cxnSp>
        <p:cxnSp>
          <p:nvCxnSpPr>
            <p:cNvPr id="1386" name="Google Shape;1386;p61"/>
            <p:cNvCxnSpPr/>
            <p:nvPr/>
          </p:nvCxnSpPr>
          <p:spPr>
            <a:xfrm rot="10800000" flipH="1">
              <a:off x="2192043" y="2988358"/>
              <a:ext cx="905887" cy="623220"/>
            </a:xfrm>
            <a:prstGeom prst="straightConnector1">
              <a:avLst/>
            </a:prstGeom>
            <a:noFill/>
            <a:ln w="9525" cap="flat" cmpd="sng">
              <a:solidFill>
                <a:srgbClr val="595959"/>
              </a:solidFill>
              <a:prstDash val="solid"/>
              <a:miter lim="800000"/>
              <a:headEnd type="none" w="sm" len="sm"/>
              <a:tailEnd type="triangle" w="med" len="med"/>
            </a:ln>
          </p:spPr>
        </p:cxnSp>
        <p:cxnSp>
          <p:nvCxnSpPr>
            <p:cNvPr id="1387" name="Google Shape;1387;p61"/>
            <p:cNvCxnSpPr/>
            <p:nvPr/>
          </p:nvCxnSpPr>
          <p:spPr>
            <a:xfrm>
              <a:off x="2192043" y="3319105"/>
              <a:ext cx="905887" cy="9610"/>
            </a:xfrm>
            <a:prstGeom prst="straightConnector1">
              <a:avLst/>
            </a:prstGeom>
            <a:noFill/>
            <a:ln w="9525" cap="flat" cmpd="sng">
              <a:solidFill>
                <a:srgbClr val="595959"/>
              </a:solidFill>
              <a:prstDash val="solid"/>
              <a:miter lim="800000"/>
              <a:headEnd type="none" w="sm" len="sm"/>
              <a:tailEnd type="triangle" w="med" len="med"/>
            </a:ln>
          </p:spPr>
        </p:cxnSp>
        <p:cxnSp>
          <p:nvCxnSpPr>
            <p:cNvPr id="1388" name="Google Shape;1388;p61"/>
            <p:cNvCxnSpPr/>
            <p:nvPr/>
          </p:nvCxnSpPr>
          <p:spPr>
            <a:xfrm>
              <a:off x="2192043" y="3319105"/>
              <a:ext cx="905887" cy="342103"/>
            </a:xfrm>
            <a:prstGeom prst="straightConnector1">
              <a:avLst/>
            </a:prstGeom>
            <a:noFill/>
            <a:ln w="9525" cap="flat" cmpd="sng">
              <a:solidFill>
                <a:srgbClr val="595959"/>
              </a:solidFill>
              <a:prstDash val="solid"/>
              <a:miter lim="800000"/>
              <a:headEnd type="none" w="sm" len="sm"/>
              <a:tailEnd type="triangle" w="med" len="med"/>
            </a:ln>
          </p:spPr>
        </p:cxnSp>
        <p:cxnSp>
          <p:nvCxnSpPr>
            <p:cNvPr id="1389" name="Google Shape;1389;p61"/>
            <p:cNvCxnSpPr/>
            <p:nvPr/>
          </p:nvCxnSpPr>
          <p:spPr>
            <a:xfrm rot="10800000" flipH="1">
              <a:off x="2192042" y="2988357"/>
              <a:ext cx="905888" cy="344527"/>
            </a:xfrm>
            <a:prstGeom prst="straightConnector1">
              <a:avLst/>
            </a:prstGeom>
            <a:noFill/>
            <a:ln w="9525" cap="flat" cmpd="sng">
              <a:solidFill>
                <a:srgbClr val="595959"/>
              </a:solidFill>
              <a:prstDash val="solid"/>
              <a:miter lim="800000"/>
              <a:headEnd type="none" w="sm" len="sm"/>
              <a:tailEnd type="triangle" w="med" len="med"/>
            </a:ln>
          </p:spPr>
        </p:cxnSp>
        <p:cxnSp>
          <p:nvCxnSpPr>
            <p:cNvPr id="1390" name="Google Shape;1390;p61"/>
            <p:cNvCxnSpPr/>
            <p:nvPr/>
          </p:nvCxnSpPr>
          <p:spPr>
            <a:xfrm>
              <a:off x="2192041" y="2944128"/>
              <a:ext cx="905889" cy="65915"/>
            </a:xfrm>
            <a:prstGeom prst="straightConnector1">
              <a:avLst/>
            </a:prstGeom>
            <a:noFill/>
            <a:ln w="9525" cap="flat" cmpd="sng">
              <a:solidFill>
                <a:srgbClr val="595959"/>
              </a:solidFill>
              <a:prstDash val="solid"/>
              <a:miter lim="800000"/>
              <a:headEnd type="none" w="sm" len="sm"/>
              <a:tailEnd type="triangle" w="med" len="med"/>
            </a:ln>
          </p:spPr>
        </p:cxnSp>
        <p:cxnSp>
          <p:nvCxnSpPr>
            <p:cNvPr id="1391" name="Google Shape;1391;p61"/>
            <p:cNvCxnSpPr/>
            <p:nvPr/>
          </p:nvCxnSpPr>
          <p:spPr>
            <a:xfrm>
              <a:off x="2192040" y="2938725"/>
              <a:ext cx="905890" cy="400790"/>
            </a:xfrm>
            <a:prstGeom prst="straightConnector1">
              <a:avLst/>
            </a:prstGeom>
            <a:noFill/>
            <a:ln w="9525" cap="flat" cmpd="sng">
              <a:solidFill>
                <a:srgbClr val="595959"/>
              </a:solidFill>
              <a:prstDash val="solid"/>
              <a:miter lim="800000"/>
              <a:headEnd type="none" w="sm" len="sm"/>
              <a:tailEnd type="triangle" w="med" len="med"/>
            </a:ln>
          </p:spPr>
        </p:cxnSp>
        <p:cxnSp>
          <p:nvCxnSpPr>
            <p:cNvPr id="1392" name="Google Shape;1392;p61"/>
            <p:cNvCxnSpPr/>
            <p:nvPr/>
          </p:nvCxnSpPr>
          <p:spPr>
            <a:xfrm>
              <a:off x="2192039" y="2933322"/>
              <a:ext cx="905891" cy="726333"/>
            </a:xfrm>
            <a:prstGeom prst="straightConnector1">
              <a:avLst/>
            </a:prstGeom>
            <a:noFill/>
            <a:ln w="9525" cap="flat" cmpd="sng">
              <a:solidFill>
                <a:srgbClr val="595959"/>
              </a:solidFill>
              <a:prstDash val="solid"/>
              <a:miter lim="800000"/>
              <a:headEnd type="none" w="sm" len="sm"/>
              <a:tailEnd type="triangle" w="med" len="med"/>
            </a:ln>
          </p:spPr>
        </p:cxnSp>
        <p:cxnSp>
          <p:nvCxnSpPr>
            <p:cNvPr id="1393" name="Google Shape;1393;p61"/>
            <p:cNvCxnSpPr/>
            <p:nvPr/>
          </p:nvCxnSpPr>
          <p:spPr>
            <a:xfrm>
              <a:off x="2192038" y="2617031"/>
              <a:ext cx="905892" cy="390183"/>
            </a:xfrm>
            <a:prstGeom prst="straightConnector1">
              <a:avLst/>
            </a:prstGeom>
            <a:noFill/>
            <a:ln w="9525" cap="flat" cmpd="sng">
              <a:solidFill>
                <a:srgbClr val="595959"/>
              </a:solidFill>
              <a:prstDash val="solid"/>
              <a:miter lim="800000"/>
              <a:headEnd type="none" w="sm" len="sm"/>
              <a:tailEnd type="triangle" w="med" len="med"/>
            </a:ln>
          </p:spPr>
        </p:cxnSp>
        <p:cxnSp>
          <p:nvCxnSpPr>
            <p:cNvPr id="1394" name="Google Shape;1394;p61"/>
            <p:cNvCxnSpPr/>
            <p:nvPr/>
          </p:nvCxnSpPr>
          <p:spPr>
            <a:xfrm>
              <a:off x="2192033" y="2620879"/>
              <a:ext cx="905897" cy="725855"/>
            </a:xfrm>
            <a:prstGeom prst="straightConnector1">
              <a:avLst/>
            </a:prstGeom>
            <a:noFill/>
            <a:ln w="9525" cap="flat" cmpd="sng">
              <a:solidFill>
                <a:srgbClr val="595959"/>
              </a:solidFill>
              <a:prstDash val="solid"/>
              <a:miter lim="800000"/>
              <a:headEnd type="none" w="sm" len="sm"/>
              <a:tailEnd type="triangle" w="med" len="med"/>
            </a:ln>
          </p:spPr>
        </p:cxnSp>
        <p:cxnSp>
          <p:nvCxnSpPr>
            <p:cNvPr id="1395" name="Google Shape;1395;p61"/>
            <p:cNvCxnSpPr/>
            <p:nvPr/>
          </p:nvCxnSpPr>
          <p:spPr>
            <a:xfrm>
              <a:off x="2192028" y="2624727"/>
              <a:ext cx="905902" cy="1029526"/>
            </a:xfrm>
            <a:prstGeom prst="straightConnector1">
              <a:avLst/>
            </a:prstGeom>
            <a:noFill/>
            <a:ln w="9525" cap="flat" cmpd="sng">
              <a:solidFill>
                <a:srgbClr val="595959"/>
              </a:solidFill>
              <a:prstDash val="solid"/>
              <a:miter lim="800000"/>
              <a:headEnd type="none" w="sm" len="sm"/>
              <a:tailEnd type="triangle" w="med" len="med"/>
            </a:ln>
          </p:spPr>
        </p:cxnSp>
        <p:sp>
          <p:nvSpPr>
            <p:cNvPr id="1396" name="Google Shape;1396;p61"/>
            <p:cNvSpPr/>
            <p:nvPr/>
          </p:nvSpPr>
          <p:spPr>
            <a:xfrm>
              <a:off x="2393087" y="2443276"/>
              <a:ext cx="503802" cy="1368055"/>
            </a:xfrm>
            <a:prstGeom prst="ellipse">
              <a:avLst/>
            </a:prstGeom>
            <a:solidFill>
              <a:srgbClr val="DDEAF6"/>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7" name="Google Shape;1397;p61"/>
            <p:cNvSpPr txBox="1"/>
            <p:nvPr/>
          </p:nvSpPr>
          <p:spPr>
            <a:xfrm>
              <a:off x="2111313" y="1991746"/>
              <a:ext cx="1067332"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W</a:t>
              </a:r>
              <a:r>
                <a:rPr lang="en-IN" sz="1400" baseline="-25000">
                  <a:solidFill>
                    <a:schemeClr val="dk1"/>
                  </a:solidFill>
                  <a:latin typeface="Arial"/>
                  <a:ea typeface="Arial"/>
                  <a:cs typeface="Arial"/>
                  <a:sym typeface="Arial"/>
                </a:rPr>
                <a:t>decoder</a:t>
              </a:r>
              <a:endParaRPr sz="1400" baseline="-25000">
                <a:solidFill>
                  <a:schemeClr val="dk1"/>
                </a:solidFill>
                <a:latin typeface="Arial"/>
                <a:ea typeface="Arial"/>
                <a:cs typeface="Arial"/>
                <a:sym typeface="Arial"/>
              </a:endParaRPr>
            </a:p>
          </p:txBody>
        </p:sp>
        <p:sp>
          <p:nvSpPr>
            <p:cNvPr id="1398" name="Google Shape;1398;p61"/>
            <p:cNvSpPr txBox="1"/>
            <p:nvPr/>
          </p:nvSpPr>
          <p:spPr>
            <a:xfrm>
              <a:off x="1501967" y="3913761"/>
              <a:ext cx="106733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chemeClr val="dk1"/>
                  </a:solidFill>
                  <a:latin typeface="Arial"/>
                  <a:ea typeface="Arial"/>
                  <a:cs typeface="Arial"/>
                  <a:sym typeface="Arial"/>
                </a:rPr>
                <a:t>H</a:t>
              </a:r>
              <a:r>
                <a:rPr lang="en-IN" sz="1200" baseline="-25000">
                  <a:solidFill>
                    <a:schemeClr val="dk1"/>
                  </a:solidFill>
                  <a:latin typeface="Arial"/>
                  <a:ea typeface="Arial"/>
                  <a:cs typeface="Arial"/>
                  <a:sym typeface="Arial"/>
                </a:rPr>
                <a:t>decoder</a:t>
              </a:r>
              <a:endParaRPr sz="1200" baseline="-25000">
                <a:solidFill>
                  <a:schemeClr val="dk1"/>
                </a:solidFill>
                <a:latin typeface="Arial"/>
                <a:ea typeface="Arial"/>
                <a:cs typeface="Arial"/>
                <a:sym typeface="Arial"/>
              </a:endParaRPr>
            </a:p>
          </p:txBody>
        </p:sp>
        <p:grpSp>
          <p:nvGrpSpPr>
            <p:cNvPr id="1399" name="Google Shape;1399;p61"/>
            <p:cNvGrpSpPr/>
            <p:nvPr/>
          </p:nvGrpSpPr>
          <p:grpSpPr>
            <a:xfrm>
              <a:off x="2334981" y="2443278"/>
              <a:ext cx="1931885" cy="1932299"/>
              <a:chOff x="5911301" y="2444302"/>
              <a:chExt cx="1931885" cy="1932299"/>
            </a:xfrm>
          </p:grpSpPr>
          <p:grpSp>
            <p:nvGrpSpPr>
              <p:cNvPr id="1400" name="Google Shape;1400;p61"/>
              <p:cNvGrpSpPr/>
              <p:nvPr/>
            </p:nvGrpSpPr>
            <p:grpSpPr>
              <a:xfrm rot="-5400000">
                <a:off x="6146634" y="2971919"/>
                <a:ext cx="1368057" cy="312822"/>
                <a:chOff x="3321815" y="5254872"/>
                <a:chExt cx="1368057" cy="312822"/>
              </a:xfrm>
            </p:grpSpPr>
            <p:sp>
              <p:nvSpPr>
                <p:cNvPr id="1401" name="Google Shape;1401;p61"/>
                <p:cNvSpPr/>
                <p:nvPr/>
              </p:nvSpPr>
              <p:spPr>
                <a:xfrm>
                  <a:off x="3321815" y="5254872"/>
                  <a:ext cx="1368057" cy="312822"/>
                </a:xfrm>
                <a:prstGeom prst="roundRect">
                  <a:avLst>
                    <a:gd name="adj" fmla="val 15151"/>
                  </a:avLst>
                </a:prstGeom>
                <a:solidFill>
                  <a:srgbClr val="9CC2E5"/>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02" name="Google Shape;1402;p61"/>
                <p:cNvCxnSpPr/>
                <p:nvPr/>
              </p:nvCxnSpPr>
              <p:spPr>
                <a:xfrm>
                  <a:off x="3661077" y="5254872"/>
                  <a:ext cx="0" cy="312822"/>
                </a:xfrm>
                <a:prstGeom prst="straightConnector1">
                  <a:avLst/>
                </a:prstGeom>
                <a:solidFill>
                  <a:srgbClr val="9CC2E5"/>
                </a:solidFill>
                <a:ln w="19050" cap="flat" cmpd="sng">
                  <a:solidFill>
                    <a:srgbClr val="595959"/>
                  </a:solidFill>
                  <a:prstDash val="solid"/>
                  <a:miter lim="800000"/>
                  <a:headEnd type="none" w="sm" len="sm"/>
                  <a:tailEnd type="none" w="sm" len="sm"/>
                </a:ln>
              </p:spPr>
            </p:cxnSp>
            <p:cxnSp>
              <p:nvCxnSpPr>
                <p:cNvPr id="1403" name="Google Shape;1403;p61"/>
                <p:cNvCxnSpPr/>
                <p:nvPr/>
              </p:nvCxnSpPr>
              <p:spPr>
                <a:xfrm>
                  <a:off x="4014037" y="5254872"/>
                  <a:ext cx="0" cy="312822"/>
                </a:xfrm>
                <a:prstGeom prst="straightConnector1">
                  <a:avLst/>
                </a:prstGeom>
                <a:solidFill>
                  <a:srgbClr val="9CC2E5"/>
                </a:solidFill>
                <a:ln w="19050" cap="flat" cmpd="sng">
                  <a:solidFill>
                    <a:srgbClr val="595959"/>
                  </a:solidFill>
                  <a:prstDash val="solid"/>
                  <a:miter lim="800000"/>
                  <a:headEnd type="none" w="sm" len="sm"/>
                  <a:tailEnd type="none" w="sm" len="sm"/>
                </a:ln>
              </p:spPr>
            </p:cxnSp>
            <p:cxnSp>
              <p:nvCxnSpPr>
                <p:cNvPr id="1404" name="Google Shape;1404;p61"/>
                <p:cNvCxnSpPr/>
                <p:nvPr/>
              </p:nvCxnSpPr>
              <p:spPr>
                <a:xfrm>
                  <a:off x="4382009" y="5254872"/>
                  <a:ext cx="0" cy="312822"/>
                </a:xfrm>
                <a:prstGeom prst="straightConnector1">
                  <a:avLst/>
                </a:prstGeom>
                <a:solidFill>
                  <a:srgbClr val="9CC2E5"/>
                </a:solidFill>
                <a:ln w="19050" cap="flat" cmpd="sng">
                  <a:solidFill>
                    <a:srgbClr val="595959"/>
                  </a:solidFill>
                  <a:prstDash val="solid"/>
                  <a:miter lim="800000"/>
                  <a:headEnd type="none" w="sm" len="sm"/>
                  <a:tailEnd type="none" w="sm" len="sm"/>
                </a:ln>
              </p:spPr>
            </p:cxnSp>
          </p:grpSp>
          <p:sp>
            <p:nvSpPr>
              <p:cNvPr id="1405" name="Google Shape;1405;p61"/>
              <p:cNvSpPr txBox="1"/>
              <p:nvPr/>
            </p:nvSpPr>
            <p:spPr>
              <a:xfrm>
                <a:off x="5911301" y="3925194"/>
                <a:ext cx="1931885" cy="4514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W</a:t>
                </a:r>
                <a:r>
                  <a:rPr lang="en-IN" sz="1400" baseline="-25000">
                    <a:solidFill>
                      <a:schemeClr val="dk1"/>
                    </a:solidFill>
                    <a:latin typeface="Arial"/>
                    <a:ea typeface="Arial"/>
                    <a:cs typeface="Arial"/>
                    <a:sym typeface="Arial"/>
                  </a:rPr>
                  <a:t>decoder </a:t>
                </a:r>
                <a:r>
                  <a:rPr lang="en-IN" sz="1400">
                    <a:solidFill>
                      <a:schemeClr val="dk1"/>
                    </a:solidFill>
                    <a:latin typeface="Arial"/>
                    <a:ea typeface="Arial"/>
                    <a:cs typeface="Arial"/>
                    <a:sym typeface="Arial"/>
                  </a:rPr>
                  <a:t>. H</a:t>
                </a:r>
                <a:r>
                  <a:rPr lang="en-IN" sz="1400" baseline="-25000">
                    <a:solidFill>
                      <a:schemeClr val="dk1"/>
                    </a:solidFill>
                    <a:latin typeface="Arial"/>
                    <a:ea typeface="Arial"/>
                    <a:cs typeface="Arial"/>
                    <a:sym typeface="Arial"/>
                  </a:rPr>
                  <a:t>decoder</a:t>
                </a:r>
                <a:endParaRPr sz="1400" baseline="-25000">
                  <a:solidFill>
                    <a:schemeClr val="dk1"/>
                  </a:solidFill>
                  <a:latin typeface="Arial"/>
                  <a:ea typeface="Arial"/>
                  <a:cs typeface="Arial"/>
                  <a:sym typeface="Arial"/>
                </a:endParaRPr>
              </a:p>
              <a:p>
                <a:pPr marL="0" marR="0" lvl="0" indent="0" algn="ctr" rtl="0">
                  <a:spcBef>
                    <a:spcPts val="0"/>
                  </a:spcBef>
                  <a:spcAft>
                    <a:spcPts val="0"/>
                  </a:spcAft>
                  <a:buNone/>
                </a:pPr>
                <a:endParaRPr sz="1400" baseline="-25000">
                  <a:solidFill>
                    <a:schemeClr val="dk1"/>
                  </a:solidFill>
                  <a:latin typeface="Arial"/>
                  <a:ea typeface="Arial"/>
                  <a:cs typeface="Arial"/>
                  <a:sym typeface="Arial"/>
                </a:endParaRPr>
              </a:p>
            </p:txBody>
          </p:sp>
        </p:grpSp>
        <p:cxnSp>
          <p:nvCxnSpPr>
            <p:cNvPr id="1406" name="Google Shape;1406;p61"/>
            <p:cNvCxnSpPr/>
            <p:nvPr/>
          </p:nvCxnSpPr>
          <p:spPr>
            <a:xfrm>
              <a:off x="7916798" y="2610392"/>
              <a:ext cx="905886" cy="0"/>
            </a:xfrm>
            <a:prstGeom prst="straightConnector1">
              <a:avLst/>
            </a:prstGeom>
            <a:noFill/>
            <a:ln w="9525" cap="flat" cmpd="sng">
              <a:solidFill>
                <a:srgbClr val="595959"/>
              </a:solidFill>
              <a:prstDash val="solid"/>
              <a:miter lim="800000"/>
              <a:headEnd type="none" w="sm" len="sm"/>
              <a:tailEnd type="triangle" w="med" len="med"/>
            </a:ln>
          </p:spPr>
        </p:cxnSp>
        <p:cxnSp>
          <p:nvCxnSpPr>
            <p:cNvPr id="1407" name="Google Shape;1407;p61"/>
            <p:cNvCxnSpPr/>
            <p:nvPr/>
          </p:nvCxnSpPr>
          <p:spPr>
            <a:xfrm rot="10800000" flipH="1">
              <a:off x="7916798" y="2610392"/>
              <a:ext cx="905885" cy="996846"/>
            </a:xfrm>
            <a:prstGeom prst="straightConnector1">
              <a:avLst/>
            </a:prstGeom>
            <a:noFill/>
            <a:ln w="9525" cap="flat" cmpd="sng">
              <a:solidFill>
                <a:srgbClr val="595959"/>
              </a:solidFill>
              <a:prstDash val="solid"/>
              <a:miter lim="800000"/>
              <a:headEnd type="none" w="sm" len="sm"/>
              <a:tailEnd type="triangle" w="med" len="med"/>
            </a:ln>
          </p:spPr>
        </p:cxnSp>
        <p:cxnSp>
          <p:nvCxnSpPr>
            <p:cNvPr id="1408" name="Google Shape;1408;p61"/>
            <p:cNvCxnSpPr/>
            <p:nvPr/>
          </p:nvCxnSpPr>
          <p:spPr>
            <a:xfrm rot="10800000" flipH="1">
              <a:off x="7916795" y="2604992"/>
              <a:ext cx="905888" cy="714300"/>
            </a:xfrm>
            <a:prstGeom prst="straightConnector1">
              <a:avLst/>
            </a:prstGeom>
            <a:noFill/>
            <a:ln w="9525" cap="flat" cmpd="sng">
              <a:solidFill>
                <a:srgbClr val="595959"/>
              </a:solidFill>
              <a:prstDash val="solid"/>
              <a:miter lim="800000"/>
              <a:headEnd type="none" w="sm" len="sm"/>
              <a:tailEnd type="triangle" w="med" len="med"/>
            </a:ln>
          </p:spPr>
        </p:cxnSp>
        <p:cxnSp>
          <p:nvCxnSpPr>
            <p:cNvPr id="1409" name="Google Shape;1409;p61"/>
            <p:cNvCxnSpPr/>
            <p:nvPr/>
          </p:nvCxnSpPr>
          <p:spPr>
            <a:xfrm rot="10800000" flipH="1">
              <a:off x="7916796" y="2604991"/>
              <a:ext cx="905887" cy="325545"/>
            </a:xfrm>
            <a:prstGeom prst="straightConnector1">
              <a:avLst/>
            </a:prstGeom>
            <a:noFill/>
            <a:ln w="9525" cap="flat" cmpd="sng">
              <a:solidFill>
                <a:srgbClr val="595959"/>
              </a:solidFill>
              <a:prstDash val="solid"/>
              <a:miter lim="800000"/>
              <a:headEnd type="none" w="sm" len="sm"/>
              <a:tailEnd type="triangle" w="med" len="med"/>
            </a:ln>
          </p:spPr>
        </p:cxnSp>
        <p:cxnSp>
          <p:nvCxnSpPr>
            <p:cNvPr id="1410" name="Google Shape;1410;p61"/>
            <p:cNvCxnSpPr/>
            <p:nvPr/>
          </p:nvCxnSpPr>
          <p:spPr>
            <a:xfrm>
              <a:off x="7916796" y="3616849"/>
              <a:ext cx="905887" cy="0"/>
            </a:xfrm>
            <a:prstGeom prst="straightConnector1">
              <a:avLst/>
            </a:prstGeom>
            <a:noFill/>
            <a:ln w="9525" cap="flat" cmpd="sng">
              <a:solidFill>
                <a:srgbClr val="595959"/>
              </a:solidFill>
              <a:prstDash val="solid"/>
              <a:miter lim="800000"/>
              <a:headEnd type="none" w="sm" len="sm"/>
              <a:tailEnd type="triangle" w="med" len="med"/>
            </a:ln>
          </p:spPr>
        </p:cxnSp>
        <p:cxnSp>
          <p:nvCxnSpPr>
            <p:cNvPr id="1411" name="Google Shape;1411;p61"/>
            <p:cNvCxnSpPr/>
            <p:nvPr/>
          </p:nvCxnSpPr>
          <p:spPr>
            <a:xfrm rot="10800000" flipH="1">
              <a:off x="7916796" y="3298507"/>
              <a:ext cx="905887" cy="308731"/>
            </a:xfrm>
            <a:prstGeom prst="straightConnector1">
              <a:avLst/>
            </a:prstGeom>
            <a:noFill/>
            <a:ln w="9525" cap="flat" cmpd="sng">
              <a:solidFill>
                <a:srgbClr val="595959"/>
              </a:solidFill>
              <a:prstDash val="solid"/>
              <a:miter lim="800000"/>
              <a:headEnd type="none" w="sm" len="sm"/>
              <a:tailEnd type="triangle" w="med" len="med"/>
            </a:ln>
          </p:spPr>
        </p:cxnSp>
        <p:cxnSp>
          <p:nvCxnSpPr>
            <p:cNvPr id="1412" name="Google Shape;1412;p61"/>
            <p:cNvCxnSpPr/>
            <p:nvPr/>
          </p:nvCxnSpPr>
          <p:spPr>
            <a:xfrm rot="10800000" flipH="1">
              <a:off x="7916796" y="2980166"/>
              <a:ext cx="905887" cy="623220"/>
            </a:xfrm>
            <a:prstGeom prst="straightConnector1">
              <a:avLst/>
            </a:prstGeom>
            <a:noFill/>
            <a:ln w="9525" cap="flat" cmpd="sng">
              <a:solidFill>
                <a:srgbClr val="595959"/>
              </a:solidFill>
              <a:prstDash val="solid"/>
              <a:miter lim="800000"/>
              <a:headEnd type="none" w="sm" len="sm"/>
              <a:tailEnd type="triangle" w="med" len="med"/>
            </a:ln>
          </p:spPr>
        </p:cxnSp>
        <p:cxnSp>
          <p:nvCxnSpPr>
            <p:cNvPr id="1413" name="Google Shape;1413;p61"/>
            <p:cNvCxnSpPr/>
            <p:nvPr/>
          </p:nvCxnSpPr>
          <p:spPr>
            <a:xfrm>
              <a:off x="7916796" y="3310913"/>
              <a:ext cx="905887" cy="9610"/>
            </a:xfrm>
            <a:prstGeom prst="straightConnector1">
              <a:avLst/>
            </a:prstGeom>
            <a:noFill/>
            <a:ln w="9525" cap="flat" cmpd="sng">
              <a:solidFill>
                <a:srgbClr val="595959"/>
              </a:solidFill>
              <a:prstDash val="solid"/>
              <a:miter lim="800000"/>
              <a:headEnd type="none" w="sm" len="sm"/>
              <a:tailEnd type="triangle" w="med" len="med"/>
            </a:ln>
          </p:spPr>
        </p:cxnSp>
        <p:cxnSp>
          <p:nvCxnSpPr>
            <p:cNvPr id="1414" name="Google Shape;1414;p61"/>
            <p:cNvCxnSpPr/>
            <p:nvPr/>
          </p:nvCxnSpPr>
          <p:spPr>
            <a:xfrm>
              <a:off x="7916796" y="3310913"/>
              <a:ext cx="905887" cy="342103"/>
            </a:xfrm>
            <a:prstGeom prst="straightConnector1">
              <a:avLst/>
            </a:prstGeom>
            <a:noFill/>
            <a:ln w="9525" cap="flat" cmpd="sng">
              <a:solidFill>
                <a:srgbClr val="595959"/>
              </a:solidFill>
              <a:prstDash val="solid"/>
              <a:miter lim="800000"/>
              <a:headEnd type="none" w="sm" len="sm"/>
              <a:tailEnd type="triangle" w="med" len="med"/>
            </a:ln>
          </p:spPr>
        </p:cxnSp>
        <p:cxnSp>
          <p:nvCxnSpPr>
            <p:cNvPr id="1415" name="Google Shape;1415;p61"/>
            <p:cNvCxnSpPr/>
            <p:nvPr/>
          </p:nvCxnSpPr>
          <p:spPr>
            <a:xfrm rot="10800000" flipH="1">
              <a:off x="7916795" y="2980165"/>
              <a:ext cx="905888" cy="344527"/>
            </a:xfrm>
            <a:prstGeom prst="straightConnector1">
              <a:avLst/>
            </a:prstGeom>
            <a:noFill/>
            <a:ln w="9525" cap="flat" cmpd="sng">
              <a:solidFill>
                <a:srgbClr val="595959"/>
              </a:solidFill>
              <a:prstDash val="solid"/>
              <a:miter lim="800000"/>
              <a:headEnd type="none" w="sm" len="sm"/>
              <a:tailEnd type="triangle" w="med" len="med"/>
            </a:ln>
          </p:spPr>
        </p:cxnSp>
        <p:cxnSp>
          <p:nvCxnSpPr>
            <p:cNvPr id="1416" name="Google Shape;1416;p61"/>
            <p:cNvCxnSpPr/>
            <p:nvPr/>
          </p:nvCxnSpPr>
          <p:spPr>
            <a:xfrm>
              <a:off x="7916794" y="2935936"/>
              <a:ext cx="905889" cy="65915"/>
            </a:xfrm>
            <a:prstGeom prst="straightConnector1">
              <a:avLst/>
            </a:prstGeom>
            <a:noFill/>
            <a:ln w="9525" cap="flat" cmpd="sng">
              <a:solidFill>
                <a:srgbClr val="595959"/>
              </a:solidFill>
              <a:prstDash val="solid"/>
              <a:miter lim="800000"/>
              <a:headEnd type="none" w="sm" len="sm"/>
              <a:tailEnd type="triangle" w="med" len="med"/>
            </a:ln>
          </p:spPr>
        </p:cxnSp>
        <p:cxnSp>
          <p:nvCxnSpPr>
            <p:cNvPr id="1417" name="Google Shape;1417;p61"/>
            <p:cNvCxnSpPr/>
            <p:nvPr/>
          </p:nvCxnSpPr>
          <p:spPr>
            <a:xfrm>
              <a:off x="7916793" y="2930533"/>
              <a:ext cx="905890" cy="400790"/>
            </a:xfrm>
            <a:prstGeom prst="straightConnector1">
              <a:avLst/>
            </a:prstGeom>
            <a:noFill/>
            <a:ln w="9525" cap="flat" cmpd="sng">
              <a:solidFill>
                <a:srgbClr val="595959"/>
              </a:solidFill>
              <a:prstDash val="solid"/>
              <a:miter lim="800000"/>
              <a:headEnd type="none" w="sm" len="sm"/>
              <a:tailEnd type="triangle" w="med" len="med"/>
            </a:ln>
          </p:spPr>
        </p:cxnSp>
        <p:cxnSp>
          <p:nvCxnSpPr>
            <p:cNvPr id="1418" name="Google Shape;1418;p61"/>
            <p:cNvCxnSpPr/>
            <p:nvPr/>
          </p:nvCxnSpPr>
          <p:spPr>
            <a:xfrm>
              <a:off x="7916792" y="2925130"/>
              <a:ext cx="905891" cy="726333"/>
            </a:xfrm>
            <a:prstGeom prst="straightConnector1">
              <a:avLst/>
            </a:prstGeom>
            <a:noFill/>
            <a:ln w="9525" cap="flat" cmpd="sng">
              <a:solidFill>
                <a:srgbClr val="595959"/>
              </a:solidFill>
              <a:prstDash val="solid"/>
              <a:miter lim="800000"/>
              <a:headEnd type="none" w="sm" len="sm"/>
              <a:tailEnd type="triangle" w="med" len="med"/>
            </a:ln>
          </p:spPr>
        </p:cxnSp>
        <p:cxnSp>
          <p:nvCxnSpPr>
            <p:cNvPr id="1419" name="Google Shape;1419;p61"/>
            <p:cNvCxnSpPr/>
            <p:nvPr/>
          </p:nvCxnSpPr>
          <p:spPr>
            <a:xfrm>
              <a:off x="7916791" y="2608839"/>
              <a:ext cx="905892" cy="390183"/>
            </a:xfrm>
            <a:prstGeom prst="straightConnector1">
              <a:avLst/>
            </a:prstGeom>
            <a:noFill/>
            <a:ln w="9525" cap="flat" cmpd="sng">
              <a:solidFill>
                <a:srgbClr val="595959"/>
              </a:solidFill>
              <a:prstDash val="solid"/>
              <a:miter lim="800000"/>
              <a:headEnd type="none" w="sm" len="sm"/>
              <a:tailEnd type="triangle" w="med" len="med"/>
            </a:ln>
          </p:spPr>
        </p:cxnSp>
        <p:cxnSp>
          <p:nvCxnSpPr>
            <p:cNvPr id="1420" name="Google Shape;1420;p61"/>
            <p:cNvCxnSpPr/>
            <p:nvPr/>
          </p:nvCxnSpPr>
          <p:spPr>
            <a:xfrm>
              <a:off x="7916786" y="2612687"/>
              <a:ext cx="905897" cy="725855"/>
            </a:xfrm>
            <a:prstGeom prst="straightConnector1">
              <a:avLst/>
            </a:prstGeom>
            <a:noFill/>
            <a:ln w="9525" cap="flat" cmpd="sng">
              <a:solidFill>
                <a:srgbClr val="595959"/>
              </a:solidFill>
              <a:prstDash val="solid"/>
              <a:miter lim="800000"/>
              <a:headEnd type="none" w="sm" len="sm"/>
              <a:tailEnd type="triangle" w="med" len="med"/>
            </a:ln>
          </p:spPr>
        </p:cxnSp>
        <p:cxnSp>
          <p:nvCxnSpPr>
            <p:cNvPr id="1421" name="Google Shape;1421;p61"/>
            <p:cNvCxnSpPr/>
            <p:nvPr/>
          </p:nvCxnSpPr>
          <p:spPr>
            <a:xfrm>
              <a:off x="7916781" y="2616535"/>
              <a:ext cx="905902" cy="1029526"/>
            </a:xfrm>
            <a:prstGeom prst="straightConnector1">
              <a:avLst/>
            </a:prstGeom>
            <a:noFill/>
            <a:ln w="9525" cap="flat" cmpd="sng">
              <a:solidFill>
                <a:srgbClr val="595959"/>
              </a:solidFill>
              <a:prstDash val="solid"/>
              <a:miter lim="800000"/>
              <a:headEnd type="none" w="sm" len="sm"/>
              <a:tailEnd type="triangle" w="med" len="med"/>
            </a:ln>
          </p:spPr>
        </p:cxnSp>
        <p:sp>
          <p:nvSpPr>
            <p:cNvPr id="1422" name="Google Shape;1422;p61"/>
            <p:cNvSpPr/>
            <p:nvPr/>
          </p:nvSpPr>
          <p:spPr>
            <a:xfrm>
              <a:off x="8117840" y="2435084"/>
              <a:ext cx="503802" cy="1368055"/>
            </a:xfrm>
            <a:prstGeom prst="ellipse">
              <a:avLst/>
            </a:prstGeom>
            <a:solidFill>
              <a:srgbClr val="FFF2CC"/>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3" name="Google Shape;1423;p61"/>
            <p:cNvSpPr txBox="1"/>
            <p:nvPr/>
          </p:nvSpPr>
          <p:spPr>
            <a:xfrm>
              <a:off x="7836066" y="1983554"/>
              <a:ext cx="1067332"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W</a:t>
              </a:r>
              <a:r>
                <a:rPr lang="en-IN" sz="1400" baseline="-25000">
                  <a:solidFill>
                    <a:schemeClr val="dk1"/>
                  </a:solidFill>
                  <a:latin typeface="Arial"/>
                  <a:ea typeface="Arial"/>
                  <a:cs typeface="Arial"/>
                  <a:sym typeface="Arial"/>
                </a:rPr>
                <a:t>encoder</a:t>
              </a:r>
              <a:endParaRPr sz="1400" baseline="-25000">
                <a:solidFill>
                  <a:schemeClr val="dk1"/>
                </a:solidFill>
                <a:latin typeface="Arial"/>
                <a:ea typeface="Arial"/>
                <a:cs typeface="Arial"/>
                <a:sym typeface="Arial"/>
              </a:endParaRPr>
            </a:p>
          </p:txBody>
        </p:sp>
        <p:sp>
          <p:nvSpPr>
            <p:cNvPr id="1424" name="Google Shape;1424;p61"/>
            <p:cNvSpPr txBox="1"/>
            <p:nvPr/>
          </p:nvSpPr>
          <p:spPr>
            <a:xfrm>
              <a:off x="7050508" y="3900397"/>
              <a:ext cx="106733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chemeClr val="dk1"/>
                  </a:solidFill>
                  <a:latin typeface="Arial"/>
                  <a:ea typeface="Arial"/>
                  <a:cs typeface="Arial"/>
                  <a:sym typeface="Arial"/>
                </a:rPr>
                <a:t>F</a:t>
              </a:r>
              <a:r>
                <a:rPr lang="en-IN" sz="1200" baseline="-25000">
                  <a:solidFill>
                    <a:schemeClr val="dk1"/>
                  </a:solidFill>
                  <a:latin typeface="Arial"/>
                  <a:ea typeface="Arial"/>
                  <a:cs typeface="Arial"/>
                  <a:sym typeface="Arial"/>
                </a:rPr>
                <a:t>encoder</a:t>
              </a:r>
              <a:endParaRPr sz="1200" baseline="-25000">
                <a:solidFill>
                  <a:schemeClr val="dk1"/>
                </a:solidFill>
                <a:latin typeface="Arial"/>
                <a:ea typeface="Arial"/>
                <a:cs typeface="Arial"/>
                <a:sym typeface="Arial"/>
              </a:endParaRPr>
            </a:p>
          </p:txBody>
        </p:sp>
        <p:grpSp>
          <p:nvGrpSpPr>
            <p:cNvPr id="1425" name="Google Shape;1425;p61"/>
            <p:cNvGrpSpPr/>
            <p:nvPr/>
          </p:nvGrpSpPr>
          <p:grpSpPr>
            <a:xfrm>
              <a:off x="3305545" y="4761402"/>
              <a:ext cx="5949316" cy="1089014"/>
              <a:chOff x="3305545" y="4901447"/>
              <a:chExt cx="5949316" cy="1089014"/>
            </a:xfrm>
          </p:grpSpPr>
          <p:pic>
            <p:nvPicPr>
              <p:cNvPr id="1426" name="Google Shape;1426;p61"/>
              <p:cNvPicPr preferRelativeResize="0"/>
              <p:nvPr/>
            </p:nvPicPr>
            <p:blipFill rotWithShape="1">
              <a:blip r:embed="rId3">
                <a:alphaModFix/>
              </a:blip>
              <a:srcRect/>
              <a:stretch/>
            </p:blipFill>
            <p:spPr>
              <a:xfrm flipH="1">
                <a:off x="3305545" y="4904570"/>
                <a:ext cx="2050226" cy="368309"/>
              </a:xfrm>
              <a:prstGeom prst="rect">
                <a:avLst/>
              </a:prstGeom>
              <a:noFill/>
              <a:ln>
                <a:noFill/>
              </a:ln>
            </p:spPr>
          </p:pic>
          <p:pic>
            <p:nvPicPr>
              <p:cNvPr id="1427" name="Google Shape;1427;p61"/>
              <p:cNvPicPr preferRelativeResize="0"/>
              <p:nvPr/>
            </p:nvPicPr>
            <p:blipFill rotWithShape="1">
              <a:blip r:embed="rId3">
                <a:alphaModFix/>
              </a:blip>
              <a:srcRect/>
              <a:stretch/>
            </p:blipFill>
            <p:spPr>
              <a:xfrm>
                <a:off x="5717513" y="4901447"/>
                <a:ext cx="3537348" cy="368309"/>
              </a:xfrm>
              <a:prstGeom prst="rect">
                <a:avLst/>
              </a:prstGeom>
              <a:noFill/>
              <a:ln>
                <a:noFill/>
              </a:ln>
            </p:spPr>
          </p:pic>
          <p:cxnSp>
            <p:nvCxnSpPr>
              <p:cNvPr id="1428" name="Google Shape;1428;p61"/>
              <p:cNvCxnSpPr/>
              <p:nvPr/>
            </p:nvCxnSpPr>
            <p:spPr>
              <a:xfrm flipH="1">
                <a:off x="5525984" y="5383616"/>
                <a:ext cx="4033" cy="276617"/>
              </a:xfrm>
              <a:prstGeom prst="straightConnector1">
                <a:avLst/>
              </a:prstGeom>
              <a:noFill/>
              <a:ln w="19050" cap="flat" cmpd="sng">
                <a:solidFill>
                  <a:srgbClr val="595959"/>
                </a:solidFill>
                <a:prstDash val="solid"/>
                <a:miter lim="800000"/>
                <a:headEnd type="none" w="sm" len="sm"/>
                <a:tailEnd type="triangle" w="med" len="med"/>
              </a:ln>
            </p:spPr>
          </p:cxnSp>
          <p:grpSp>
            <p:nvGrpSpPr>
              <p:cNvPr id="1429" name="Google Shape;1429;p61"/>
              <p:cNvGrpSpPr/>
              <p:nvPr/>
            </p:nvGrpSpPr>
            <p:grpSpPr>
              <a:xfrm>
                <a:off x="5024968" y="5686794"/>
                <a:ext cx="976204" cy="303667"/>
                <a:chOff x="2262788" y="2359819"/>
                <a:chExt cx="1729405" cy="367437"/>
              </a:xfrm>
            </p:grpSpPr>
            <p:sp>
              <p:nvSpPr>
                <p:cNvPr id="1430" name="Google Shape;1430;p61"/>
                <p:cNvSpPr/>
                <p:nvPr/>
              </p:nvSpPr>
              <p:spPr>
                <a:xfrm>
                  <a:off x="2309356" y="2359819"/>
                  <a:ext cx="1636268" cy="367437"/>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Calibri"/>
                    <a:ea typeface="Calibri"/>
                    <a:cs typeface="Calibri"/>
                    <a:sym typeface="Calibri"/>
                  </a:endParaRPr>
                </a:p>
              </p:txBody>
            </p:sp>
            <p:sp>
              <p:nvSpPr>
                <p:cNvPr id="1431" name="Google Shape;1431;p61"/>
                <p:cNvSpPr txBox="1"/>
                <p:nvPr/>
              </p:nvSpPr>
              <p:spPr>
                <a:xfrm>
                  <a:off x="2262788" y="2372480"/>
                  <a:ext cx="1729405" cy="3165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a:solidFill>
                        <a:schemeClr val="dk1"/>
                      </a:solidFill>
                      <a:latin typeface="Montserrat"/>
                      <a:ea typeface="Montserrat"/>
                      <a:cs typeface="Montserrat"/>
                      <a:sym typeface="Montserrat"/>
                    </a:rPr>
                    <a:t>tanh</a:t>
                  </a:r>
                  <a:endParaRPr/>
                </a:p>
              </p:txBody>
            </p:sp>
          </p:grpSp>
          <p:sp>
            <p:nvSpPr>
              <p:cNvPr id="1432" name="Google Shape;1432;p61"/>
              <p:cNvSpPr/>
              <p:nvPr/>
            </p:nvSpPr>
            <p:spPr>
              <a:xfrm>
                <a:off x="5337617" y="5014004"/>
                <a:ext cx="371000" cy="368163"/>
              </a:xfrm>
              <a:prstGeom prst="mathPlus">
                <a:avLst>
                  <a:gd name="adj1" fmla="val 23520"/>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33" name="Google Shape;1433;p61"/>
            <p:cNvGrpSpPr/>
            <p:nvPr/>
          </p:nvGrpSpPr>
          <p:grpSpPr>
            <a:xfrm>
              <a:off x="6889032" y="2411331"/>
              <a:ext cx="1027750" cy="1369697"/>
              <a:chOff x="6889032" y="690682"/>
              <a:chExt cx="1027750" cy="1369697"/>
            </a:xfrm>
          </p:grpSpPr>
          <p:grpSp>
            <p:nvGrpSpPr>
              <p:cNvPr id="1434" name="Google Shape;1434;p61"/>
              <p:cNvGrpSpPr/>
              <p:nvPr/>
            </p:nvGrpSpPr>
            <p:grpSpPr>
              <a:xfrm rot="-5400000">
                <a:off x="6586421" y="1245445"/>
                <a:ext cx="1368058" cy="258531"/>
                <a:chOff x="4763021" y="1712180"/>
                <a:chExt cx="702030" cy="160527"/>
              </a:xfrm>
            </p:grpSpPr>
            <p:sp>
              <p:nvSpPr>
                <p:cNvPr id="1435" name="Google Shape;1435;p61"/>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436" name="Google Shape;1436;p61"/>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437" name="Google Shape;1437;p61"/>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438" name="Google Shape;1438;p61"/>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nvGrpSpPr>
              <p:cNvPr id="1439" name="Google Shape;1439;p61"/>
              <p:cNvGrpSpPr/>
              <p:nvPr/>
            </p:nvGrpSpPr>
            <p:grpSpPr>
              <a:xfrm rot="-5400000">
                <a:off x="6844954" y="1245445"/>
                <a:ext cx="1368058" cy="258531"/>
                <a:chOff x="4763021" y="1712180"/>
                <a:chExt cx="702030" cy="160527"/>
              </a:xfrm>
            </p:grpSpPr>
            <p:sp>
              <p:nvSpPr>
                <p:cNvPr id="1440" name="Google Shape;1440;p61"/>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441" name="Google Shape;1441;p61"/>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442" name="Google Shape;1442;p61"/>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443" name="Google Shape;1443;p61"/>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nvGrpSpPr>
              <p:cNvPr id="1444" name="Google Shape;1444;p61"/>
              <p:cNvGrpSpPr/>
              <p:nvPr/>
            </p:nvGrpSpPr>
            <p:grpSpPr>
              <a:xfrm rot="-5400000">
                <a:off x="7103487" y="1245445"/>
                <a:ext cx="1368058" cy="258531"/>
                <a:chOff x="4763021" y="1712180"/>
                <a:chExt cx="702030" cy="160527"/>
              </a:xfrm>
            </p:grpSpPr>
            <p:sp>
              <p:nvSpPr>
                <p:cNvPr id="1445" name="Google Shape;1445;p61"/>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446" name="Google Shape;1446;p61"/>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447" name="Google Shape;1447;p61"/>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448" name="Google Shape;1448;p61"/>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nvGrpSpPr>
              <p:cNvPr id="1449" name="Google Shape;1449;p61"/>
              <p:cNvGrpSpPr/>
              <p:nvPr/>
            </p:nvGrpSpPr>
            <p:grpSpPr>
              <a:xfrm rot="-5400000">
                <a:off x="6334268" y="1247084"/>
                <a:ext cx="1368058" cy="258531"/>
                <a:chOff x="4763021" y="1712180"/>
                <a:chExt cx="702030" cy="160527"/>
              </a:xfrm>
            </p:grpSpPr>
            <p:sp>
              <p:nvSpPr>
                <p:cNvPr id="1450" name="Google Shape;1450;p61"/>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451" name="Google Shape;1451;p61"/>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452" name="Google Shape;1452;p61"/>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453" name="Google Shape;1453;p61"/>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grpSp>
          <p:nvGrpSpPr>
            <p:cNvPr id="1454" name="Google Shape;1454;p61"/>
            <p:cNvGrpSpPr/>
            <p:nvPr/>
          </p:nvGrpSpPr>
          <p:grpSpPr>
            <a:xfrm>
              <a:off x="8247993" y="2425393"/>
              <a:ext cx="1931885" cy="1930590"/>
              <a:chOff x="8247993" y="704744"/>
              <a:chExt cx="1931885" cy="1930590"/>
            </a:xfrm>
          </p:grpSpPr>
          <p:grpSp>
            <p:nvGrpSpPr>
              <p:cNvPr id="1455" name="Google Shape;1455;p61"/>
              <p:cNvGrpSpPr/>
              <p:nvPr/>
            </p:nvGrpSpPr>
            <p:grpSpPr>
              <a:xfrm>
                <a:off x="8247993" y="709091"/>
                <a:ext cx="1931885" cy="1926243"/>
                <a:chOff x="8247993" y="2593324"/>
                <a:chExt cx="1931885" cy="1926243"/>
              </a:xfrm>
            </p:grpSpPr>
            <p:sp>
              <p:nvSpPr>
                <p:cNvPr id="1456" name="Google Shape;1456;p61"/>
                <p:cNvSpPr txBox="1"/>
                <p:nvPr/>
              </p:nvSpPr>
              <p:spPr>
                <a:xfrm>
                  <a:off x="8247993" y="4068161"/>
                  <a:ext cx="1931885" cy="4514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W</a:t>
                  </a:r>
                  <a:r>
                    <a:rPr lang="en-IN" sz="1400" baseline="-25000">
                      <a:solidFill>
                        <a:schemeClr val="dk1"/>
                      </a:solidFill>
                      <a:latin typeface="Arial"/>
                      <a:ea typeface="Arial"/>
                      <a:cs typeface="Arial"/>
                      <a:sym typeface="Arial"/>
                    </a:rPr>
                    <a:t>encoder </a:t>
                  </a:r>
                  <a:r>
                    <a:rPr lang="en-IN" sz="1400">
                      <a:solidFill>
                        <a:schemeClr val="dk1"/>
                      </a:solidFill>
                      <a:latin typeface="Arial"/>
                      <a:ea typeface="Arial"/>
                      <a:cs typeface="Arial"/>
                      <a:sym typeface="Arial"/>
                    </a:rPr>
                    <a:t>. F</a:t>
                  </a:r>
                  <a:r>
                    <a:rPr lang="en-IN" sz="1400" baseline="-25000">
                      <a:solidFill>
                        <a:schemeClr val="dk1"/>
                      </a:solidFill>
                      <a:latin typeface="Arial"/>
                      <a:ea typeface="Arial"/>
                      <a:cs typeface="Arial"/>
                      <a:sym typeface="Arial"/>
                    </a:rPr>
                    <a:t>encoder</a:t>
                  </a:r>
                  <a:endParaRPr sz="1400" baseline="-25000">
                    <a:solidFill>
                      <a:schemeClr val="dk1"/>
                    </a:solidFill>
                    <a:latin typeface="Arial"/>
                    <a:ea typeface="Arial"/>
                    <a:cs typeface="Arial"/>
                    <a:sym typeface="Arial"/>
                  </a:endParaRPr>
                </a:p>
                <a:p>
                  <a:pPr marL="0" marR="0" lvl="0" indent="0" algn="ctr" rtl="0">
                    <a:spcBef>
                      <a:spcPts val="0"/>
                    </a:spcBef>
                    <a:spcAft>
                      <a:spcPts val="0"/>
                    </a:spcAft>
                    <a:buNone/>
                  </a:pPr>
                  <a:endParaRPr sz="1400" baseline="-25000">
                    <a:solidFill>
                      <a:schemeClr val="dk1"/>
                    </a:solidFill>
                    <a:latin typeface="Arial"/>
                    <a:ea typeface="Arial"/>
                    <a:cs typeface="Arial"/>
                    <a:sym typeface="Arial"/>
                  </a:endParaRPr>
                </a:p>
              </p:txBody>
            </p:sp>
            <p:grpSp>
              <p:nvGrpSpPr>
                <p:cNvPr id="1457" name="Google Shape;1457;p61"/>
                <p:cNvGrpSpPr/>
                <p:nvPr/>
              </p:nvGrpSpPr>
              <p:grpSpPr>
                <a:xfrm>
                  <a:off x="8826138" y="2593324"/>
                  <a:ext cx="775597" cy="1368058"/>
                  <a:chOff x="2918178" y="3247134"/>
                  <a:chExt cx="775597" cy="1368058"/>
                </a:xfrm>
              </p:grpSpPr>
              <p:grpSp>
                <p:nvGrpSpPr>
                  <p:cNvPr id="1458" name="Google Shape;1458;p61"/>
                  <p:cNvGrpSpPr/>
                  <p:nvPr/>
                </p:nvGrpSpPr>
                <p:grpSpPr>
                  <a:xfrm rot="-5400000">
                    <a:off x="2363414" y="3801898"/>
                    <a:ext cx="1368058" cy="258531"/>
                    <a:chOff x="4763021" y="1712180"/>
                    <a:chExt cx="702030" cy="160527"/>
                  </a:xfrm>
                </p:grpSpPr>
                <p:sp>
                  <p:nvSpPr>
                    <p:cNvPr id="1459" name="Google Shape;1459;p61"/>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460" name="Google Shape;1460;p61"/>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461" name="Google Shape;1461;p61"/>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462" name="Google Shape;1462;p61"/>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nvGrpSpPr>
                  <p:cNvPr id="1463" name="Google Shape;1463;p61"/>
                  <p:cNvGrpSpPr/>
                  <p:nvPr/>
                </p:nvGrpSpPr>
                <p:grpSpPr>
                  <a:xfrm rot="-5400000">
                    <a:off x="2621947" y="3801898"/>
                    <a:ext cx="1368058" cy="258531"/>
                    <a:chOff x="4763021" y="1712180"/>
                    <a:chExt cx="702030" cy="160527"/>
                  </a:xfrm>
                </p:grpSpPr>
                <p:sp>
                  <p:nvSpPr>
                    <p:cNvPr id="1464" name="Google Shape;1464;p61"/>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465" name="Google Shape;1465;p61"/>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466" name="Google Shape;1466;p61"/>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467" name="Google Shape;1467;p61"/>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nvGrpSpPr>
                  <p:cNvPr id="1468" name="Google Shape;1468;p61"/>
                  <p:cNvGrpSpPr/>
                  <p:nvPr/>
                </p:nvGrpSpPr>
                <p:grpSpPr>
                  <a:xfrm rot="-5400000">
                    <a:off x="2880480" y="3801898"/>
                    <a:ext cx="1368058" cy="258531"/>
                    <a:chOff x="4763021" y="1712180"/>
                    <a:chExt cx="702030" cy="160527"/>
                  </a:xfrm>
                </p:grpSpPr>
                <p:sp>
                  <p:nvSpPr>
                    <p:cNvPr id="1469" name="Google Shape;1469;p61"/>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470" name="Google Shape;1470;p61"/>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471" name="Google Shape;1471;p61"/>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472" name="Google Shape;1472;p61"/>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grpSp>
          <p:grpSp>
            <p:nvGrpSpPr>
              <p:cNvPr id="1473" name="Google Shape;1473;p61"/>
              <p:cNvGrpSpPr/>
              <p:nvPr/>
            </p:nvGrpSpPr>
            <p:grpSpPr>
              <a:xfrm rot="-5400000">
                <a:off x="9046060" y="1259508"/>
                <a:ext cx="1368058" cy="258531"/>
                <a:chOff x="4763021" y="1712180"/>
                <a:chExt cx="702030" cy="160527"/>
              </a:xfrm>
            </p:grpSpPr>
            <p:sp>
              <p:nvSpPr>
                <p:cNvPr id="1474" name="Google Shape;1474;p61"/>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475" name="Google Shape;1475;p61"/>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476" name="Google Shape;1476;p61"/>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477" name="Google Shape;1477;p61"/>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grpSp>
      <p:sp>
        <p:nvSpPr>
          <p:cNvPr id="1478" name="Google Shape;1478;p61"/>
          <p:cNvSpPr/>
          <p:nvPr/>
        </p:nvSpPr>
        <p:spPr>
          <a:xfrm>
            <a:off x="3178645" y="673263"/>
            <a:ext cx="5069348" cy="595455"/>
          </a:xfrm>
          <a:prstGeom prst="rect">
            <a:avLst/>
          </a:prstGeom>
          <a:gradFill>
            <a:gsLst>
              <a:gs pos="0">
                <a:srgbClr val="F5F7FC"/>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9" name="Google Shape;1479;p61"/>
          <p:cNvSpPr/>
          <p:nvPr/>
        </p:nvSpPr>
        <p:spPr>
          <a:xfrm>
            <a:off x="1222990" y="673263"/>
            <a:ext cx="8980659" cy="1479924"/>
          </a:xfrm>
          <a:prstGeom prst="rect">
            <a:avLst/>
          </a:prstGeom>
          <a:gradFill>
            <a:gsLst>
              <a:gs pos="0">
                <a:schemeClr val="lt1"/>
              </a:gs>
              <a:gs pos="26000">
                <a:schemeClr val="lt1"/>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480" name="Google Shape;1480;p61"/>
          <p:cNvGrpSpPr/>
          <p:nvPr/>
        </p:nvGrpSpPr>
        <p:grpSpPr>
          <a:xfrm>
            <a:off x="0" y="0"/>
            <a:ext cx="12192000" cy="816077"/>
            <a:chOff x="0" y="0"/>
            <a:chExt cx="12192000" cy="816077"/>
          </a:xfrm>
        </p:grpSpPr>
        <p:sp>
          <p:nvSpPr>
            <p:cNvPr id="1481" name="Google Shape;1481;p61"/>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2" name="Google Shape;1482;p61"/>
            <p:cNvSpPr txBox="1"/>
            <p:nvPr/>
          </p:nvSpPr>
          <p:spPr>
            <a:xfrm>
              <a:off x="2006419" y="88488"/>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Attention model</a:t>
              </a:r>
              <a:endParaRPr sz="3200" b="1">
                <a:solidFill>
                  <a:schemeClr val="lt1"/>
                </a:solidFill>
                <a:latin typeface="Arial"/>
                <a:ea typeface="Arial"/>
                <a:cs typeface="Arial"/>
                <a:sym typeface="Aria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grpSp>
        <p:nvGrpSpPr>
          <p:cNvPr id="1487" name="Google Shape;1487;p62"/>
          <p:cNvGrpSpPr/>
          <p:nvPr/>
        </p:nvGrpSpPr>
        <p:grpSpPr>
          <a:xfrm>
            <a:off x="1501967" y="262905"/>
            <a:ext cx="8677911" cy="3866862"/>
            <a:chOff x="1501967" y="262905"/>
            <a:chExt cx="8677911" cy="3866862"/>
          </a:xfrm>
        </p:grpSpPr>
        <p:grpSp>
          <p:nvGrpSpPr>
            <p:cNvPr id="1488" name="Google Shape;1488;p62"/>
            <p:cNvGrpSpPr/>
            <p:nvPr/>
          </p:nvGrpSpPr>
          <p:grpSpPr>
            <a:xfrm rot="-5400000">
              <a:off x="1351605" y="1250245"/>
              <a:ext cx="1368057" cy="312822"/>
              <a:chOff x="3321815" y="5254872"/>
              <a:chExt cx="1368057" cy="312822"/>
            </a:xfrm>
          </p:grpSpPr>
          <p:sp>
            <p:nvSpPr>
              <p:cNvPr id="1489" name="Google Shape;1489;p62"/>
              <p:cNvSpPr/>
              <p:nvPr/>
            </p:nvSpPr>
            <p:spPr>
              <a:xfrm>
                <a:off x="3321815" y="5254872"/>
                <a:ext cx="1368057" cy="312822"/>
              </a:xfrm>
              <a:prstGeom prst="roundRect">
                <a:avLst>
                  <a:gd name="adj" fmla="val 15151"/>
                </a:avLst>
              </a:prstGeom>
              <a:solidFill>
                <a:srgbClr val="9CC2E5"/>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90" name="Google Shape;1490;p62"/>
              <p:cNvCxnSpPr/>
              <p:nvPr/>
            </p:nvCxnSpPr>
            <p:spPr>
              <a:xfrm>
                <a:off x="3661077" y="5254872"/>
                <a:ext cx="0" cy="312822"/>
              </a:xfrm>
              <a:prstGeom prst="straightConnector1">
                <a:avLst/>
              </a:prstGeom>
              <a:solidFill>
                <a:srgbClr val="9CC2E5"/>
              </a:solidFill>
              <a:ln w="19050" cap="flat" cmpd="sng">
                <a:solidFill>
                  <a:srgbClr val="595959"/>
                </a:solidFill>
                <a:prstDash val="solid"/>
                <a:miter lim="800000"/>
                <a:headEnd type="none" w="sm" len="sm"/>
                <a:tailEnd type="none" w="sm" len="sm"/>
              </a:ln>
            </p:spPr>
          </p:cxnSp>
          <p:cxnSp>
            <p:nvCxnSpPr>
              <p:cNvPr id="1491" name="Google Shape;1491;p62"/>
              <p:cNvCxnSpPr/>
              <p:nvPr/>
            </p:nvCxnSpPr>
            <p:spPr>
              <a:xfrm>
                <a:off x="4014037" y="5254872"/>
                <a:ext cx="0" cy="312822"/>
              </a:xfrm>
              <a:prstGeom prst="straightConnector1">
                <a:avLst/>
              </a:prstGeom>
              <a:solidFill>
                <a:srgbClr val="9CC2E5"/>
              </a:solidFill>
              <a:ln w="19050" cap="flat" cmpd="sng">
                <a:solidFill>
                  <a:srgbClr val="595959"/>
                </a:solidFill>
                <a:prstDash val="solid"/>
                <a:miter lim="800000"/>
                <a:headEnd type="none" w="sm" len="sm"/>
                <a:tailEnd type="none" w="sm" len="sm"/>
              </a:ln>
            </p:spPr>
          </p:cxnSp>
          <p:cxnSp>
            <p:nvCxnSpPr>
              <p:cNvPr id="1492" name="Google Shape;1492;p62"/>
              <p:cNvCxnSpPr/>
              <p:nvPr/>
            </p:nvCxnSpPr>
            <p:spPr>
              <a:xfrm>
                <a:off x="4382009" y="5254872"/>
                <a:ext cx="0" cy="312822"/>
              </a:xfrm>
              <a:prstGeom prst="straightConnector1">
                <a:avLst/>
              </a:prstGeom>
              <a:solidFill>
                <a:srgbClr val="9CC2E5"/>
              </a:solidFill>
              <a:ln w="19050" cap="flat" cmpd="sng">
                <a:solidFill>
                  <a:srgbClr val="595959"/>
                </a:solidFill>
                <a:prstDash val="solid"/>
                <a:miter lim="800000"/>
                <a:headEnd type="none" w="sm" len="sm"/>
                <a:tailEnd type="none" w="sm" len="sm"/>
              </a:ln>
            </p:spPr>
          </p:cxnSp>
        </p:grpSp>
        <p:cxnSp>
          <p:nvCxnSpPr>
            <p:cNvPr id="1493" name="Google Shape;1493;p62"/>
            <p:cNvCxnSpPr/>
            <p:nvPr/>
          </p:nvCxnSpPr>
          <p:spPr>
            <a:xfrm>
              <a:off x="2192045" y="897935"/>
              <a:ext cx="905886" cy="0"/>
            </a:xfrm>
            <a:prstGeom prst="straightConnector1">
              <a:avLst/>
            </a:prstGeom>
            <a:noFill/>
            <a:ln w="9525" cap="flat" cmpd="sng">
              <a:solidFill>
                <a:srgbClr val="595959"/>
              </a:solidFill>
              <a:prstDash val="solid"/>
              <a:miter lim="800000"/>
              <a:headEnd type="none" w="sm" len="sm"/>
              <a:tailEnd type="triangle" w="med" len="med"/>
            </a:ln>
          </p:spPr>
        </p:cxnSp>
        <p:cxnSp>
          <p:nvCxnSpPr>
            <p:cNvPr id="1494" name="Google Shape;1494;p62"/>
            <p:cNvCxnSpPr/>
            <p:nvPr/>
          </p:nvCxnSpPr>
          <p:spPr>
            <a:xfrm rot="10800000" flipH="1">
              <a:off x="2192045" y="897935"/>
              <a:ext cx="905885" cy="996846"/>
            </a:xfrm>
            <a:prstGeom prst="straightConnector1">
              <a:avLst/>
            </a:prstGeom>
            <a:noFill/>
            <a:ln w="9525" cap="flat" cmpd="sng">
              <a:solidFill>
                <a:srgbClr val="595959"/>
              </a:solidFill>
              <a:prstDash val="solid"/>
              <a:miter lim="800000"/>
              <a:headEnd type="none" w="sm" len="sm"/>
              <a:tailEnd type="triangle" w="med" len="med"/>
            </a:ln>
          </p:spPr>
        </p:cxnSp>
        <p:cxnSp>
          <p:nvCxnSpPr>
            <p:cNvPr id="1495" name="Google Shape;1495;p62"/>
            <p:cNvCxnSpPr/>
            <p:nvPr/>
          </p:nvCxnSpPr>
          <p:spPr>
            <a:xfrm rot="10800000" flipH="1">
              <a:off x="2192042" y="892535"/>
              <a:ext cx="905888" cy="714300"/>
            </a:xfrm>
            <a:prstGeom prst="straightConnector1">
              <a:avLst/>
            </a:prstGeom>
            <a:noFill/>
            <a:ln w="9525" cap="flat" cmpd="sng">
              <a:solidFill>
                <a:srgbClr val="595959"/>
              </a:solidFill>
              <a:prstDash val="solid"/>
              <a:miter lim="800000"/>
              <a:headEnd type="none" w="sm" len="sm"/>
              <a:tailEnd type="triangle" w="med" len="med"/>
            </a:ln>
          </p:spPr>
        </p:cxnSp>
        <p:cxnSp>
          <p:nvCxnSpPr>
            <p:cNvPr id="1496" name="Google Shape;1496;p62"/>
            <p:cNvCxnSpPr/>
            <p:nvPr/>
          </p:nvCxnSpPr>
          <p:spPr>
            <a:xfrm rot="10800000" flipH="1">
              <a:off x="2192043" y="892534"/>
              <a:ext cx="905887" cy="325545"/>
            </a:xfrm>
            <a:prstGeom prst="straightConnector1">
              <a:avLst/>
            </a:prstGeom>
            <a:noFill/>
            <a:ln w="9525" cap="flat" cmpd="sng">
              <a:solidFill>
                <a:srgbClr val="595959"/>
              </a:solidFill>
              <a:prstDash val="solid"/>
              <a:miter lim="800000"/>
              <a:headEnd type="none" w="sm" len="sm"/>
              <a:tailEnd type="triangle" w="med" len="med"/>
            </a:ln>
          </p:spPr>
        </p:cxnSp>
        <p:cxnSp>
          <p:nvCxnSpPr>
            <p:cNvPr id="1497" name="Google Shape;1497;p62"/>
            <p:cNvCxnSpPr/>
            <p:nvPr/>
          </p:nvCxnSpPr>
          <p:spPr>
            <a:xfrm>
              <a:off x="2192043" y="1904392"/>
              <a:ext cx="905887" cy="0"/>
            </a:xfrm>
            <a:prstGeom prst="straightConnector1">
              <a:avLst/>
            </a:prstGeom>
            <a:noFill/>
            <a:ln w="9525" cap="flat" cmpd="sng">
              <a:solidFill>
                <a:srgbClr val="595959"/>
              </a:solidFill>
              <a:prstDash val="solid"/>
              <a:miter lim="800000"/>
              <a:headEnd type="none" w="sm" len="sm"/>
              <a:tailEnd type="triangle" w="med" len="med"/>
            </a:ln>
          </p:spPr>
        </p:cxnSp>
        <p:cxnSp>
          <p:nvCxnSpPr>
            <p:cNvPr id="1498" name="Google Shape;1498;p62"/>
            <p:cNvCxnSpPr/>
            <p:nvPr/>
          </p:nvCxnSpPr>
          <p:spPr>
            <a:xfrm rot="10800000" flipH="1">
              <a:off x="2192043" y="1586050"/>
              <a:ext cx="905887" cy="308731"/>
            </a:xfrm>
            <a:prstGeom prst="straightConnector1">
              <a:avLst/>
            </a:prstGeom>
            <a:noFill/>
            <a:ln w="9525" cap="flat" cmpd="sng">
              <a:solidFill>
                <a:srgbClr val="595959"/>
              </a:solidFill>
              <a:prstDash val="solid"/>
              <a:miter lim="800000"/>
              <a:headEnd type="none" w="sm" len="sm"/>
              <a:tailEnd type="triangle" w="med" len="med"/>
            </a:ln>
          </p:spPr>
        </p:cxnSp>
        <p:cxnSp>
          <p:nvCxnSpPr>
            <p:cNvPr id="1499" name="Google Shape;1499;p62"/>
            <p:cNvCxnSpPr/>
            <p:nvPr/>
          </p:nvCxnSpPr>
          <p:spPr>
            <a:xfrm rot="10800000" flipH="1">
              <a:off x="2192043" y="1267709"/>
              <a:ext cx="905887" cy="623220"/>
            </a:xfrm>
            <a:prstGeom prst="straightConnector1">
              <a:avLst/>
            </a:prstGeom>
            <a:noFill/>
            <a:ln w="9525" cap="flat" cmpd="sng">
              <a:solidFill>
                <a:srgbClr val="595959"/>
              </a:solidFill>
              <a:prstDash val="solid"/>
              <a:miter lim="800000"/>
              <a:headEnd type="none" w="sm" len="sm"/>
              <a:tailEnd type="triangle" w="med" len="med"/>
            </a:ln>
          </p:spPr>
        </p:cxnSp>
        <p:cxnSp>
          <p:nvCxnSpPr>
            <p:cNvPr id="1500" name="Google Shape;1500;p62"/>
            <p:cNvCxnSpPr/>
            <p:nvPr/>
          </p:nvCxnSpPr>
          <p:spPr>
            <a:xfrm>
              <a:off x="2192043" y="1598456"/>
              <a:ext cx="905887" cy="9610"/>
            </a:xfrm>
            <a:prstGeom prst="straightConnector1">
              <a:avLst/>
            </a:prstGeom>
            <a:noFill/>
            <a:ln w="9525" cap="flat" cmpd="sng">
              <a:solidFill>
                <a:srgbClr val="595959"/>
              </a:solidFill>
              <a:prstDash val="solid"/>
              <a:miter lim="800000"/>
              <a:headEnd type="none" w="sm" len="sm"/>
              <a:tailEnd type="triangle" w="med" len="med"/>
            </a:ln>
          </p:spPr>
        </p:cxnSp>
        <p:cxnSp>
          <p:nvCxnSpPr>
            <p:cNvPr id="1501" name="Google Shape;1501;p62"/>
            <p:cNvCxnSpPr/>
            <p:nvPr/>
          </p:nvCxnSpPr>
          <p:spPr>
            <a:xfrm>
              <a:off x="2192043" y="1598456"/>
              <a:ext cx="905887" cy="342103"/>
            </a:xfrm>
            <a:prstGeom prst="straightConnector1">
              <a:avLst/>
            </a:prstGeom>
            <a:noFill/>
            <a:ln w="9525" cap="flat" cmpd="sng">
              <a:solidFill>
                <a:srgbClr val="595959"/>
              </a:solidFill>
              <a:prstDash val="solid"/>
              <a:miter lim="800000"/>
              <a:headEnd type="none" w="sm" len="sm"/>
              <a:tailEnd type="triangle" w="med" len="med"/>
            </a:ln>
          </p:spPr>
        </p:cxnSp>
        <p:cxnSp>
          <p:nvCxnSpPr>
            <p:cNvPr id="1502" name="Google Shape;1502;p62"/>
            <p:cNvCxnSpPr/>
            <p:nvPr/>
          </p:nvCxnSpPr>
          <p:spPr>
            <a:xfrm rot="10800000" flipH="1">
              <a:off x="2192042" y="1267708"/>
              <a:ext cx="905888" cy="344527"/>
            </a:xfrm>
            <a:prstGeom prst="straightConnector1">
              <a:avLst/>
            </a:prstGeom>
            <a:noFill/>
            <a:ln w="9525" cap="flat" cmpd="sng">
              <a:solidFill>
                <a:srgbClr val="595959"/>
              </a:solidFill>
              <a:prstDash val="solid"/>
              <a:miter lim="800000"/>
              <a:headEnd type="none" w="sm" len="sm"/>
              <a:tailEnd type="triangle" w="med" len="med"/>
            </a:ln>
          </p:spPr>
        </p:cxnSp>
        <p:cxnSp>
          <p:nvCxnSpPr>
            <p:cNvPr id="1503" name="Google Shape;1503;p62"/>
            <p:cNvCxnSpPr/>
            <p:nvPr/>
          </p:nvCxnSpPr>
          <p:spPr>
            <a:xfrm>
              <a:off x="2192041" y="1223479"/>
              <a:ext cx="905889" cy="65915"/>
            </a:xfrm>
            <a:prstGeom prst="straightConnector1">
              <a:avLst/>
            </a:prstGeom>
            <a:noFill/>
            <a:ln w="9525" cap="flat" cmpd="sng">
              <a:solidFill>
                <a:srgbClr val="595959"/>
              </a:solidFill>
              <a:prstDash val="solid"/>
              <a:miter lim="800000"/>
              <a:headEnd type="none" w="sm" len="sm"/>
              <a:tailEnd type="triangle" w="med" len="med"/>
            </a:ln>
          </p:spPr>
        </p:cxnSp>
        <p:cxnSp>
          <p:nvCxnSpPr>
            <p:cNvPr id="1504" name="Google Shape;1504;p62"/>
            <p:cNvCxnSpPr/>
            <p:nvPr/>
          </p:nvCxnSpPr>
          <p:spPr>
            <a:xfrm>
              <a:off x="2192040" y="1218076"/>
              <a:ext cx="905890" cy="400790"/>
            </a:xfrm>
            <a:prstGeom prst="straightConnector1">
              <a:avLst/>
            </a:prstGeom>
            <a:noFill/>
            <a:ln w="9525" cap="flat" cmpd="sng">
              <a:solidFill>
                <a:srgbClr val="595959"/>
              </a:solidFill>
              <a:prstDash val="solid"/>
              <a:miter lim="800000"/>
              <a:headEnd type="none" w="sm" len="sm"/>
              <a:tailEnd type="triangle" w="med" len="med"/>
            </a:ln>
          </p:spPr>
        </p:cxnSp>
        <p:cxnSp>
          <p:nvCxnSpPr>
            <p:cNvPr id="1505" name="Google Shape;1505;p62"/>
            <p:cNvCxnSpPr/>
            <p:nvPr/>
          </p:nvCxnSpPr>
          <p:spPr>
            <a:xfrm>
              <a:off x="2192039" y="1212673"/>
              <a:ext cx="905891" cy="726333"/>
            </a:xfrm>
            <a:prstGeom prst="straightConnector1">
              <a:avLst/>
            </a:prstGeom>
            <a:noFill/>
            <a:ln w="9525" cap="flat" cmpd="sng">
              <a:solidFill>
                <a:srgbClr val="595959"/>
              </a:solidFill>
              <a:prstDash val="solid"/>
              <a:miter lim="800000"/>
              <a:headEnd type="none" w="sm" len="sm"/>
              <a:tailEnd type="triangle" w="med" len="med"/>
            </a:ln>
          </p:spPr>
        </p:cxnSp>
        <p:cxnSp>
          <p:nvCxnSpPr>
            <p:cNvPr id="1506" name="Google Shape;1506;p62"/>
            <p:cNvCxnSpPr/>
            <p:nvPr/>
          </p:nvCxnSpPr>
          <p:spPr>
            <a:xfrm>
              <a:off x="2192038" y="896382"/>
              <a:ext cx="905892" cy="390183"/>
            </a:xfrm>
            <a:prstGeom prst="straightConnector1">
              <a:avLst/>
            </a:prstGeom>
            <a:noFill/>
            <a:ln w="9525" cap="flat" cmpd="sng">
              <a:solidFill>
                <a:srgbClr val="595959"/>
              </a:solidFill>
              <a:prstDash val="solid"/>
              <a:miter lim="800000"/>
              <a:headEnd type="none" w="sm" len="sm"/>
              <a:tailEnd type="triangle" w="med" len="med"/>
            </a:ln>
          </p:spPr>
        </p:cxnSp>
        <p:cxnSp>
          <p:nvCxnSpPr>
            <p:cNvPr id="1507" name="Google Shape;1507;p62"/>
            <p:cNvCxnSpPr/>
            <p:nvPr/>
          </p:nvCxnSpPr>
          <p:spPr>
            <a:xfrm>
              <a:off x="2192033" y="900230"/>
              <a:ext cx="905897" cy="725855"/>
            </a:xfrm>
            <a:prstGeom prst="straightConnector1">
              <a:avLst/>
            </a:prstGeom>
            <a:noFill/>
            <a:ln w="9525" cap="flat" cmpd="sng">
              <a:solidFill>
                <a:srgbClr val="595959"/>
              </a:solidFill>
              <a:prstDash val="solid"/>
              <a:miter lim="800000"/>
              <a:headEnd type="none" w="sm" len="sm"/>
              <a:tailEnd type="triangle" w="med" len="med"/>
            </a:ln>
          </p:spPr>
        </p:cxnSp>
        <p:cxnSp>
          <p:nvCxnSpPr>
            <p:cNvPr id="1508" name="Google Shape;1508;p62"/>
            <p:cNvCxnSpPr/>
            <p:nvPr/>
          </p:nvCxnSpPr>
          <p:spPr>
            <a:xfrm>
              <a:off x="2192028" y="904078"/>
              <a:ext cx="905902" cy="1029526"/>
            </a:xfrm>
            <a:prstGeom prst="straightConnector1">
              <a:avLst/>
            </a:prstGeom>
            <a:noFill/>
            <a:ln w="9525" cap="flat" cmpd="sng">
              <a:solidFill>
                <a:srgbClr val="595959"/>
              </a:solidFill>
              <a:prstDash val="solid"/>
              <a:miter lim="800000"/>
              <a:headEnd type="none" w="sm" len="sm"/>
              <a:tailEnd type="triangle" w="med" len="med"/>
            </a:ln>
          </p:spPr>
        </p:cxnSp>
        <p:sp>
          <p:nvSpPr>
            <p:cNvPr id="1509" name="Google Shape;1509;p62"/>
            <p:cNvSpPr/>
            <p:nvPr/>
          </p:nvSpPr>
          <p:spPr>
            <a:xfrm>
              <a:off x="2393087" y="722627"/>
              <a:ext cx="503802" cy="1368055"/>
            </a:xfrm>
            <a:prstGeom prst="ellipse">
              <a:avLst/>
            </a:prstGeom>
            <a:solidFill>
              <a:srgbClr val="DDEAF6"/>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0" name="Google Shape;1510;p62"/>
            <p:cNvSpPr txBox="1"/>
            <p:nvPr/>
          </p:nvSpPr>
          <p:spPr>
            <a:xfrm>
              <a:off x="2111313" y="271097"/>
              <a:ext cx="1067332"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W</a:t>
              </a:r>
              <a:r>
                <a:rPr lang="en-IN" sz="1400" baseline="-25000">
                  <a:solidFill>
                    <a:schemeClr val="dk1"/>
                  </a:solidFill>
                  <a:latin typeface="Arial"/>
                  <a:ea typeface="Arial"/>
                  <a:cs typeface="Arial"/>
                  <a:sym typeface="Arial"/>
                </a:rPr>
                <a:t>decoder</a:t>
              </a:r>
              <a:endParaRPr sz="1400" baseline="-25000">
                <a:solidFill>
                  <a:schemeClr val="dk1"/>
                </a:solidFill>
                <a:latin typeface="Arial"/>
                <a:ea typeface="Arial"/>
                <a:cs typeface="Arial"/>
                <a:sym typeface="Arial"/>
              </a:endParaRPr>
            </a:p>
          </p:txBody>
        </p:sp>
        <p:sp>
          <p:nvSpPr>
            <p:cNvPr id="1511" name="Google Shape;1511;p62"/>
            <p:cNvSpPr txBox="1"/>
            <p:nvPr/>
          </p:nvSpPr>
          <p:spPr>
            <a:xfrm>
              <a:off x="1501967" y="2193112"/>
              <a:ext cx="106733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chemeClr val="dk1"/>
                  </a:solidFill>
                  <a:latin typeface="Arial"/>
                  <a:ea typeface="Arial"/>
                  <a:cs typeface="Arial"/>
                  <a:sym typeface="Arial"/>
                </a:rPr>
                <a:t>H</a:t>
              </a:r>
              <a:r>
                <a:rPr lang="en-IN" sz="1200" baseline="-25000">
                  <a:solidFill>
                    <a:schemeClr val="dk1"/>
                  </a:solidFill>
                  <a:latin typeface="Arial"/>
                  <a:ea typeface="Arial"/>
                  <a:cs typeface="Arial"/>
                  <a:sym typeface="Arial"/>
                </a:rPr>
                <a:t>decoder</a:t>
              </a:r>
              <a:endParaRPr sz="1200" baseline="-25000">
                <a:solidFill>
                  <a:schemeClr val="dk1"/>
                </a:solidFill>
                <a:latin typeface="Arial"/>
                <a:ea typeface="Arial"/>
                <a:cs typeface="Arial"/>
                <a:sym typeface="Arial"/>
              </a:endParaRPr>
            </a:p>
          </p:txBody>
        </p:sp>
        <p:grpSp>
          <p:nvGrpSpPr>
            <p:cNvPr id="1512" name="Google Shape;1512;p62"/>
            <p:cNvGrpSpPr/>
            <p:nvPr/>
          </p:nvGrpSpPr>
          <p:grpSpPr>
            <a:xfrm>
              <a:off x="2334981" y="722629"/>
              <a:ext cx="1931885" cy="1932299"/>
              <a:chOff x="5911301" y="2444302"/>
              <a:chExt cx="1931885" cy="1932299"/>
            </a:xfrm>
          </p:grpSpPr>
          <p:grpSp>
            <p:nvGrpSpPr>
              <p:cNvPr id="1513" name="Google Shape;1513;p62"/>
              <p:cNvGrpSpPr/>
              <p:nvPr/>
            </p:nvGrpSpPr>
            <p:grpSpPr>
              <a:xfrm rot="-5400000">
                <a:off x="6146634" y="2971919"/>
                <a:ext cx="1368057" cy="312822"/>
                <a:chOff x="3321815" y="5254872"/>
                <a:chExt cx="1368057" cy="312822"/>
              </a:xfrm>
            </p:grpSpPr>
            <p:sp>
              <p:nvSpPr>
                <p:cNvPr id="1514" name="Google Shape;1514;p62"/>
                <p:cNvSpPr/>
                <p:nvPr/>
              </p:nvSpPr>
              <p:spPr>
                <a:xfrm>
                  <a:off x="3321815" y="5254872"/>
                  <a:ext cx="1368057" cy="312822"/>
                </a:xfrm>
                <a:prstGeom prst="roundRect">
                  <a:avLst>
                    <a:gd name="adj" fmla="val 15151"/>
                  </a:avLst>
                </a:prstGeom>
                <a:solidFill>
                  <a:srgbClr val="9CC2E5"/>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515" name="Google Shape;1515;p62"/>
                <p:cNvCxnSpPr/>
                <p:nvPr/>
              </p:nvCxnSpPr>
              <p:spPr>
                <a:xfrm>
                  <a:off x="3661077" y="5254872"/>
                  <a:ext cx="0" cy="312822"/>
                </a:xfrm>
                <a:prstGeom prst="straightConnector1">
                  <a:avLst/>
                </a:prstGeom>
                <a:solidFill>
                  <a:srgbClr val="9CC2E5"/>
                </a:solidFill>
                <a:ln w="19050" cap="flat" cmpd="sng">
                  <a:solidFill>
                    <a:srgbClr val="595959"/>
                  </a:solidFill>
                  <a:prstDash val="solid"/>
                  <a:miter lim="800000"/>
                  <a:headEnd type="none" w="sm" len="sm"/>
                  <a:tailEnd type="none" w="sm" len="sm"/>
                </a:ln>
              </p:spPr>
            </p:cxnSp>
            <p:cxnSp>
              <p:nvCxnSpPr>
                <p:cNvPr id="1516" name="Google Shape;1516;p62"/>
                <p:cNvCxnSpPr/>
                <p:nvPr/>
              </p:nvCxnSpPr>
              <p:spPr>
                <a:xfrm>
                  <a:off x="4014037" y="5254872"/>
                  <a:ext cx="0" cy="312822"/>
                </a:xfrm>
                <a:prstGeom prst="straightConnector1">
                  <a:avLst/>
                </a:prstGeom>
                <a:solidFill>
                  <a:srgbClr val="9CC2E5"/>
                </a:solidFill>
                <a:ln w="19050" cap="flat" cmpd="sng">
                  <a:solidFill>
                    <a:srgbClr val="595959"/>
                  </a:solidFill>
                  <a:prstDash val="solid"/>
                  <a:miter lim="800000"/>
                  <a:headEnd type="none" w="sm" len="sm"/>
                  <a:tailEnd type="none" w="sm" len="sm"/>
                </a:ln>
              </p:spPr>
            </p:cxnSp>
            <p:cxnSp>
              <p:nvCxnSpPr>
                <p:cNvPr id="1517" name="Google Shape;1517;p62"/>
                <p:cNvCxnSpPr/>
                <p:nvPr/>
              </p:nvCxnSpPr>
              <p:spPr>
                <a:xfrm>
                  <a:off x="4382009" y="5254872"/>
                  <a:ext cx="0" cy="312822"/>
                </a:xfrm>
                <a:prstGeom prst="straightConnector1">
                  <a:avLst/>
                </a:prstGeom>
                <a:solidFill>
                  <a:srgbClr val="9CC2E5"/>
                </a:solidFill>
                <a:ln w="19050" cap="flat" cmpd="sng">
                  <a:solidFill>
                    <a:srgbClr val="595959"/>
                  </a:solidFill>
                  <a:prstDash val="solid"/>
                  <a:miter lim="800000"/>
                  <a:headEnd type="none" w="sm" len="sm"/>
                  <a:tailEnd type="none" w="sm" len="sm"/>
                </a:ln>
              </p:spPr>
            </p:cxnSp>
          </p:grpSp>
          <p:sp>
            <p:nvSpPr>
              <p:cNvPr id="1518" name="Google Shape;1518;p62"/>
              <p:cNvSpPr txBox="1"/>
              <p:nvPr/>
            </p:nvSpPr>
            <p:spPr>
              <a:xfrm>
                <a:off x="5911301" y="3925194"/>
                <a:ext cx="1931885" cy="4514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W</a:t>
                </a:r>
                <a:r>
                  <a:rPr lang="en-IN" sz="1400" baseline="-25000">
                    <a:solidFill>
                      <a:schemeClr val="dk1"/>
                    </a:solidFill>
                    <a:latin typeface="Arial"/>
                    <a:ea typeface="Arial"/>
                    <a:cs typeface="Arial"/>
                    <a:sym typeface="Arial"/>
                  </a:rPr>
                  <a:t>decoder </a:t>
                </a:r>
                <a:r>
                  <a:rPr lang="en-IN" sz="1400">
                    <a:solidFill>
                      <a:schemeClr val="dk1"/>
                    </a:solidFill>
                    <a:latin typeface="Arial"/>
                    <a:ea typeface="Arial"/>
                    <a:cs typeface="Arial"/>
                    <a:sym typeface="Arial"/>
                  </a:rPr>
                  <a:t>. H</a:t>
                </a:r>
                <a:r>
                  <a:rPr lang="en-IN" sz="1400" baseline="-25000">
                    <a:solidFill>
                      <a:schemeClr val="dk1"/>
                    </a:solidFill>
                    <a:latin typeface="Arial"/>
                    <a:ea typeface="Arial"/>
                    <a:cs typeface="Arial"/>
                    <a:sym typeface="Arial"/>
                  </a:rPr>
                  <a:t>decoder</a:t>
                </a:r>
                <a:endParaRPr sz="1400" baseline="-25000">
                  <a:solidFill>
                    <a:schemeClr val="dk1"/>
                  </a:solidFill>
                  <a:latin typeface="Arial"/>
                  <a:ea typeface="Arial"/>
                  <a:cs typeface="Arial"/>
                  <a:sym typeface="Arial"/>
                </a:endParaRPr>
              </a:p>
              <a:p>
                <a:pPr marL="0" marR="0" lvl="0" indent="0" algn="ctr" rtl="0">
                  <a:spcBef>
                    <a:spcPts val="0"/>
                  </a:spcBef>
                  <a:spcAft>
                    <a:spcPts val="0"/>
                  </a:spcAft>
                  <a:buNone/>
                </a:pPr>
                <a:endParaRPr sz="1400" baseline="-25000">
                  <a:solidFill>
                    <a:schemeClr val="dk1"/>
                  </a:solidFill>
                  <a:latin typeface="Arial"/>
                  <a:ea typeface="Arial"/>
                  <a:cs typeface="Arial"/>
                  <a:sym typeface="Arial"/>
                </a:endParaRPr>
              </a:p>
            </p:txBody>
          </p:sp>
        </p:grpSp>
        <p:cxnSp>
          <p:nvCxnSpPr>
            <p:cNvPr id="1519" name="Google Shape;1519;p62"/>
            <p:cNvCxnSpPr/>
            <p:nvPr/>
          </p:nvCxnSpPr>
          <p:spPr>
            <a:xfrm>
              <a:off x="7916798" y="889743"/>
              <a:ext cx="905886" cy="0"/>
            </a:xfrm>
            <a:prstGeom prst="straightConnector1">
              <a:avLst/>
            </a:prstGeom>
            <a:noFill/>
            <a:ln w="9525" cap="flat" cmpd="sng">
              <a:solidFill>
                <a:srgbClr val="595959"/>
              </a:solidFill>
              <a:prstDash val="solid"/>
              <a:miter lim="800000"/>
              <a:headEnd type="none" w="sm" len="sm"/>
              <a:tailEnd type="triangle" w="med" len="med"/>
            </a:ln>
          </p:spPr>
        </p:cxnSp>
        <p:cxnSp>
          <p:nvCxnSpPr>
            <p:cNvPr id="1520" name="Google Shape;1520;p62"/>
            <p:cNvCxnSpPr/>
            <p:nvPr/>
          </p:nvCxnSpPr>
          <p:spPr>
            <a:xfrm rot="10800000" flipH="1">
              <a:off x="7916798" y="889743"/>
              <a:ext cx="905885" cy="996846"/>
            </a:xfrm>
            <a:prstGeom prst="straightConnector1">
              <a:avLst/>
            </a:prstGeom>
            <a:noFill/>
            <a:ln w="9525" cap="flat" cmpd="sng">
              <a:solidFill>
                <a:srgbClr val="595959"/>
              </a:solidFill>
              <a:prstDash val="solid"/>
              <a:miter lim="800000"/>
              <a:headEnd type="none" w="sm" len="sm"/>
              <a:tailEnd type="triangle" w="med" len="med"/>
            </a:ln>
          </p:spPr>
        </p:cxnSp>
        <p:cxnSp>
          <p:nvCxnSpPr>
            <p:cNvPr id="1521" name="Google Shape;1521;p62"/>
            <p:cNvCxnSpPr/>
            <p:nvPr/>
          </p:nvCxnSpPr>
          <p:spPr>
            <a:xfrm rot="10800000" flipH="1">
              <a:off x="7916795" y="884343"/>
              <a:ext cx="905888" cy="714300"/>
            </a:xfrm>
            <a:prstGeom prst="straightConnector1">
              <a:avLst/>
            </a:prstGeom>
            <a:noFill/>
            <a:ln w="9525" cap="flat" cmpd="sng">
              <a:solidFill>
                <a:srgbClr val="595959"/>
              </a:solidFill>
              <a:prstDash val="solid"/>
              <a:miter lim="800000"/>
              <a:headEnd type="none" w="sm" len="sm"/>
              <a:tailEnd type="triangle" w="med" len="med"/>
            </a:ln>
          </p:spPr>
        </p:cxnSp>
        <p:cxnSp>
          <p:nvCxnSpPr>
            <p:cNvPr id="1522" name="Google Shape;1522;p62"/>
            <p:cNvCxnSpPr/>
            <p:nvPr/>
          </p:nvCxnSpPr>
          <p:spPr>
            <a:xfrm rot="10800000" flipH="1">
              <a:off x="7916796" y="884342"/>
              <a:ext cx="905887" cy="325545"/>
            </a:xfrm>
            <a:prstGeom prst="straightConnector1">
              <a:avLst/>
            </a:prstGeom>
            <a:noFill/>
            <a:ln w="9525" cap="flat" cmpd="sng">
              <a:solidFill>
                <a:srgbClr val="595959"/>
              </a:solidFill>
              <a:prstDash val="solid"/>
              <a:miter lim="800000"/>
              <a:headEnd type="none" w="sm" len="sm"/>
              <a:tailEnd type="triangle" w="med" len="med"/>
            </a:ln>
          </p:spPr>
        </p:cxnSp>
        <p:cxnSp>
          <p:nvCxnSpPr>
            <p:cNvPr id="1523" name="Google Shape;1523;p62"/>
            <p:cNvCxnSpPr/>
            <p:nvPr/>
          </p:nvCxnSpPr>
          <p:spPr>
            <a:xfrm>
              <a:off x="7916796" y="1896200"/>
              <a:ext cx="905887" cy="0"/>
            </a:xfrm>
            <a:prstGeom prst="straightConnector1">
              <a:avLst/>
            </a:prstGeom>
            <a:noFill/>
            <a:ln w="9525" cap="flat" cmpd="sng">
              <a:solidFill>
                <a:srgbClr val="595959"/>
              </a:solidFill>
              <a:prstDash val="solid"/>
              <a:miter lim="800000"/>
              <a:headEnd type="none" w="sm" len="sm"/>
              <a:tailEnd type="triangle" w="med" len="med"/>
            </a:ln>
          </p:spPr>
        </p:cxnSp>
        <p:cxnSp>
          <p:nvCxnSpPr>
            <p:cNvPr id="1524" name="Google Shape;1524;p62"/>
            <p:cNvCxnSpPr/>
            <p:nvPr/>
          </p:nvCxnSpPr>
          <p:spPr>
            <a:xfrm rot="10800000" flipH="1">
              <a:off x="7916796" y="1577858"/>
              <a:ext cx="905887" cy="308731"/>
            </a:xfrm>
            <a:prstGeom prst="straightConnector1">
              <a:avLst/>
            </a:prstGeom>
            <a:noFill/>
            <a:ln w="9525" cap="flat" cmpd="sng">
              <a:solidFill>
                <a:srgbClr val="595959"/>
              </a:solidFill>
              <a:prstDash val="solid"/>
              <a:miter lim="800000"/>
              <a:headEnd type="none" w="sm" len="sm"/>
              <a:tailEnd type="triangle" w="med" len="med"/>
            </a:ln>
          </p:spPr>
        </p:cxnSp>
        <p:cxnSp>
          <p:nvCxnSpPr>
            <p:cNvPr id="1525" name="Google Shape;1525;p62"/>
            <p:cNvCxnSpPr/>
            <p:nvPr/>
          </p:nvCxnSpPr>
          <p:spPr>
            <a:xfrm rot="10800000" flipH="1">
              <a:off x="7916796" y="1259517"/>
              <a:ext cx="905887" cy="623220"/>
            </a:xfrm>
            <a:prstGeom prst="straightConnector1">
              <a:avLst/>
            </a:prstGeom>
            <a:noFill/>
            <a:ln w="9525" cap="flat" cmpd="sng">
              <a:solidFill>
                <a:srgbClr val="595959"/>
              </a:solidFill>
              <a:prstDash val="solid"/>
              <a:miter lim="800000"/>
              <a:headEnd type="none" w="sm" len="sm"/>
              <a:tailEnd type="triangle" w="med" len="med"/>
            </a:ln>
          </p:spPr>
        </p:cxnSp>
        <p:cxnSp>
          <p:nvCxnSpPr>
            <p:cNvPr id="1526" name="Google Shape;1526;p62"/>
            <p:cNvCxnSpPr/>
            <p:nvPr/>
          </p:nvCxnSpPr>
          <p:spPr>
            <a:xfrm>
              <a:off x="7916796" y="1590264"/>
              <a:ext cx="905887" cy="9610"/>
            </a:xfrm>
            <a:prstGeom prst="straightConnector1">
              <a:avLst/>
            </a:prstGeom>
            <a:noFill/>
            <a:ln w="9525" cap="flat" cmpd="sng">
              <a:solidFill>
                <a:srgbClr val="595959"/>
              </a:solidFill>
              <a:prstDash val="solid"/>
              <a:miter lim="800000"/>
              <a:headEnd type="none" w="sm" len="sm"/>
              <a:tailEnd type="triangle" w="med" len="med"/>
            </a:ln>
          </p:spPr>
        </p:cxnSp>
        <p:cxnSp>
          <p:nvCxnSpPr>
            <p:cNvPr id="1527" name="Google Shape;1527;p62"/>
            <p:cNvCxnSpPr/>
            <p:nvPr/>
          </p:nvCxnSpPr>
          <p:spPr>
            <a:xfrm>
              <a:off x="7916796" y="1590264"/>
              <a:ext cx="905887" cy="342103"/>
            </a:xfrm>
            <a:prstGeom prst="straightConnector1">
              <a:avLst/>
            </a:prstGeom>
            <a:noFill/>
            <a:ln w="9525" cap="flat" cmpd="sng">
              <a:solidFill>
                <a:srgbClr val="595959"/>
              </a:solidFill>
              <a:prstDash val="solid"/>
              <a:miter lim="800000"/>
              <a:headEnd type="none" w="sm" len="sm"/>
              <a:tailEnd type="triangle" w="med" len="med"/>
            </a:ln>
          </p:spPr>
        </p:cxnSp>
        <p:cxnSp>
          <p:nvCxnSpPr>
            <p:cNvPr id="1528" name="Google Shape;1528;p62"/>
            <p:cNvCxnSpPr/>
            <p:nvPr/>
          </p:nvCxnSpPr>
          <p:spPr>
            <a:xfrm rot="10800000" flipH="1">
              <a:off x="7916795" y="1259516"/>
              <a:ext cx="905888" cy="344527"/>
            </a:xfrm>
            <a:prstGeom prst="straightConnector1">
              <a:avLst/>
            </a:prstGeom>
            <a:noFill/>
            <a:ln w="9525" cap="flat" cmpd="sng">
              <a:solidFill>
                <a:srgbClr val="595959"/>
              </a:solidFill>
              <a:prstDash val="solid"/>
              <a:miter lim="800000"/>
              <a:headEnd type="none" w="sm" len="sm"/>
              <a:tailEnd type="triangle" w="med" len="med"/>
            </a:ln>
          </p:spPr>
        </p:cxnSp>
        <p:cxnSp>
          <p:nvCxnSpPr>
            <p:cNvPr id="1529" name="Google Shape;1529;p62"/>
            <p:cNvCxnSpPr/>
            <p:nvPr/>
          </p:nvCxnSpPr>
          <p:spPr>
            <a:xfrm>
              <a:off x="7916794" y="1215287"/>
              <a:ext cx="905889" cy="65915"/>
            </a:xfrm>
            <a:prstGeom prst="straightConnector1">
              <a:avLst/>
            </a:prstGeom>
            <a:noFill/>
            <a:ln w="9525" cap="flat" cmpd="sng">
              <a:solidFill>
                <a:srgbClr val="595959"/>
              </a:solidFill>
              <a:prstDash val="solid"/>
              <a:miter lim="800000"/>
              <a:headEnd type="none" w="sm" len="sm"/>
              <a:tailEnd type="triangle" w="med" len="med"/>
            </a:ln>
          </p:spPr>
        </p:cxnSp>
        <p:cxnSp>
          <p:nvCxnSpPr>
            <p:cNvPr id="1530" name="Google Shape;1530;p62"/>
            <p:cNvCxnSpPr/>
            <p:nvPr/>
          </p:nvCxnSpPr>
          <p:spPr>
            <a:xfrm>
              <a:off x="7916793" y="1209884"/>
              <a:ext cx="905890" cy="400790"/>
            </a:xfrm>
            <a:prstGeom prst="straightConnector1">
              <a:avLst/>
            </a:prstGeom>
            <a:noFill/>
            <a:ln w="9525" cap="flat" cmpd="sng">
              <a:solidFill>
                <a:srgbClr val="595959"/>
              </a:solidFill>
              <a:prstDash val="solid"/>
              <a:miter lim="800000"/>
              <a:headEnd type="none" w="sm" len="sm"/>
              <a:tailEnd type="triangle" w="med" len="med"/>
            </a:ln>
          </p:spPr>
        </p:cxnSp>
        <p:cxnSp>
          <p:nvCxnSpPr>
            <p:cNvPr id="1531" name="Google Shape;1531;p62"/>
            <p:cNvCxnSpPr/>
            <p:nvPr/>
          </p:nvCxnSpPr>
          <p:spPr>
            <a:xfrm>
              <a:off x="7916792" y="1204481"/>
              <a:ext cx="905891" cy="726333"/>
            </a:xfrm>
            <a:prstGeom prst="straightConnector1">
              <a:avLst/>
            </a:prstGeom>
            <a:noFill/>
            <a:ln w="9525" cap="flat" cmpd="sng">
              <a:solidFill>
                <a:srgbClr val="595959"/>
              </a:solidFill>
              <a:prstDash val="solid"/>
              <a:miter lim="800000"/>
              <a:headEnd type="none" w="sm" len="sm"/>
              <a:tailEnd type="triangle" w="med" len="med"/>
            </a:ln>
          </p:spPr>
        </p:cxnSp>
        <p:cxnSp>
          <p:nvCxnSpPr>
            <p:cNvPr id="1532" name="Google Shape;1532;p62"/>
            <p:cNvCxnSpPr/>
            <p:nvPr/>
          </p:nvCxnSpPr>
          <p:spPr>
            <a:xfrm>
              <a:off x="7916791" y="888190"/>
              <a:ext cx="905892" cy="390183"/>
            </a:xfrm>
            <a:prstGeom prst="straightConnector1">
              <a:avLst/>
            </a:prstGeom>
            <a:noFill/>
            <a:ln w="9525" cap="flat" cmpd="sng">
              <a:solidFill>
                <a:srgbClr val="595959"/>
              </a:solidFill>
              <a:prstDash val="solid"/>
              <a:miter lim="800000"/>
              <a:headEnd type="none" w="sm" len="sm"/>
              <a:tailEnd type="triangle" w="med" len="med"/>
            </a:ln>
          </p:spPr>
        </p:cxnSp>
        <p:cxnSp>
          <p:nvCxnSpPr>
            <p:cNvPr id="1533" name="Google Shape;1533;p62"/>
            <p:cNvCxnSpPr/>
            <p:nvPr/>
          </p:nvCxnSpPr>
          <p:spPr>
            <a:xfrm>
              <a:off x="7916786" y="892038"/>
              <a:ext cx="905897" cy="725855"/>
            </a:xfrm>
            <a:prstGeom prst="straightConnector1">
              <a:avLst/>
            </a:prstGeom>
            <a:noFill/>
            <a:ln w="9525" cap="flat" cmpd="sng">
              <a:solidFill>
                <a:srgbClr val="595959"/>
              </a:solidFill>
              <a:prstDash val="solid"/>
              <a:miter lim="800000"/>
              <a:headEnd type="none" w="sm" len="sm"/>
              <a:tailEnd type="triangle" w="med" len="med"/>
            </a:ln>
          </p:spPr>
        </p:cxnSp>
        <p:cxnSp>
          <p:nvCxnSpPr>
            <p:cNvPr id="1534" name="Google Shape;1534;p62"/>
            <p:cNvCxnSpPr/>
            <p:nvPr/>
          </p:nvCxnSpPr>
          <p:spPr>
            <a:xfrm>
              <a:off x="7916781" y="895886"/>
              <a:ext cx="905902" cy="1029526"/>
            </a:xfrm>
            <a:prstGeom prst="straightConnector1">
              <a:avLst/>
            </a:prstGeom>
            <a:noFill/>
            <a:ln w="9525" cap="flat" cmpd="sng">
              <a:solidFill>
                <a:srgbClr val="595959"/>
              </a:solidFill>
              <a:prstDash val="solid"/>
              <a:miter lim="800000"/>
              <a:headEnd type="none" w="sm" len="sm"/>
              <a:tailEnd type="triangle" w="med" len="med"/>
            </a:ln>
          </p:spPr>
        </p:cxnSp>
        <p:sp>
          <p:nvSpPr>
            <p:cNvPr id="1535" name="Google Shape;1535;p62"/>
            <p:cNvSpPr/>
            <p:nvPr/>
          </p:nvSpPr>
          <p:spPr>
            <a:xfrm>
              <a:off x="8117840" y="714435"/>
              <a:ext cx="503802" cy="1368055"/>
            </a:xfrm>
            <a:prstGeom prst="ellipse">
              <a:avLst/>
            </a:prstGeom>
            <a:solidFill>
              <a:srgbClr val="FFF2CC"/>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6" name="Google Shape;1536;p62"/>
            <p:cNvSpPr txBox="1"/>
            <p:nvPr/>
          </p:nvSpPr>
          <p:spPr>
            <a:xfrm>
              <a:off x="7836066" y="262905"/>
              <a:ext cx="1067332"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W</a:t>
              </a:r>
              <a:r>
                <a:rPr lang="en-IN" sz="1400" baseline="-25000">
                  <a:solidFill>
                    <a:schemeClr val="dk1"/>
                  </a:solidFill>
                  <a:latin typeface="Arial"/>
                  <a:ea typeface="Arial"/>
                  <a:cs typeface="Arial"/>
                  <a:sym typeface="Arial"/>
                </a:rPr>
                <a:t>encoder</a:t>
              </a:r>
              <a:endParaRPr sz="1400" baseline="-25000">
                <a:solidFill>
                  <a:schemeClr val="dk1"/>
                </a:solidFill>
                <a:latin typeface="Arial"/>
                <a:ea typeface="Arial"/>
                <a:cs typeface="Arial"/>
                <a:sym typeface="Arial"/>
              </a:endParaRPr>
            </a:p>
          </p:txBody>
        </p:sp>
        <p:sp>
          <p:nvSpPr>
            <p:cNvPr id="1537" name="Google Shape;1537;p62"/>
            <p:cNvSpPr txBox="1"/>
            <p:nvPr/>
          </p:nvSpPr>
          <p:spPr>
            <a:xfrm>
              <a:off x="7050508" y="2179748"/>
              <a:ext cx="106733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chemeClr val="dk1"/>
                  </a:solidFill>
                  <a:latin typeface="Arial"/>
                  <a:ea typeface="Arial"/>
                  <a:cs typeface="Arial"/>
                  <a:sym typeface="Arial"/>
                </a:rPr>
                <a:t>F</a:t>
              </a:r>
              <a:r>
                <a:rPr lang="en-IN" sz="1200" baseline="-25000">
                  <a:solidFill>
                    <a:schemeClr val="dk1"/>
                  </a:solidFill>
                  <a:latin typeface="Arial"/>
                  <a:ea typeface="Arial"/>
                  <a:cs typeface="Arial"/>
                  <a:sym typeface="Arial"/>
                </a:rPr>
                <a:t>encoder</a:t>
              </a:r>
              <a:endParaRPr sz="1200" baseline="-25000">
                <a:solidFill>
                  <a:schemeClr val="dk1"/>
                </a:solidFill>
                <a:latin typeface="Arial"/>
                <a:ea typeface="Arial"/>
                <a:cs typeface="Arial"/>
                <a:sym typeface="Arial"/>
              </a:endParaRPr>
            </a:p>
          </p:txBody>
        </p:sp>
        <p:grpSp>
          <p:nvGrpSpPr>
            <p:cNvPr id="1538" name="Google Shape;1538;p62"/>
            <p:cNvGrpSpPr/>
            <p:nvPr/>
          </p:nvGrpSpPr>
          <p:grpSpPr>
            <a:xfrm>
              <a:off x="3305545" y="3040753"/>
              <a:ext cx="5949316" cy="1089014"/>
              <a:chOff x="3305545" y="4901447"/>
              <a:chExt cx="5949316" cy="1089014"/>
            </a:xfrm>
          </p:grpSpPr>
          <p:pic>
            <p:nvPicPr>
              <p:cNvPr id="1539" name="Google Shape;1539;p62"/>
              <p:cNvPicPr preferRelativeResize="0"/>
              <p:nvPr/>
            </p:nvPicPr>
            <p:blipFill rotWithShape="1">
              <a:blip r:embed="rId3">
                <a:alphaModFix/>
              </a:blip>
              <a:srcRect/>
              <a:stretch/>
            </p:blipFill>
            <p:spPr>
              <a:xfrm flipH="1">
                <a:off x="3305545" y="4904570"/>
                <a:ext cx="2050226" cy="368309"/>
              </a:xfrm>
              <a:prstGeom prst="rect">
                <a:avLst/>
              </a:prstGeom>
              <a:noFill/>
              <a:ln>
                <a:noFill/>
              </a:ln>
            </p:spPr>
          </p:pic>
          <p:pic>
            <p:nvPicPr>
              <p:cNvPr id="1540" name="Google Shape;1540;p62"/>
              <p:cNvPicPr preferRelativeResize="0"/>
              <p:nvPr/>
            </p:nvPicPr>
            <p:blipFill rotWithShape="1">
              <a:blip r:embed="rId3">
                <a:alphaModFix/>
              </a:blip>
              <a:srcRect/>
              <a:stretch/>
            </p:blipFill>
            <p:spPr>
              <a:xfrm>
                <a:off x="5717513" y="4901447"/>
                <a:ext cx="3537348" cy="368309"/>
              </a:xfrm>
              <a:prstGeom prst="rect">
                <a:avLst/>
              </a:prstGeom>
              <a:noFill/>
              <a:ln>
                <a:noFill/>
              </a:ln>
            </p:spPr>
          </p:pic>
          <p:cxnSp>
            <p:nvCxnSpPr>
              <p:cNvPr id="1541" name="Google Shape;1541;p62"/>
              <p:cNvCxnSpPr/>
              <p:nvPr/>
            </p:nvCxnSpPr>
            <p:spPr>
              <a:xfrm flipH="1">
                <a:off x="5525984" y="5383616"/>
                <a:ext cx="4033" cy="276617"/>
              </a:xfrm>
              <a:prstGeom prst="straightConnector1">
                <a:avLst/>
              </a:prstGeom>
              <a:noFill/>
              <a:ln w="19050" cap="flat" cmpd="sng">
                <a:solidFill>
                  <a:srgbClr val="595959"/>
                </a:solidFill>
                <a:prstDash val="solid"/>
                <a:miter lim="800000"/>
                <a:headEnd type="none" w="sm" len="sm"/>
                <a:tailEnd type="triangle" w="med" len="med"/>
              </a:ln>
            </p:spPr>
          </p:cxnSp>
          <p:grpSp>
            <p:nvGrpSpPr>
              <p:cNvPr id="1542" name="Google Shape;1542;p62"/>
              <p:cNvGrpSpPr/>
              <p:nvPr/>
            </p:nvGrpSpPr>
            <p:grpSpPr>
              <a:xfrm>
                <a:off x="5024968" y="5686794"/>
                <a:ext cx="976204" cy="303667"/>
                <a:chOff x="2262788" y="2359819"/>
                <a:chExt cx="1729405" cy="367437"/>
              </a:xfrm>
            </p:grpSpPr>
            <p:sp>
              <p:nvSpPr>
                <p:cNvPr id="1543" name="Google Shape;1543;p62"/>
                <p:cNvSpPr/>
                <p:nvPr/>
              </p:nvSpPr>
              <p:spPr>
                <a:xfrm>
                  <a:off x="2309356" y="2359819"/>
                  <a:ext cx="1636268" cy="367437"/>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Calibri"/>
                    <a:ea typeface="Calibri"/>
                    <a:cs typeface="Calibri"/>
                    <a:sym typeface="Calibri"/>
                  </a:endParaRPr>
                </a:p>
              </p:txBody>
            </p:sp>
            <p:sp>
              <p:nvSpPr>
                <p:cNvPr id="1544" name="Google Shape;1544;p62"/>
                <p:cNvSpPr txBox="1"/>
                <p:nvPr/>
              </p:nvSpPr>
              <p:spPr>
                <a:xfrm>
                  <a:off x="2262788" y="2372480"/>
                  <a:ext cx="1729405" cy="3165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a:solidFill>
                        <a:schemeClr val="dk1"/>
                      </a:solidFill>
                      <a:latin typeface="Montserrat"/>
                      <a:ea typeface="Montserrat"/>
                      <a:cs typeface="Montserrat"/>
                      <a:sym typeface="Montserrat"/>
                    </a:rPr>
                    <a:t>tanh</a:t>
                  </a:r>
                  <a:endParaRPr/>
                </a:p>
              </p:txBody>
            </p:sp>
          </p:grpSp>
          <p:sp>
            <p:nvSpPr>
              <p:cNvPr id="1545" name="Google Shape;1545;p62"/>
              <p:cNvSpPr/>
              <p:nvPr/>
            </p:nvSpPr>
            <p:spPr>
              <a:xfrm>
                <a:off x="5337617" y="5014004"/>
                <a:ext cx="371000" cy="368163"/>
              </a:xfrm>
              <a:prstGeom prst="mathPlus">
                <a:avLst>
                  <a:gd name="adj1" fmla="val 23520"/>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46" name="Google Shape;1546;p62"/>
            <p:cNvGrpSpPr/>
            <p:nvPr/>
          </p:nvGrpSpPr>
          <p:grpSpPr>
            <a:xfrm>
              <a:off x="6889032" y="690682"/>
              <a:ext cx="1027750" cy="1369697"/>
              <a:chOff x="6889032" y="690682"/>
              <a:chExt cx="1027750" cy="1369697"/>
            </a:xfrm>
          </p:grpSpPr>
          <p:grpSp>
            <p:nvGrpSpPr>
              <p:cNvPr id="1547" name="Google Shape;1547;p62"/>
              <p:cNvGrpSpPr/>
              <p:nvPr/>
            </p:nvGrpSpPr>
            <p:grpSpPr>
              <a:xfrm rot="-5400000">
                <a:off x="6586421" y="1245445"/>
                <a:ext cx="1368058" cy="258531"/>
                <a:chOff x="4763021" y="1712180"/>
                <a:chExt cx="702030" cy="160527"/>
              </a:xfrm>
            </p:grpSpPr>
            <p:sp>
              <p:nvSpPr>
                <p:cNvPr id="1548" name="Google Shape;1548;p62"/>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549" name="Google Shape;1549;p62"/>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550" name="Google Shape;1550;p62"/>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551" name="Google Shape;1551;p62"/>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nvGrpSpPr>
              <p:cNvPr id="1552" name="Google Shape;1552;p62"/>
              <p:cNvGrpSpPr/>
              <p:nvPr/>
            </p:nvGrpSpPr>
            <p:grpSpPr>
              <a:xfrm rot="-5400000">
                <a:off x="6844954" y="1245445"/>
                <a:ext cx="1368058" cy="258531"/>
                <a:chOff x="4763021" y="1712180"/>
                <a:chExt cx="702030" cy="160527"/>
              </a:xfrm>
            </p:grpSpPr>
            <p:sp>
              <p:nvSpPr>
                <p:cNvPr id="1553" name="Google Shape;1553;p62"/>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554" name="Google Shape;1554;p62"/>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555" name="Google Shape;1555;p62"/>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556" name="Google Shape;1556;p62"/>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nvGrpSpPr>
              <p:cNvPr id="1557" name="Google Shape;1557;p62"/>
              <p:cNvGrpSpPr/>
              <p:nvPr/>
            </p:nvGrpSpPr>
            <p:grpSpPr>
              <a:xfrm rot="-5400000">
                <a:off x="7103487" y="1245445"/>
                <a:ext cx="1368058" cy="258531"/>
                <a:chOff x="4763021" y="1712180"/>
                <a:chExt cx="702030" cy="160527"/>
              </a:xfrm>
            </p:grpSpPr>
            <p:sp>
              <p:nvSpPr>
                <p:cNvPr id="1558" name="Google Shape;1558;p62"/>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559" name="Google Shape;1559;p62"/>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560" name="Google Shape;1560;p62"/>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561" name="Google Shape;1561;p62"/>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nvGrpSpPr>
              <p:cNvPr id="1562" name="Google Shape;1562;p62"/>
              <p:cNvGrpSpPr/>
              <p:nvPr/>
            </p:nvGrpSpPr>
            <p:grpSpPr>
              <a:xfrm rot="-5400000">
                <a:off x="6334268" y="1247084"/>
                <a:ext cx="1368058" cy="258531"/>
                <a:chOff x="4763021" y="1712180"/>
                <a:chExt cx="702030" cy="160527"/>
              </a:xfrm>
            </p:grpSpPr>
            <p:sp>
              <p:nvSpPr>
                <p:cNvPr id="1563" name="Google Shape;1563;p62"/>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564" name="Google Shape;1564;p62"/>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565" name="Google Shape;1565;p62"/>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566" name="Google Shape;1566;p62"/>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grpSp>
          <p:nvGrpSpPr>
            <p:cNvPr id="1567" name="Google Shape;1567;p62"/>
            <p:cNvGrpSpPr/>
            <p:nvPr/>
          </p:nvGrpSpPr>
          <p:grpSpPr>
            <a:xfrm>
              <a:off x="8247993" y="704744"/>
              <a:ext cx="1931885" cy="1930590"/>
              <a:chOff x="8247993" y="704744"/>
              <a:chExt cx="1931885" cy="1930590"/>
            </a:xfrm>
          </p:grpSpPr>
          <p:grpSp>
            <p:nvGrpSpPr>
              <p:cNvPr id="1568" name="Google Shape;1568;p62"/>
              <p:cNvGrpSpPr/>
              <p:nvPr/>
            </p:nvGrpSpPr>
            <p:grpSpPr>
              <a:xfrm>
                <a:off x="8247993" y="709091"/>
                <a:ext cx="1931885" cy="1926243"/>
                <a:chOff x="8247993" y="2593324"/>
                <a:chExt cx="1931885" cy="1926243"/>
              </a:xfrm>
            </p:grpSpPr>
            <p:sp>
              <p:nvSpPr>
                <p:cNvPr id="1569" name="Google Shape;1569;p62"/>
                <p:cNvSpPr txBox="1"/>
                <p:nvPr/>
              </p:nvSpPr>
              <p:spPr>
                <a:xfrm>
                  <a:off x="8247993" y="4068161"/>
                  <a:ext cx="1931885" cy="4514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W</a:t>
                  </a:r>
                  <a:r>
                    <a:rPr lang="en-IN" sz="1400" baseline="-25000">
                      <a:solidFill>
                        <a:schemeClr val="dk1"/>
                      </a:solidFill>
                      <a:latin typeface="Arial"/>
                      <a:ea typeface="Arial"/>
                      <a:cs typeface="Arial"/>
                      <a:sym typeface="Arial"/>
                    </a:rPr>
                    <a:t>encoder </a:t>
                  </a:r>
                  <a:r>
                    <a:rPr lang="en-IN" sz="1400">
                      <a:solidFill>
                        <a:schemeClr val="dk1"/>
                      </a:solidFill>
                      <a:latin typeface="Arial"/>
                      <a:ea typeface="Arial"/>
                      <a:cs typeface="Arial"/>
                      <a:sym typeface="Arial"/>
                    </a:rPr>
                    <a:t>. F</a:t>
                  </a:r>
                  <a:r>
                    <a:rPr lang="en-IN" sz="1400" baseline="-25000">
                      <a:solidFill>
                        <a:schemeClr val="dk1"/>
                      </a:solidFill>
                      <a:latin typeface="Arial"/>
                      <a:ea typeface="Arial"/>
                      <a:cs typeface="Arial"/>
                      <a:sym typeface="Arial"/>
                    </a:rPr>
                    <a:t>encoder</a:t>
                  </a:r>
                  <a:endParaRPr sz="1400" baseline="-25000">
                    <a:solidFill>
                      <a:schemeClr val="dk1"/>
                    </a:solidFill>
                    <a:latin typeface="Arial"/>
                    <a:ea typeface="Arial"/>
                    <a:cs typeface="Arial"/>
                    <a:sym typeface="Arial"/>
                  </a:endParaRPr>
                </a:p>
                <a:p>
                  <a:pPr marL="0" marR="0" lvl="0" indent="0" algn="ctr" rtl="0">
                    <a:spcBef>
                      <a:spcPts val="0"/>
                    </a:spcBef>
                    <a:spcAft>
                      <a:spcPts val="0"/>
                    </a:spcAft>
                    <a:buNone/>
                  </a:pPr>
                  <a:endParaRPr sz="1400" baseline="-25000">
                    <a:solidFill>
                      <a:schemeClr val="dk1"/>
                    </a:solidFill>
                    <a:latin typeface="Arial"/>
                    <a:ea typeface="Arial"/>
                    <a:cs typeface="Arial"/>
                    <a:sym typeface="Arial"/>
                  </a:endParaRPr>
                </a:p>
              </p:txBody>
            </p:sp>
            <p:grpSp>
              <p:nvGrpSpPr>
                <p:cNvPr id="1570" name="Google Shape;1570;p62"/>
                <p:cNvGrpSpPr/>
                <p:nvPr/>
              </p:nvGrpSpPr>
              <p:grpSpPr>
                <a:xfrm>
                  <a:off x="8826138" y="2593324"/>
                  <a:ext cx="775597" cy="1368058"/>
                  <a:chOff x="2918178" y="3247134"/>
                  <a:chExt cx="775597" cy="1368058"/>
                </a:xfrm>
              </p:grpSpPr>
              <p:grpSp>
                <p:nvGrpSpPr>
                  <p:cNvPr id="1571" name="Google Shape;1571;p62"/>
                  <p:cNvGrpSpPr/>
                  <p:nvPr/>
                </p:nvGrpSpPr>
                <p:grpSpPr>
                  <a:xfrm rot="-5400000">
                    <a:off x="2363414" y="3801898"/>
                    <a:ext cx="1368058" cy="258531"/>
                    <a:chOff x="4763021" y="1712180"/>
                    <a:chExt cx="702030" cy="160527"/>
                  </a:xfrm>
                </p:grpSpPr>
                <p:sp>
                  <p:nvSpPr>
                    <p:cNvPr id="1572" name="Google Shape;1572;p62"/>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573" name="Google Shape;1573;p62"/>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574" name="Google Shape;1574;p62"/>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575" name="Google Shape;1575;p62"/>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nvGrpSpPr>
                  <p:cNvPr id="1576" name="Google Shape;1576;p62"/>
                  <p:cNvGrpSpPr/>
                  <p:nvPr/>
                </p:nvGrpSpPr>
                <p:grpSpPr>
                  <a:xfrm rot="-5400000">
                    <a:off x="2621947" y="3801898"/>
                    <a:ext cx="1368058" cy="258531"/>
                    <a:chOff x="4763021" y="1712180"/>
                    <a:chExt cx="702030" cy="160527"/>
                  </a:xfrm>
                </p:grpSpPr>
                <p:sp>
                  <p:nvSpPr>
                    <p:cNvPr id="1577" name="Google Shape;1577;p62"/>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578" name="Google Shape;1578;p62"/>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579" name="Google Shape;1579;p62"/>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580" name="Google Shape;1580;p62"/>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nvGrpSpPr>
                  <p:cNvPr id="1581" name="Google Shape;1581;p62"/>
                  <p:cNvGrpSpPr/>
                  <p:nvPr/>
                </p:nvGrpSpPr>
                <p:grpSpPr>
                  <a:xfrm rot="-5400000">
                    <a:off x="2880480" y="3801898"/>
                    <a:ext cx="1368058" cy="258531"/>
                    <a:chOff x="4763021" y="1712180"/>
                    <a:chExt cx="702030" cy="160527"/>
                  </a:xfrm>
                </p:grpSpPr>
                <p:sp>
                  <p:nvSpPr>
                    <p:cNvPr id="1582" name="Google Shape;1582;p62"/>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583" name="Google Shape;1583;p62"/>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584" name="Google Shape;1584;p62"/>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585" name="Google Shape;1585;p62"/>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grpSp>
          <p:grpSp>
            <p:nvGrpSpPr>
              <p:cNvPr id="1586" name="Google Shape;1586;p62"/>
              <p:cNvGrpSpPr/>
              <p:nvPr/>
            </p:nvGrpSpPr>
            <p:grpSpPr>
              <a:xfrm rot="-5400000">
                <a:off x="9046060" y="1259508"/>
                <a:ext cx="1368058" cy="258531"/>
                <a:chOff x="4763021" y="1712180"/>
                <a:chExt cx="702030" cy="160527"/>
              </a:xfrm>
            </p:grpSpPr>
            <p:sp>
              <p:nvSpPr>
                <p:cNvPr id="1587" name="Google Shape;1587;p62"/>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588" name="Google Shape;1588;p62"/>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589" name="Google Shape;1589;p62"/>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590" name="Google Shape;1590;p62"/>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grpSp>
      <p:grpSp>
        <p:nvGrpSpPr>
          <p:cNvPr id="1591" name="Google Shape;1591;p62"/>
          <p:cNvGrpSpPr/>
          <p:nvPr/>
        </p:nvGrpSpPr>
        <p:grpSpPr>
          <a:xfrm>
            <a:off x="4930406" y="4249089"/>
            <a:ext cx="1090499" cy="2121571"/>
            <a:chOff x="4930406" y="4249089"/>
            <a:chExt cx="1090499" cy="2121571"/>
          </a:xfrm>
        </p:grpSpPr>
        <p:cxnSp>
          <p:nvCxnSpPr>
            <p:cNvPr id="1592" name="Google Shape;1592;p62"/>
            <p:cNvCxnSpPr/>
            <p:nvPr/>
          </p:nvCxnSpPr>
          <p:spPr>
            <a:xfrm>
              <a:off x="5496488" y="4249089"/>
              <a:ext cx="0" cy="235222"/>
            </a:xfrm>
            <a:prstGeom prst="straightConnector1">
              <a:avLst/>
            </a:prstGeom>
            <a:noFill/>
            <a:ln w="19050" cap="flat" cmpd="sng">
              <a:solidFill>
                <a:srgbClr val="595959"/>
              </a:solidFill>
              <a:prstDash val="solid"/>
              <a:miter lim="800000"/>
              <a:headEnd type="none" w="sm" len="sm"/>
              <a:tailEnd type="triangle" w="med" len="med"/>
            </a:ln>
          </p:spPr>
        </p:cxnSp>
        <p:grpSp>
          <p:nvGrpSpPr>
            <p:cNvPr id="1593" name="Google Shape;1593;p62"/>
            <p:cNvGrpSpPr/>
            <p:nvPr/>
          </p:nvGrpSpPr>
          <p:grpSpPr>
            <a:xfrm>
              <a:off x="4930406" y="4637434"/>
              <a:ext cx="1090499" cy="1733226"/>
              <a:chOff x="4930406" y="4637434"/>
              <a:chExt cx="1090499" cy="1733226"/>
            </a:xfrm>
          </p:grpSpPr>
          <p:sp>
            <p:nvSpPr>
              <p:cNvPr id="1594" name="Google Shape;1594;p62"/>
              <p:cNvSpPr txBox="1"/>
              <p:nvPr/>
            </p:nvSpPr>
            <p:spPr>
              <a:xfrm>
                <a:off x="4930406" y="6062883"/>
                <a:ext cx="109049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Score</a:t>
                </a:r>
                <a:endParaRPr sz="1400" baseline="-25000">
                  <a:solidFill>
                    <a:schemeClr val="dk1"/>
                  </a:solidFill>
                  <a:latin typeface="Arial"/>
                  <a:ea typeface="Arial"/>
                  <a:cs typeface="Arial"/>
                  <a:sym typeface="Arial"/>
                </a:endParaRPr>
              </a:p>
            </p:txBody>
          </p:sp>
          <p:grpSp>
            <p:nvGrpSpPr>
              <p:cNvPr id="1595" name="Google Shape;1595;p62"/>
              <p:cNvGrpSpPr/>
              <p:nvPr/>
            </p:nvGrpSpPr>
            <p:grpSpPr>
              <a:xfrm rot="-5400000">
                <a:off x="4426105" y="5192198"/>
                <a:ext cx="1368058" cy="258531"/>
                <a:chOff x="4763021" y="1712180"/>
                <a:chExt cx="702030" cy="160527"/>
              </a:xfrm>
            </p:grpSpPr>
            <p:sp>
              <p:nvSpPr>
                <p:cNvPr id="1596" name="Google Shape;1596;p62"/>
                <p:cNvSpPr/>
                <p:nvPr/>
              </p:nvSpPr>
              <p:spPr>
                <a:xfrm>
                  <a:off x="4763021" y="1712180"/>
                  <a:ext cx="702030" cy="160527"/>
                </a:xfrm>
                <a:prstGeom prst="rect">
                  <a:avLst/>
                </a:prstGeom>
                <a:solidFill>
                  <a:srgbClr val="F7CAAC"/>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597" name="Google Shape;1597;p62"/>
                <p:cNvCxnSpPr/>
                <p:nvPr/>
              </p:nvCxnSpPr>
              <p:spPr>
                <a:xfrm>
                  <a:off x="4937117" y="1712180"/>
                  <a:ext cx="0" cy="160527"/>
                </a:xfrm>
                <a:prstGeom prst="straightConnector1">
                  <a:avLst/>
                </a:prstGeom>
                <a:noFill/>
                <a:ln w="19050" cap="flat" cmpd="sng">
                  <a:solidFill>
                    <a:srgbClr val="595959"/>
                  </a:solidFill>
                  <a:prstDash val="solid"/>
                  <a:miter lim="800000"/>
                  <a:headEnd type="none" w="sm" len="sm"/>
                  <a:tailEnd type="none" w="sm" len="sm"/>
                </a:ln>
              </p:spPr>
            </p:cxnSp>
            <p:cxnSp>
              <p:nvCxnSpPr>
                <p:cNvPr id="1598" name="Google Shape;1598;p62"/>
                <p:cNvCxnSpPr/>
                <p:nvPr/>
              </p:nvCxnSpPr>
              <p:spPr>
                <a:xfrm>
                  <a:off x="5118240" y="1712180"/>
                  <a:ext cx="0" cy="160527"/>
                </a:xfrm>
                <a:prstGeom prst="straightConnector1">
                  <a:avLst/>
                </a:prstGeom>
                <a:noFill/>
                <a:ln w="19050" cap="flat" cmpd="sng">
                  <a:solidFill>
                    <a:srgbClr val="595959"/>
                  </a:solidFill>
                  <a:prstDash val="solid"/>
                  <a:miter lim="800000"/>
                  <a:headEnd type="none" w="sm" len="sm"/>
                  <a:tailEnd type="none" w="sm" len="sm"/>
                </a:ln>
              </p:spPr>
            </p:cxnSp>
            <p:cxnSp>
              <p:nvCxnSpPr>
                <p:cNvPr id="1599" name="Google Shape;1599;p62"/>
                <p:cNvCxnSpPr/>
                <p:nvPr/>
              </p:nvCxnSpPr>
              <p:spPr>
                <a:xfrm>
                  <a:off x="5307068" y="1712180"/>
                  <a:ext cx="0" cy="160527"/>
                </a:xfrm>
                <a:prstGeom prst="straightConnector1">
                  <a:avLst/>
                </a:prstGeom>
                <a:noFill/>
                <a:ln w="19050" cap="flat" cmpd="sng">
                  <a:solidFill>
                    <a:srgbClr val="595959"/>
                  </a:solidFill>
                  <a:prstDash val="solid"/>
                  <a:miter lim="800000"/>
                  <a:headEnd type="none" w="sm" len="sm"/>
                  <a:tailEnd type="none" w="sm" len="sm"/>
                </a:ln>
              </p:spPr>
            </p:cxnSp>
          </p:grpSp>
          <p:grpSp>
            <p:nvGrpSpPr>
              <p:cNvPr id="1600" name="Google Shape;1600;p62"/>
              <p:cNvGrpSpPr/>
              <p:nvPr/>
            </p:nvGrpSpPr>
            <p:grpSpPr>
              <a:xfrm rot="-5400000">
                <a:off x="4684638" y="5192198"/>
                <a:ext cx="1368058" cy="258531"/>
                <a:chOff x="4763021" y="1712180"/>
                <a:chExt cx="702030" cy="160527"/>
              </a:xfrm>
            </p:grpSpPr>
            <p:sp>
              <p:nvSpPr>
                <p:cNvPr id="1601" name="Google Shape;1601;p62"/>
                <p:cNvSpPr/>
                <p:nvPr/>
              </p:nvSpPr>
              <p:spPr>
                <a:xfrm>
                  <a:off x="4763021" y="1712180"/>
                  <a:ext cx="702030" cy="160527"/>
                </a:xfrm>
                <a:prstGeom prst="rect">
                  <a:avLst/>
                </a:prstGeom>
                <a:solidFill>
                  <a:srgbClr val="F7CAAC"/>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602" name="Google Shape;1602;p62"/>
                <p:cNvCxnSpPr/>
                <p:nvPr/>
              </p:nvCxnSpPr>
              <p:spPr>
                <a:xfrm>
                  <a:off x="4937117" y="1712180"/>
                  <a:ext cx="0" cy="160527"/>
                </a:xfrm>
                <a:prstGeom prst="straightConnector1">
                  <a:avLst/>
                </a:prstGeom>
                <a:noFill/>
                <a:ln w="19050" cap="flat" cmpd="sng">
                  <a:solidFill>
                    <a:srgbClr val="595959"/>
                  </a:solidFill>
                  <a:prstDash val="solid"/>
                  <a:miter lim="800000"/>
                  <a:headEnd type="none" w="sm" len="sm"/>
                  <a:tailEnd type="none" w="sm" len="sm"/>
                </a:ln>
              </p:spPr>
            </p:cxnSp>
            <p:cxnSp>
              <p:nvCxnSpPr>
                <p:cNvPr id="1603" name="Google Shape;1603;p62"/>
                <p:cNvCxnSpPr/>
                <p:nvPr/>
              </p:nvCxnSpPr>
              <p:spPr>
                <a:xfrm>
                  <a:off x="5118240" y="1712180"/>
                  <a:ext cx="0" cy="160527"/>
                </a:xfrm>
                <a:prstGeom prst="straightConnector1">
                  <a:avLst/>
                </a:prstGeom>
                <a:noFill/>
                <a:ln w="19050" cap="flat" cmpd="sng">
                  <a:solidFill>
                    <a:srgbClr val="595959"/>
                  </a:solidFill>
                  <a:prstDash val="solid"/>
                  <a:miter lim="800000"/>
                  <a:headEnd type="none" w="sm" len="sm"/>
                  <a:tailEnd type="none" w="sm" len="sm"/>
                </a:ln>
              </p:spPr>
            </p:cxnSp>
            <p:cxnSp>
              <p:nvCxnSpPr>
                <p:cNvPr id="1604" name="Google Shape;1604;p62"/>
                <p:cNvCxnSpPr/>
                <p:nvPr/>
              </p:nvCxnSpPr>
              <p:spPr>
                <a:xfrm>
                  <a:off x="5307068" y="1712180"/>
                  <a:ext cx="0" cy="160527"/>
                </a:xfrm>
                <a:prstGeom prst="straightConnector1">
                  <a:avLst/>
                </a:prstGeom>
                <a:noFill/>
                <a:ln w="19050" cap="flat" cmpd="sng">
                  <a:solidFill>
                    <a:srgbClr val="595959"/>
                  </a:solidFill>
                  <a:prstDash val="solid"/>
                  <a:miter lim="800000"/>
                  <a:headEnd type="none" w="sm" len="sm"/>
                  <a:tailEnd type="none" w="sm" len="sm"/>
                </a:ln>
              </p:spPr>
            </p:cxnSp>
          </p:grpSp>
          <p:grpSp>
            <p:nvGrpSpPr>
              <p:cNvPr id="1605" name="Google Shape;1605;p62"/>
              <p:cNvGrpSpPr/>
              <p:nvPr/>
            </p:nvGrpSpPr>
            <p:grpSpPr>
              <a:xfrm rot="-5400000">
                <a:off x="4943170" y="5192198"/>
                <a:ext cx="1368058" cy="258531"/>
                <a:chOff x="4763021" y="1712180"/>
                <a:chExt cx="702030" cy="160527"/>
              </a:xfrm>
            </p:grpSpPr>
            <p:sp>
              <p:nvSpPr>
                <p:cNvPr id="1606" name="Google Shape;1606;p62"/>
                <p:cNvSpPr/>
                <p:nvPr/>
              </p:nvSpPr>
              <p:spPr>
                <a:xfrm>
                  <a:off x="4763021" y="1712180"/>
                  <a:ext cx="702030" cy="160527"/>
                </a:xfrm>
                <a:prstGeom prst="rect">
                  <a:avLst/>
                </a:prstGeom>
                <a:solidFill>
                  <a:srgbClr val="F7CAAC"/>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607" name="Google Shape;1607;p62"/>
                <p:cNvCxnSpPr/>
                <p:nvPr/>
              </p:nvCxnSpPr>
              <p:spPr>
                <a:xfrm>
                  <a:off x="4937117" y="1712180"/>
                  <a:ext cx="0" cy="160527"/>
                </a:xfrm>
                <a:prstGeom prst="straightConnector1">
                  <a:avLst/>
                </a:prstGeom>
                <a:noFill/>
                <a:ln w="19050" cap="flat" cmpd="sng">
                  <a:solidFill>
                    <a:srgbClr val="595959"/>
                  </a:solidFill>
                  <a:prstDash val="solid"/>
                  <a:miter lim="800000"/>
                  <a:headEnd type="none" w="sm" len="sm"/>
                  <a:tailEnd type="none" w="sm" len="sm"/>
                </a:ln>
              </p:spPr>
            </p:cxnSp>
            <p:cxnSp>
              <p:nvCxnSpPr>
                <p:cNvPr id="1608" name="Google Shape;1608;p62"/>
                <p:cNvCxnSpPr/>
                <p:nvPr/>
              </p:nvCxnSpPr>
              <p:spPr>
                <a:xfrm>
                  <a:off x="5118240" y="1712180"/>
                  <a:ext cx="0" cy="160527"/>
                </a:xfrm>
                <a:prstGeom prst="straightConnector1">
                  <a:avLst/>
                </a:prstGeom>
                <a:noFill/>
                <a:ln w="19050" cap="flat" cmpd="sng">
                  <a:solidFill>
                    <a:srgbClr val="595959"/>
                  </a:solidFill>
                  <a:prstDash val="solid"/>
                  <a:miter lim="800000"/>
                  <a:headEnd type="none" w="sm" len="sm"/>
                  <a:tailEnd type="none" w="sm" len="sm"/>
                </a:ln>
              </p:spPr>
            </p:cxnSp>
            <p:cxnSp>
              <p:nvCxnSpPr>
                <p:cNvPr id="1609" name="Google Shape;1609;p62"/>
                <p:cNvCxnSpPr/>
                <p:nvPr/>
              </p:nvCxnSpPr>
              <p:spPr>
                <a:xfrm>
                  <a:off x="5307068" y="1712180"/>
                  <a:ext cx="0" cy="160527"/>
                </a:xfrm>
                <a:prstGeom prst="straightConnector1">
                  <a:avLst/>
                </a:prstGeom>
                <a:noFill/>
                <a:ln w="19050" cap="flat" cmpd="sng">
                  <a:solidFill>
                    <a:srgbClr val="595959"/>
                  </a:solidFill>
                  <a:prstDash val="solid"/>
                  <a:miter lim="800000"/>
                  <a:headEnd type="none" w="sm" len="sm"/>
                  <a:tailEnd type="none" w="sm" len="sm"/>
                </a:ln>
              </p:spPr>
            </p:cxnSp>
          </p:grpSp>
          <p:grpSp>
            <p:nvGrpSpPr>
              <p:cNvPr id="1610" name="Google Shape;1610;p62"/>
              <p:cNvGrpSpPr/>
              <p:nvPr/>
            </p:nvGrpSpPr>
            <p:grpSpPr>
              <a:xfrm rot="-5400000">
                <a:off x="5201703" y="5195002"/>
                <a:ext cx="1368058" cy="258531"/>
                <a:chOff x="4763021" y="1712180"/>
                <a:chExt cx="702030" cy="160527"/>
              </a:xfrm>
            </p:grpSpPr>
            <p:sp>
              <p:nvSpPr>
                <p:cNvPr id="1611" name="Google Shape;1611;p62"/>
                <p:cNvSpPr/>
                <p:nvPr/>
              </p:nvSpPr>
              <p:spPr>
                <a:xfrm>
                  <a:off x="4763021" y="1712180"/>
                  <a:ext cx="702030" cy="160527"/>
                </a:xfrm>
                <a:prstGeom prst="rect">
                  <a:avLst/>
                </a:prstGeom>
                <a:solidFill>
                  <a:srgbClr val="F7CAAC"/>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612" name="Google Shape;1612;p62"/>
                <p:cNvCxnSpPr/>
                <p:nvPr/>
              </p:nvCxnSpPr>
              <p:spPr>
                <a:xfrm>
                  <a:off x="4937117" y="1712180"/>
                  <a:ext cx="0" cy="160527"/>
                </a:xfrm>
                <a:prstGeom prst="straightConnector1">
                  <a:avLst/>
                </a:prstGeom>
                <a:noFill/>
                <a:ln w="19050" cap="flat" cmpd="sng">
                  <a:solidFill>
                    <a:srgbClr val="595959"/>
                  </a:solidFill>
                  <a:prstDash val="solid"/>
                  <a:miter lim="800000"/>
                  <a:headEnd type="none" w="sm" len="sm"/>
                  <a:tailEnd type="none" w="sm" len="sm"/>
                </a:ln>
              </p:spPr>
            </p:cxnSp>
            <p:cxnSp>
              <p:nvCxnSpPr>
                <p:cNvPr id="1613" name="Google Shape;1613;p62"/>
                <p:cNvCxnSpPr/>
                <p:nvPr/>
              </p:nvCxnSpPr>
              <p:spPr>
                <a:xfrm>
                  <a:off x="5118240" y="1712180"/>
                  <a:ext cx="0" cy="160527"/>
                </a:xfrm>
                <a:prstGeom prst="straightConnector1">
                  <a:avLst/>
                </a:prstGeom>
                <a:noFill/>
                <a:ln w="19050" cap="flat" cmpd="sng">
                  <a:solidFill>
                    <a:srgbClr val="595959"/>
                  </a:solidFill>
                  <a:prstDash val="solid"/>
                  <a:miter lim="800000"/>
                  <a:headEnd type="none" w="sm" len="sm"/>
                  <a:tailEnd type="none" w="sm" len="sm"/>
                </a:ln>
              </p:spPr>
            </p:cxnSp>
            <p:cxnSp>
              <p:nvCxnSpPr>
                <p:cNvPr id="1614" name="Google Shape;1614;p62"/>
                <p:cNvCxnSpPr/>
                <p:nvPr/>
              </p:nvCxnSpPr>
              <p:spPr>
                <a:xfrm>
                  <a:off x="5307068" y="1712180"/>
                  <a:ext cx="0" cy="160527"/>
                </a:xfrm>
                <a:prstGeom prst="straightConnector1">
                  <a:avLst/>
                </a:prstGeom>
                <a:noFill/>
                <a:ln w="19050" cap="flat" cmpd="sng">
                  <a:solidFill>
                    <a:srgbClr val="595959"/>
                  </a:solidFill>
                  <a:prstDash val="solid"/>
                  <a:miter lim="800000"/>
                  <a:headEnd type="none" w="sm" len="sm"/>
                  <a:tailEnd type="none" w="sm" len="sm"/>
                </a:ln>
              </p:spPr>
            </p:cxnSp>
          </p:grpSp>
        </p:grpSp>
      </p:grpSp>
      <p:sp>
        <p:nvSpPr>
          <p:cNvPr id="1615" name="Google Shape;1615;p62"/>
          <p:cNvSpPr/>
          <p:nvPr/>
        </p:nvSpPr>
        <p:spPr>
          <a:xfrm>
            <a:off x="1222990" y="673263"/>
            <a:ext cx="8980659" cy="1479924"/>
          </a:xfrm>
          <a:prstGeom prst="rect">
            <a:avLst/>
          </a:prstGeom>
          <a:gradFill>
            <a:gsLst>
              <a:gs pos="0">
                <a:schemeClr val="lt1"/>
              </a:gs>
              <a:gs pos="26000">
                <a:schemeClr val="lt1"/>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616" name="Google Shape;1616;p62"/>
          <p:cNvGrpSpPr/>
          <p:nvPr/>
        </p:nvGrpSpPr>
        <p:grpSpPr>
          <a:xfrm>
            <a:off x="0" y="0"/>
            <a:ext cx="12192000" cy="816077"/>
            <a:chOff x="0" y="0"/>
            <a:chExt cx="12192000" cy="816077"/>
          </a:xfrm>
        </p:grpSpPr>
        <p:sp>
          <p:nvSpPr>
            <p:cNvPr id="1617" name="Google Shape;1617;p62"/>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8" name="Google Shape;1618;p62"/>
            <p:cNvSpPr txBox="1"/>
            <p:nvPr/>
          </p:nvSpPr>
          <p:spPr>
            <a:xfrm>
              <a:off x="2006419" y="88488"/>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Attention model</a:t>
              </a:r>
              <a:endParaRPr sz="3200" b="1">
                <a:solidFill>
                  <a:schemeClr val="lt1"/>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63"/>
          <p:cNvSpPr txBox="1"/>
          <p:nvPr/>
        </p:nvSpPr>
        <p:spPr>
          <a:xfrm>
            <a:off x="7743669" y="4345429"/>
            <a:ext cx="1181207"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chemeClr val="dk1"/>
                </a:solidFill>
                <a:latin typeface="Montserrat"/>
                <a:ea typeface="Montserrat"/>
                <a:cs typeface="Montserrat"/>
                <a:sym typeface="Montserrat"/>
              </a:rPr>
              <a:t>Feature map</a:t>
            </a:r>
            <a:endParaRPr/>
          </a:p>
        </p:txBody>
      </p:sp>
      <p:grpSp>
        <p:nvGrpSpPr>
          <p:cNvPr id="1624" name="Google Shape;1624;p63"/>
          <p:cNvGrpSpPr/>
          <p:nvPr/>
        </p:nvGrpSpPr>
        <p:grpSpPr>
          <a:xfrm>
            <a:off x="3306824" y="3135343"/>
            <a:ext cx="3059108" cy="3091691"/>
            <a:chOff x="3306824" y="3135343"/>
            <a:chExt cx="3059108" cy="3091691"/>
          </a:xfrm>
        </p:grpSpPr>
        <p:grpSp>
          <p:nvGrpSpPr>
            <p:cNvPr id="1625" name="Google Shape;1625;p63"/>
            <p:cNvGrpSpPr/>
            <p:nvPr/>
          </p:nvGrpSpPr>
          <p:grpSpPr>
            <a:xfrm>
              <a:off x="4672359" y="3760882"/>
              <a:ext cx="1693573" cy="951320"/>
              <a:chOff x="807252" y="3411748"/>
              <a:chExt cx="2049223" cy="1151096"/>
            </a:xfrm>
          </p:grpSpPr>
          <p:cxnSp>
            <p:nvCxnSpPr>
              <p:cNvPr id="1626" name="Google Shape;1626;p63"/>
              <p:cNvCxnSpPr/>
              <p:nvPr/>
            </p:nvCxnSpPr>
            <p:spPr>
              <a:xfrm>
                <a:off x="1816680" y="3411748"/>
                <a:ext cx="0" cy="284618"/>
              </a:xfrm>
              <a:prstGeom prst="straightConnector1">
                <a:avLst/>
              </a:prstGeom>
              <a:noFill/>
              <a:ln w="19050" cap="flat" cmpd="sng">
                <a:solidFill>
                  <a:srgbClr val="595959"/>
                </a:solidFill>
                <a:prstDash val="solid"/>
                <a:miter lim="800000"/>
                <a:headEnd type="none" w="sm" len="sm"/>
                <a:tailEnd type="triangle" w="med" len="med"/>
              </a:ln>
            </p:spPr>
          </p:cxnSp>
          <p:grpSp>
            <p:nvGrpSpPr>
              <p:cNvPr id="1627" name="Google Shape;1627;p63"/>
              <p:cNvGrpSpPr/>
              <p:nvPr/>
            </p:nvGrpSpPr>
            <p:grpSpPr>
              <a:xfrm>
                <a:off x="807252" y="3728592"/>
                <a:ext cx="2049223" cy="458002"/>
                <a:chOff x="2093953" y="3334551"/>
                <a:chExt cx="2049223" cy="458002"/>
              </a:xfrm>
            </p:grpSpPr>
            <p:grpSp>
              <p:nvGrpSpPr>
                <p:cNvPr id="1628" name="Google Shape;1628;p63"/>
                <p:cNvGrpSpPr/>
                <p:nvPr/>
              </p:nvGrpSpPr>
              <p:grpSpPr>
                <a:xfrm>
                  <a:off x="2093953" y="3334551"/>
                  <a:ext cx="2049223" cy="458002"/>
                  <a:chOff x="1148078" y="1393371"/>
                  <a:chExt cx="2254145" cy="609600"/>
                </a:xfrm>
              </p:grpSpPr>
              <p:sp>
                <p:nvSpPr>
                  <p:cNvPr id="1629" name="Google Shape;1629;p63"/>
                  <p:cNvSpPr/>
                  <p:nvPr/>
                </p:nvSpPr>
                <p:spPr>
                  <a:xfrm>
                    <a:off x="1148078" y="1393371"/>
                    <a:ext cx="2254145" cy="609600"/>
                  </a:xfrm>
                  <a:prstGeom prst="roundRect">
                    <a:avLst>
                      <a:gd name="adj" fmla="val 15151"/>
                    </a:avLst>
                  </a:prstGeom>
                  <a:solidFill>
                    <a:schemeClr val="accent1"/>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1630" name="Google Shape;1630;p63"/>
                  <p:cNvCxnSpPr/>
                  <p:nvPr/>
                </p:nvCxnSpPr>
                <p:spPr>
                  <a:xfrm>
                    <a:off x="1694464" y="1393371"/>
                    <a:ext cx="0" cy="609600"/>
                  </a:xfrm>
                  <a:prstGeom prst="straightConnector1">
                    <a:avLst/>
                  </a:prstGeom>
                  <a:noFill/>
                  <a:ln w="19050" cap="flat" cmpd="sng">
                    <a:solidFill>
                      <a:srgbClr val="595959"/>
                    </a:solidFill>
                    <a:prstDash val="solid"/>
                    <a:miter lim="800000"/>
                    <a:headEnd type="none" w="sm" len="sm"/>
                    <a:tailEnd type="none" w="sm" len="sm"/>
                  </a:ln>
                </p:spPr>
              </p:cxnSp>
              <p:cxnSp>
                <p:nvCxnSpPr>
                  <p:cNvPr id="1631" name="Google Shape;1631;p63"/>
                  <p:cNvCxnSpPr/>
                  <p:nvPr/>
                </p:nvCxnSpPr>
                <p:spPr>
                  <a:xfrm>
                    <a:off x="2262909" y="1393371"/>
                    <a:ext cx="0" cy="609600"/>
                  </a:xfrm>
                  <a:prstGeom prst="straightConnector1">
                    <a:avLst/>
                  </a:prstGeom>
                  <a:noFill/>
                  <a:ln w="19050" cap="flat" cmpd="sng">
                    <a:solidFill>
                      <a:srgbClr val="595959"/>
                    </a:solidFill>
                    <a:prstDash val="solid"/>
                    <a:miter lim="800000"/>
                    <a:headEnd type="none" w="sm" len="sm"/>
                    <a:tailEnd type="none" w="sm" len="sm"/>
                  </a:ln>
                </p:spPr>
              </p:cxnSp>
              <p:cxnSp>
                <p:nvCxnSpPr>
                  <p:cNvPr id="1632" name="Google Shape;1632;p63"/>
                  <p:cNvCxnSpPr/>
                  <p:nvPr/>
                </p:nvCxnSpPr>
                <p:spPr>
                  <a:xfrm>
                    <a:off x="2855531" y="1393371"/>
                    <a:ext cx="0" cy="609600"/>
                  </a:xfrm>
                  <a:prstGeom prst="straightConnector1">
                    <a:avLst/>
                  </a:prstGeom>
                  <a:noFill/>
                  <a:ln w="19050" cap="flat" cmpd="sng">
                    <a:solidFill>
                      <a:srgbClr val="595959"/>
                    </a:solidFill>
                    <a:prstDash val="solid"/>
                    <a:miter lim="800000"/>
                    <a:headEnd type="none" w="sm" len="sm"/>
                    <a:tailEnd type="none" w="sm" len="sm"/>
                  </a:ln>
                </p:spPr>
              </p:cxnSp>
            </p:grpSp>
            <p:sp>
              <p:nvSpPr>
                <p:cNvPr id="1633" name="Google Shape;1633;p63"/>
                <p:cNvSpPr/>
                <p:nvPr/>
              </p:nvSpPr>
              <p:spPr>
                <a:xfrm>
                  <a:off x="2149232" y="3381775"/>
                  <a:ext cx="380775" cy="363553"/>
                </a:xfrm>
                <a:prstGeom prst="roundRect">
                  <a:avLst>
                    <a:gd name="adj" fmla="val 16667"/>
                  </a:avLst>
                </a:prstGeom>
                <a:solidFill>
                  <a:srgbClr val="A8D08C">
                    <a:alpha val="8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34" name="Google Shape;1634;p63"/>
                <p:cNvSpPr/>
                <p:nvPr/>
              </p:nvSpPr>
              <p:spPr>
                <a:xfrm>
                  <a:off x="2663633" y="3381774"/>
                  <a:ext cx="380775" cy="363553"/>
                </a:xfrm>
                <a:prstGeom prst="roundRect">
                  <a:avLst>
                    <a:gd name="adj" fmla="val 16667"/>
                  </a:avLst>
                </a:prstGeom>
                <a:solidFill>
                  <a:srgbClr val="A8D08C">
                    <a:alpha val="6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35" name="Google Shape;1635;p63"/>
                <p:cNvSpPr/>
                <p:nvPr/>
              </p:nvSpPr>
              <p:spPr>
                <a:xfrm>
                  <a:off x="3178034" y="3381773"/>
                  <a:ext cx="380775" cy="363553"/>
                </a:xfrm>
                <a:prstGeom prst="roundRect">
                  <a:avLst>
                    <a:gd name="adj" fmla="val 16667"/>
                  </a:avLst>
                </a:prstGeom>
                <a:solidFill>
                  <a:srgbClr val="A8D08C">
                    <a:alpha val="6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36" name="Google Shape;1636;p63"/>
                <p:cNvSpPr/>
                <p:nvPr/>
              </p:nvSpPr>
              <p:spPr>
                <a:xfrm>
                  <a:off x="3692435" y="3381772"/>
                  <a:ext cx="380775" cy="363553"/>
                </a:xfrm>
                <a:prstGeom prst="roundRect">
                  <a:avLst>
                    <a:gd name="adj" fmla="val 16667"/>
                  </a:avLst>
                </a:prstGeom>
                <a:solidFill>
                  <a:srgbClr val="A8D0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cxnSp>
            <p:nvCxnSpPr>
              <p:cNvPr id="1637" name="Google Shape;1637;p63"/>
              <p:cNvCxnSpPr/>
              <p:nvPr/>
            </p:nvCxnSpPr>
            <p:spPr>
              <a:xfrm>
                <a:off x="1821620" y="4278226"/>
                <a:ext cx="0" cy="284618"/>
              </a:xfrm>
              <a:prstGeom prst="straightConnector1">
                <a:avLst/>
              </a:prstGeom>
              <a:noFill/>
              <a:ln w="19050" cap="flat" cmpd="sng">
                <a:solidFill>
                  <a:srgbClr val="595959"/>
                </a:solidFill>
                <a:prstDash val="solid"/>
                <a:miter lim="800000"/>
                <a:headEnd type="none" w="sm" len="sm"/>
                <a:tailEnd type="triangle" w="med" len="med"/>
              </a:ln>
            </p:spPr>
          </p:cxnSp>
        </p:grpSp>
        <p:cxnSp>
          <p:nvCxnSpPr>
            <p:cNvPr id="1638" name="Google Shape;1638;p63"/>
            <p:cNvCxnSpPr/>
            <p:nvPr/>
          </p:nvCxnSpPr>
          <p:spPr>
            <a:xfrm flipH="1">
              <a:off x="5502564" y="3135343"/>
              <a:ext cx="4033" cy="276617"/>
            </a:xfrm>
            <a:prstGeom prst="straightConnector1">
              <a:avLst/>
            </a:prstGeom>
            <a:noFill/>
            <a:ln w="19050" cap="flat" cmpd="sng">
              <a:solidFill>
                <a:srgbClr val="595959"/>
              </a:solidFill>
              <a:prstDash val="solid"/>
              <a:miter lim="800000"/>
              <a:headEnd type="none" w="sm" len="sm"/>
              <a:tailEnd type="triangle" w="med" len="med"/>
            </a:ln>
          </p:spPr>
        </p:cxnSp>
        <p:grpSp>
          <p:nvGrpSpPr>
            <p:cNvPr id="1639" name="Google Shape;1639;p63"/>
            <p:cNvGrpSpPr/>
            <p:nvPr/>
          </p:nvGrpSpPr>
          <p:grpSpPr>
            <a:xfrm>
              <a:off x="4804516" y="3438521"/>
              <a:ext cx="1429260" cy="303667"/>
              <a:chOff x="2262788" y="2359819"/>
              <a:chExt cx="1729405" cy="367437"/>
            </a:xfrm>
          </p:grpSpPr>
          <p:sp>
            <p:nvSpPr>
              <p:cNvPr id="1640" name="Google Shape;1640;p63"/>
              <p:cNvSpPr/>
              <p:nvPr/>
            </p:nvSpPr>
            <p:spPr>
              <a:xfrm>
                <a:off x="2309356" y="2359819"/>
                <a:ext cx="1636268" cy="367437"/>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41" name="Google Shape;1641;p63"/>
              <p:cNvSpPr txBox="1"/>
              <p:nvPr/>
            </p:nvSpPr>
            <p:spPr>
              <a:xfrm>
                <a:off x="2262788" y="2372480"/>
                <a:ext cx="1729405" cy="3165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chemeClr val="dk1"/>
                    </a:solidFill>
                    <a:latin typeface="Montserrat"/>
                    <a:ea typeface="Montserrat"/>
                    <a:cs typeface="Montserrat"/>
                    <a:sym typeface="Montserrat"/>
                  </a:rPr>
                  <a:t>Softmax</a:t>
                </a:r>
                <a:endParaRPr sz="1100">
                  <a:solidFill>
                    <a:schemeClr val="dk1"/>
                  </a:solidFill>
                  <a:latin typeface="Montserrat"/>
                  <a:ea typeface="Montserrat"/>
                  <a:cs typeface="Montserrat"/>
                  <a:sym typeface="Montserrat"/>
                </a:endParaRPr>
              </a:p>
            </p:txBody>
          </p:sp>
        </p:grpSp>
        <p:sp>
          <p:nvSpPr>
            <p:cNvPr id="1642" name="Google Shape;1642;p63"/>
            <p:cNvSpPr txBox="1"/>
            <p:nvPr/>
          </p:nvSpPr>
          <p:spPr>
            <a:xfrm>
              <a:off x="3306824" y="4071370"/>
              <a:ext cx="142926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Softmax scores</a:t>
              </a:r>
              <a:endParaRPr sz="1400">
                <a:solidFill>
                  <a:schemeClr val="dk1"/>
                </a:solidFill>
                <a:latin typeface="Arial"/>
                <a:ea typeface="Arial"/>
                <a:cs typeface="Arial"/>
                <a:sym typeface="Arial"/>
              </a:endParaRPr>
            </a:p>
          </p:txBody>
        </p:sp>
        <p:sp>
          <p:nvSpPr>
            <p:cNvPr id="1643" name="Google Shape;1643;p63"/>
            <p:cNvSpPr txBox="1"/>
            <p:nvPr/>
          </p:nvSpPr>
          <p:spPr>
            <a:xfrm>
              <a:off x="4808487" y="5919257"/>
              <a:ext cx="142926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Context vector</a:t>
              </a:r>
              <a:endParaRPr sz="1400">
                <a:solidFill>
                  <a:schemeClr val="dk1"/>
                </a:solidFill>
                <a:latin typeface="Arial"/>
                <a:ea typeface="Arial"/>
                <a:cs typeface="Arial"/>
                <a:sym typeface="Arial"/>
              </a:endParaRPr>
            </a:p>
          </p:txBody>
        </p:sp>
      </p:grpSp>
      <p:grpSp>
        <p:nvGrpSpPr>
          <p:cNvPr id="1644" name="Google Shape;1644;p63"/>
          <p:cNvGrpSpPr/>
          <p:nvPr/>
        </p:nvGrpSpPr>
        <p:grpSpPr>
          <a:xfrm>
            <a:off x="4672359" y="2897112"/>
            <a:ext cx="4017813" cy="2930249"/>
            <a:chOff x="4672359" y="2897112"/>
            <a:chExt cx="4017813" cy="2930249"/>
          </a:xfrm>
        </p:grpSpPr>
        <p:grpSp>
          <p:nvGrpSpPr>
            <p:cNvPr id="1645" name="Google Shape;1645;p63"/>
            <p:cNvGrpSpPr/>
            <p:nvPr/>
          </p:nvGrpSpPr>
          <p:grpSpPr>
            <a:xfrm>
              <a:off x="4809827" y="4721844"/>
              <a:ext cx="1429260" cy="303667"/>
              <a:chOff x="2262788" y="2359819"/>
              <a:chExt cx="1729405" cy="367437"/>
            </a:xfrm>
          </p:grpSpPr>
          <p:sp>
            <p:nvSpPr>
              <p:cNvPr id="1646" name="Google Shape;1646;p63"/>
              <p:cNvSpPr/>
              <p:nvPr/>
            </p:nvSpPr>
            <p:spPr>
              <a:xfrm>
                <a:off x="2309356" y="2359819"/>
                <a:ext cx="1636268" cy="367437"/>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47" name="Google Shape;1647;p63"/>
              <p:cNvSpPr txBox="1"/>
              <p:nvPr/>
            </p:nvSpPr>
            <p:spPr>
              <a:xfrm>
                <a:off x="2262788" y="2372480"/>
                <a:ext cx="1729405" cy="3165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chemeClr val="dk1"/>
                    </a:solidFill>
                    <a:latin typeface="Montserrat"/>
                    <a:ea typeface="Montserrat"/>
                    <a:cs typeface="Montserrat"/>
                    <a:sym typeface="Montserrat"/>
                  </a:rPr>
                  <a:t>multiply</a:t>
                </a:r>
                <a:endParaRPr/>
              </a:p>
            </p:txBody>
          </p:sp>
        </p:grpSp>
        <p:pic>
          <p:nvPicPr>
            <p:cNvPr id="1648" name="Google Shape;1648;p63"/>
            <p:cNvPicPr preferRelativeResize="0"/>
            <p:nvPr/>
          </p:nvPicPr>
          <p:blipFill rotWithShape="1">
            <a:blip r:embed="rId3">
              <a:alphaModFix/>
            </a:blip>
            <a:srcRect/>
            <a:stretch/>
          </p:blipFill>
          <p:spPr>
            <a:xfrm>
              <a:off x="6277573" y="4555436"/>
              <a:ext cx="2056699" cy="381541"/>
            </a:xfrm>
            <a:prstGeom prst="rect">
              <a:avLst/>
            </a:prstGeom>
            <a:noFill/>
            <a:ln>
              <a:noFill/>
            </a:ln>
          </p:spPr>
        </p:pic>
        <p:grpSp>
          <p:nvGrpSpPr>
            <p:cNvPr id="1649" name="Google Shape;1649;p63"/>
            <p:cNvGrpSpPr/>
            <p:nvPr/>
          </p:nvGrpSpPr>
          <p:grpSpPr>
            <a:xfrm>
              <a:off x="7914575" y="2897112"/>
              <a:ext cx="775597" cy="1368058"/>
              <a:chOff x="7141185" y="2574914"/>
              <a:chExt cx="775597" cy="1368058"/>
            </a:xfrm>
          </p:grpSpPr>
          <p:grpSp>
            <p:nvGrpSpPr>
              <p:cNvPr id="1650" name="Google Shape;1650;p63"/>
              <p:cNvGrpSpPr/>
              <p:nvPr/>
            </p:nvGrpSpPr>
            <p:grpSpPr>
              <a:xfrm rot="-5400000">
                <a:off x="6586421" y="3129677"/>
                <a:ext cx="1368058" cy="258531"/>
                <a:chOff x="4763021" y="1712180"/>
                <a:chExt cx="702030" cy="160527"/>
              </a:xfrm>
            </p:grpSpPr>
            <p:sp>
              <p:nvSpPr>
                <p:cNvPr id="1651" name="Google Shape;1651;p63"/>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652" name="Google Shape;1652;p63"/>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653" name="Google Shape;1653;p63"/>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654" name="Google Shape;1654;p63"/>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nvGrpSpPr>
              <p:cNvPr id="1655" name="Google Shape;1655;p63"/>
              <p:cNvGrpSpPr/>
              <p:nvPr/>
            </p:nvGrpSpPr>
            <p:grpSpPr>
              <a:xfrm rot="-5400000">
                <a:off x="6844954" y="3129677"/>
                <a:ext cx="1368058" cy="258531"/>
                <a:chOff x="4763021" y="1712180"/>
                <a:chExt cx="702030" cy="160527"/>
              </a:xfrm>
            </p:grpSpPr>
            <p:sp>
              <p:nvSpPr>
                <p:cNvPr id="1656" name="Google Shape;1656;p63"/>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657" name="Google Shape;1657;p63"/>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658" name="Google Shape;1658;p63"/>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659" name="Google Shape;1659;p63"/>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nvGrpSpPr>
              <p:cNvPr id="1660" name="Google Shape;1660;p63"/>
              <p:cNvGrpSpPr/>
              <p:nvPr/>
            </p:nvGrpSpPr>
            <p:grpSpPr>
              <a:xfrm rot="-5400000">
                <a:off x="7103487" y="3129677"/>
                <a:ext cx="1368058" cy="258531"/>
                <a:chOff x="4763021" y="1712180"/>
                <a:chExt cx="702030" cy="160527"/>
              </a:xfrm>
            </p:grpSpPr>
            <p:sp>
              <p:nvSpPr>
                <p:cNvPr id="1661" name="Google Shape;1661;p63"/>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662" name="Google Shape;1662;p63"/>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663" name="Google Shape;1663;p63"/>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664" name="Google Shape;1664;p63"/>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grpSp>
          <p:nvGrpSpPr>
            <p:cNvPr id="1665" name="Google Shape;1665;p63"/>
            <p:cNvGrpSpPr/>
            <p:nvPr/>
          </p:nvGrpSpPr>
          <p:grpSpPr>
            <a:xfrm>
              <a:off x="4672359" y="5186992"/>
              <a:ext cx="1693573" cy="640369"/>
              <a:chOff x="807252" y="3411748"/>
              <a:chExt cx="2049223" cy="774846"/>
            </a:xfrm>
          </p:grpSpPr>
          <p:cxnSp>
            <p:nvCxnSpPr>
              <p:cNvPr id="1666" name="Google Shape;1666;p63"/>
              <p:cNvCxnSpPr/>
              <p:nvPr/>
            </p:nvCxnSpPr>
            <p:spPr>
              <a:xfrm>
                <a:off x="1816680" y="3411748"/>
                <a:ext cx="0" cy="284618"/>
              </a:xfrm>
              <a:prstGeom prst="straightConnector1">
                <a:avLst/>
              </a:prstGeom>
              <a:noFill/>
              <a:ln w="19050" cap="flat" cmpd="sng">
                <a:solidFill>
                  <a:srgbClr val="595959"/>
                </a:solidFill>
                <a:prstDash val="solid"/>
                <a:miter lim="800000"/>
                <a:headEnd type="none" w="sm" len="sm"/>
                <a:tailEnd type="triangle" w="med" len="med"/>
              </a:ln>
            </p:spPr>
          </p:cxnSp>
          <p:grpSp>
            <p:nvGrpSpPr>
              <p:cNvPr id="1667" name="Google Shape;1667;p63"/>
              <p:cNvGrpSpPr/>
              <p:nvPr/>
            </p:nvGrpSpPr>
            <p:grpSpPr>
              <a:xfrm>
                <a:off x="807252" y="3728592"/>
                <a:ext cx="2049223" cy="458002"/>
                <a:chOff x="2093953" y="3334551"/>
                <a:chExt cx="2049223" cy="458002"/>
              </a:xfrm>
            </p:grpSpPr>
            <p:grpSp>
              <p:nvGrpSpPr>
                <p:cNvPr id="1668" name="Google Shape;1668;p63"/>
                <p:cNvGrpSpPr/>
                <p:nvPr/>
              </p:nvGrpSpPr>
              <p:grpSpPr>
                <a:xfrm>
                  <a:off x="2093953" y="3334551"/>
                  <a:ext cx="2049223" cy="458002"/>
                  <a:chOff x="1148078" y="1393371"/>
                  <a:chExt cx="2254145" cy="609600"/>
                </a:xfrm>
              </p:grpSpPr>
              <p:sp>
                <p:nvSpPr>
                  <p:cNvPr id="1669" name="Google Shape;1669;p63"/>
                  <p:cNvSpPr/>
                  <p:nvPr/>
                </p:nvSpPr>
                <p:spPr>
                  <a:xfrm>
                    <a:off x="1148078" y="1393371"/>
                    <a:ext cx="2254145" cy="609600"/>
                  </a:xfrm>
                  <a:prstGeom prst="roundRect">
                    <a:avLst>
                      <a:gd name="adj" fmla="val 15151"/>
                    </a:avLst>
                  </a:prstGeom>
                  <a:solidFill>
                    <a:schemeClr val="accent1"/>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1670" name="Google Shape;1670;p63"/>
                  <p:cNvCxnSpPr/>
                  <p:nvPr/>
                </p:nvCxnSpPr>
                <p:spPr>
                  <a:xfrm>
                    <a:off x="1694464" y="1393371"/>
                    <a:ext cx="0" cy="609600"/>
                  </a:xfrm>
                  <a:prstGeom prst="straightConnector1">
                    <a:avLst/>
                  </a:prstGeom>
                  <a:noFill/>
                  <a:ln w="19050" cap="flat" cmpd="sng">
                    <a:solidFill>
                      <a:srgbClr val="595959"/>
                    </a:solidFill>
                    <a:prstDash val="solid"/>
                    <a:miter lim="800000"/>
                    <a:headEnd type="none" w="sm" len="sm"/>
                    <a:tailEnd type="none" w="sm" len="sm"/>
                  </a:ln>
                </p:spPr>
              </p:cxnSp>
              <p:cxnSp>
                <p:nvCxnSpPr>
                  <p:cNvPr id="1671" name="Google Shape;1671;p63"/>
                  <p:cNvCxnSpPr/>
                  <p:nvPr/>
                </p:nvCxnSpPr>
                <p:spPr>
                  <a:xfrm>
                    <a:off x="2262909" y="1393371"/>
                    <a:ext cx="0" cy="609600"/>
                  </a:xfrm>
                  <a:prstGeom prst="straightConnector1">
                    <a:avLst/>
                  </a:prstGeom>
                  <a:noFill/>
                  <a:ln w="19050" cap="flat" cmpd="sng">
                    <a:solidFill>
                      <a:srgbClr val="595959"/>
                    </a:solidFill>
                    <a:prstDash val="solid"/>
                    <a:miter lim="800000"/>
                    <a:headEnd type="none" w="sm" len="sm"/>
                    <a:tailEnd type="none" w="sm" len="sm"/>
                  </a:ln>
                </p:spPr>
              </p:cxnSp>
              <p:cxnSp>
                <p:nvCxnSpPr>
                  <p:cNvPr id="1672" name="Google Shape;1672;p63"/>
                  <p:cNvCxnSpPr/>
                  <p:nvPr/>
                </p:nvCxnSpPr>
                <p:spPr>
                  <a:xfrm>
                    <a:off x="2855531" y="1393371"/>
                    <a:ext cx="0" cy="609600"/>
                  </a:xfrm>
                  <a:prstGeom prst="straightConnector1">
                    <a:avLst/>
                  </a:prstGeom>
                  <a:noFill/>
                  <a:ln w="19050" cap="flat" cmpd="sng">
                    <a:solidFill>
                      <a:srgbClr val="595959"/>
                    </a:solidFill>
                    <a:prstDash val="solid"/>
                    <a:miter lim="800000"/>
                    <a:headEnd type="none" w="sm" len="sm"/>
                    <a:tailEnd type="none" w="sm" len="sm"/>
                  </a:ln>
                </p:spPr>
              </p:cxnSp>
            </p:grpSp>
            <p:sp>
              <p:nvSpPr>
                <p:cNvPr id="1673" name="Google Shape;1673;p63"/>
                <p:cNvSpPr/>
                <p:nvPr/>
              </p:nvSpPr>
              <p:spPr>
                <a:xfrm>
                  <a:off x="2149232" y="3381775"/>
                  <a:ext cx="380775" cy="363553"/>
                </a:xfrm>
                <a:prstGeom prst="roundRect">
                  <a:avLst>
                    <a:gd name="adj" fmla="val 16667"/>
                  </a:avLst>
                </a:prstGeom>
                <a:solidFill>
                  <a:srgbClr val="FFE699">
                    <a:alpha val="8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74" name="Google Shape;1674;p63"/>
                <p:cNvSpPr/>
                <p:nvPr/>
              </p:nvSpPr>
              <p:spPr>
                <a:xfrm>
                  <a:off x="2663633" y="3381774"/>
                  <a:ext cx="380775" cy="363553"/>
                </a:xfrm>
                <a:prstGeom prst="roundRect">
                  <a:avLst>
                    <a:gd name="adj" fmla="val 16667"/>
                  </a:avLst>
                </a:prstGeom>
                <a:solidFill>
                  <a:srgbClr val="FFE699">
                    <a:alpha val="6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75" name="Google Shape;1675;p63"/>
                <p:cNvSpPr/>
                <p:nvPr/>
              </p:nvSpPr>
              <p:spPr>
                <a:xfrm>
                  <a:off x="3178034" y="3381773"/>
                  <a:ext cx="380775" cy="363553"/>
                </a:xfrm>
                <a:prstGeom prst="roundRect">
                  <a:avLst>
                    <a:gd name="adj" fmla="val 16667"/>
                  </a:avLst>
                </a:prstGeom>
                <a:solidFill>
                  <a:srgbClr val="FFE699">
                    <a:alpha val="6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76" name="Google Shape;1676;p63"/>
                <p:cNvSpPr/>
                <p:nvPr/>
              </p:nvSpPr>
              <p:spPr>
                <a:xfrm>
                  <a:off x="3692435" y="3381772"/>
                  <a:ext cx="380775" cy="363553"/>
                </a:xfrm>
                <a:prstGeom prst="roundRect">
                  <a:avLst>
                    <a:gd name="adj" fmla="val 16667"/>
                  </a:avLst>
                </a:prstGeom>
                <a:solidFill>
                  <a:srgbClr val="FFE6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grpSp>
      <p:grpSp>
        <p:nvGrpSpPr>
          <p:cNvPr id="1677" name="Google Shape;1677;p63"/>
          <p:cNvGrpSpPr/>
          <p:nvPr/>
        </p:nvGrpSpPr>
        <p:grpSpPr>
          <a:xfrm>
            <a:off x="4941646" y="820793"/>
            <a:ext cx="1090499" cy="2121571"/>
            <a:chOff x="4930406" y="4249089"/>
            <a:chExt cx="1090499" cy="2121571"/>
          </a:xfrm>
        </p:grpSpPr>
        <p:cxnSp>
          <p:nvCxnSpPr>
            <p:cNvPr id="1678" name="Google Shape;1678;p63"/>
            <p:cNvCxnSpPr/>
            <p:nvPr/>
          </p:nvCxnSpPr>
          <p:spPr>
            <a:xfrm>
              <a:off x="5496488" y="4249089"/>
              <a:ext cx="0" cy="235222"/>
            </a:xfrm>
            <a:prstGeom prst="straightConnector1">
              <a:avLst/>
            </a:prstGeom>
            <a:noFill/>
            <a:ln w="19050" cap="flat" cmpd="sng">
              <a:solidFill>
                <a:srgbClr val="595959"/>
              </a:solidFill>
              <a:prstDash val="solid"/>
              <a:miter lim="800000"/>
              <a:headEnd type="none" w="sm" len="sm"/>
              <a:tailEnd type="triangle" w="med" len="med"/>
            </a:ln>
          </p:spPr>
        </p:cxnSp>
        <p:grpSp>
          <p:nvGrpSpPr>
            <p:cNvPr id="1679" name="Google Shape;1679;p63"/>
            <p:cNvGrpSpPr/>
            <p:nvPr/>
          </p:nvGrpSpPr>
          <p:grpSpPr>
            <a:xfrm>
              <a:off x="4930406" y="4637434"/>
              <a:ext cx="1090499" cy="1733226"/>
              <a:chOff x="4930406" y="4637434"/>
              <a:chExt cx="1090499" cy="1733226"/>
            </a:xfrm>
          </p:grpSpPr>
          <p:sp>
            <p:nvSpPr>
              <p:cNvPr id="1680" name="Google Shape;1680;p63"/>
              <p:cNvSpPr txBox="1"/>
              <p:nvPr/>
            </p:nvSpPr>
            <p:spPr>
              <a:xfrm>
                <a:off x="4930406" y="6062883"/>
                <a:ext cx="109049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Score</a:t>
                </a:r>
                <a:endParaRPr sz="1400" baseline="-25000">
                  <a:solidFill>
                    <a:schemeClr val="dk1"/>
                  </a:solidFill>
                  <a:latin typeface="Arial"/>
                  <a:ea typeface="Arial"/>
                  <a:cs typeface="Arial"/>
                  <a:sym typeface="Arial"/>
                </a:endParaRPr>
              </a:p>
            </p:txBody>
          </p:sp>
          <p:grpSp>
            <p:nvGrpSpPr>
              <p:cNvPr id="1681" name="Google Shape;1681;p63"/>
              <p:cNvGrpSpPr/>
              <p:nvPr/>
            </p:nvGrpSpPr>
            <p:grpSpPr>
              <a:xfrm rot="-5400000">
                <a:off x="4426105" y="5192198"/>
                <a:ext cx="1368058" cy="258531"/>
                <a:chOff x="4763021" y="1712180"/>
                <a:chExt cx="702030" cy="160527"/>
              </a:xfrm>
            </p:grpSpPr>
            <p:sp>
              <p:nvSpPr>
                <p:cNvPr id="1682" name="Google Shape;1682;p63"/>
                <p:cNvSpPr/>
                <p:nvPr/>
              </p:nvSpPr>
              <p:spPr>
                <a:xfrm>
                  <a:off x="4763021" y="1712180"/>
                  <a:ext cx="702030" cy="160527"/>
                </a:xfrm>
                <a:prstGeom prst="rect">
                  <a:avLst/>
                </a:prstGeom>
                <a:solidFill>
                  <a:srgbClr val="F7CAAC"/>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683" name="Google Shape;1683;p63"/>
                <p:cNvCxnSpPr/>
                <p:nvPr/>
              </p:nvCxnSpPr>
              <p:spPr>
                <a:xfrm>
                  <a:off x="4937117" y="1712180"/>
                  <a:ext cx="0" cy="160527"/>
                </a:xfrm>
                <a:prstGeom prst="straightConnector1">
                  <a:avLst/>
                </a:prstGeom>
                <a:noFill/>
                <a:ln w="19050" cap="flat" cmpd="sng">
                  <a:solidFill>
                    <a:srgbClr val="595959"/>
                  </a:solidFill>
                  <a:prstDash val="solid"/>
                  <a:miter lim="800000"/>
                  <a:headEnd type="none" w="sm" len="sm"/>
                  <a:tailEnd type="none" w="sm" len="sm"/>
                </a:ln>
              </p:spPr>
            </p:cxnSp>
            <p:cxnSp>
              <p:nvCxnSpPr>
                <p:cNvPr id="1684" name="Google Shape;1684;p63"/>
                <p:cNvCxnSpPr/>
                <p:nvPr/>
              </p:nvCxnSpPr>
              <p:spPr>
                <a:xfrm>
                  <a:off x="5118240" y="1712180"/>
                  <a:ext cx="0" cy="160527"/>
                </a:xfrm>
                <a:prstGeom prst="straightConnector1">
                  <a:avLst/>
                </a:prstGeom>
                <a:noFill/>
                <a:ln w="19050" cap="flat" cmpd="sng">
                  <a:solidFill>
                    <a:srgbClr val="595959"/>
                  </a:solidFill>
                  <a:prstDash val="solid"/>
                  <a:miter lim="800000"/>
                  <a:headEnd type="none" w="sm" len="sm"/>
                  <a:tailEnd type="none" w="sm" len="sm"/>
                </a:ln>
              </p:spPr>
            </p:cxnSp>
            <p:cxnSp>
              <p:nvCxnSpPr>
                <p:cNvPr id="1685" name="Google Shape;1685;p63"/>
                <p:cNvCxnSpPr/>
                <p:nvPr/>
              </p:nvCxnSpPr>
              <p:spPr>
                <a:xfrm>
                  <a:off x="5307068" y="1712180"/>
                  <a:ext cx="0" cy="160527"/>
                </a:xfrm>
                <a:prstGeom prst="straightConnector1">
                  <a:avLst/>
                </a:prstGeom>
                <a:noFill/>
                <a:ln w="19050" cap="flat" cmpd="sng">
                  <a:solidFill>
                    <a:srgbClr val="595959"/>
                  </a:solidFill>
                  <a:prstDash val="solid"/>
                  <a:miter lim="800000"/>
                  <a:headEnd type="none" w="sm" len="sm"/>
                  <a:tailEnd type="none" w="sm" len="sm"/>
                </a:ln>
              </p:spPr>
            </p:cxnSp>
          </p:grpSp>
          <p:grpSp>
            <p:nvGrpSpPr>
              <p:cNvPr id="1686" name="Google Shape;1686;p63"/>
              <p:cNvGrpSpPr/>
              <p:nvPr/>
            </p:nvGrpSpPr>
            <p:grpSpPr>
              <a:xfrm rot="-5400000">
                <a:off x="4684638" y="5192198"/>
                <a:ext cx="1368058" cy="258531"/>
                <a:chOff x="4763021" y="1712180"/>
                <a:chExt cx="702030" cy="160527"/>
              </a:xfrm>
            </p:grpSpPr>
            <p:sp>
              <p:nvSpPr>
                <p:cNvPr id="1687" name="Google Shape;1687;p63"/>
                <p:cNvSpPr/>
                <p:nvPr/>
              </p:nvSpPr>
              <p:spPr>
                <a:xfrm>
                  <a:off x="4763021" y="1712180"/>
                  <a:ext cx="702030" cy="160527"/>
                </a:xfrm>
                <a:prstGeom prst="rect">
                  <a:avLst/>
                </a:prstGeom>
                <a:solidFill>
                  <a:srgbClr val="F7CAAC"/>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688" name="Google Shape;1688;p63"/>
                <p:cNvCxnSpPr/>
                <p:nvPr/>
              </p:nvCxnSpPr>
              <p:spPr>
                <a:xfrm>
                  <a:off x="4937117" y="1712180"/>
                  <a:ext cx="0" cy="160527"/>
                </a:xfrm>
                <a:prstGeom prst="straightConnector1">
                  <a:avLst/>
                </a:prstGeom>
                <a:noFill/>
                <a:ln w="19050" cap="flat" cmpd="sng">
                  <a:solidFill>
                    <a:srgbClr val="595959"/>
                  </a:solidFill>
                  <a:prstDash val="solid"/>
                  <a:miter lim="800000"/>
                  <a:headEnd type="none" w="sm" len="sm"/>
                  <a:tailEnd type="none" w="sm" len="sm"/>
                </a:ln>
              </p:spPr>
            </p:cxnSp>
            <p:cxnSp>
              <p:nvCxnSpPr>
                <p:cNvPr id="1689" name="Google Shape;1689;p63"/>
                <p:cNvCxnSpPr/>
                <p:nvPr/>
              </p:nvCxnSpPr>
              <p:spPr>
                <a:xfrm>
                  <a:off x="5118240" y="1712180"/>
                  <a:ext cx="0" cy="160527"/>
                </a:xfrm>
                <a:prstGeom prst="straightConnector1">
                  <a:avLst/>
                </a:prstGeom>
                <a:noFill/>
                <a:ln w="19050" cap="flat" cmpd="sng">
                  <a:solidFill>
                    <a:srgbClr val="595959"/>
                  </a:solidFill>
                  <a:prstDash val="solid"/>
                  <a:miter lim="800000"/>
                  <a:headEnd type="none" w="sm" len="sm"/>
                  <a:tailEnd type="none" w="sm" len="sm"/>
                </a:ln>
              </p:spPr>
            </p:cxnSp>
            <p:cxnSp>
              <p:nvCxnSpPr>
                <p:cNvPr id="1690" name="Google Shape;1690;p63"/>
                <p:cNvCxnSpPr/>
                <p:nvPr/>
              </p:nvCxnSpPr>
              <p:spPr>
                <a:xfrm>
                  <a:off x="5307068" y="1712180"/>
                  <a:ext cx="0" cy="160527"/>
                </a:xfrm>
                <a:prstGeom prst="straightConnector1">
                  <a:avLst/>
                </a:prstGeom>
                <a:noFill/>
                <a:ln w="19050" cap="flat" cmpd="sng">
                  <a:solidFill>
                    <a:srgbClr val="595959"/>
                  </a:solidFill>
                  <a:prstDash val="solid"/>
                  <a:miter lim="800000"/>
                  <a:headEnd type="none" w="sm" len="sm"/>
                  <a:tailEnd type="none" w="sm" len="sm"/>
                </a:ln>
              </p:spPr>
            </p:cxnSp>
          </p:grpSp>
          <p:grpSp>
            <p:nvGrpSpPr>
              <p:cNvPr id="1691" name="Google Shape;1691;p63"/>
              <p:cNvGrpSpPr/>
              <p:nvPr/>
            </p:nvGrpSpPr>
            <p:grpSpPr>
              <a:xfrm rot="-5400000">
                <a:off x="4943170" y="5192198"/>
                <a:ext cx="1368058" cy="258531"/>
                <a:chOff x="4763021" y="1712180"/>
                <a:chExt cx="702030" cy="160527"/>
              </a:xfrm>
            </p:grpSpPr>
            <p:sp>
              <p:nvSpPr>
                <p:cNvPr id="1692" name="Google Shape;1692;p63"/>
                <p:cNvSpPr/>
                <p:nvPr/>
              </p:nvSpPr>
              <p:spPr>
                <a:xfrm>
                  <a:off x="4763021" y="1712180"/>
                  <a:ext cx="702030" cy="160527"/>
                </a:xfrm>
                <a:prstGeom prst="rect">
                  <a:avLst/>
                </a:prstGeom>
                <a:solidFill>
                  <a:srgbClr val="F7CAAC"/>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693" name="Google Shape;1693;p63"/>
                <p:cNvCxnSpPr/>
                <p:nvPr/>
              </p:nvCxnSpPr>
              <p:spPr>
                <a:xfrm>
                  <a:off x="4937117" y="1712180"/>
                  <a:ext cx="0" cy="160527"/>
                </a:xfrm>
                <a:prstGeom prst="straightConnector1">
                  <a:avLst/>
                </a:prstGeom>
                <a:noFill/>
                <a:ln w="19050" cap="flat" cmpd="sng">
                  <a:solidFill>
                    <a:srgbClr val="595959"/>
                  </a:solidFill>
                  <a:prstDash val="solid"/>
                  <a:miter lim="800000"/>
                  <a:headEnd type="none" w="sm" len="sm"/>
                  <a:tailEnd type="none" w="sm" len="sm"/>
                </a:ln>
              </p:spPr>
            </p:cxnSp>
            <p:cxnSp>
              <p:nvCxnSpPr>
                <p:cNvPr id="1694" name="Google Shape;1694;p63"/>
                <p:cNvCxnSpPr/>
                <p:nvPr/>
              </p:nvCxnSpPr>
              <p:spPr>
                <a:xfrm>
                  <a:off x="5118240" y="1712180"/>
                  <a:ext cx="0" cy="160527"/>
                </a:xfrm>
                <a:prstGeom prst="straightConnector1">
                  <a:avLst/>
                </a:prstGeom>
                <a:noFill/>
                <a:ln w="19050" cap="flat" cmpd="sng">
                  <a:solidFill>
                    <a:srgbClr val="595959"/>
                  </a:solidFill>
                  <a:prstDash val="solid"/>
                  <a:miter lim="800000"/>
                  <a:headEnd type="none" w="sm" len="sm"/>
                  <a:tailEnd type="none" w="sm" len="sm"/>
                </a:ln>
              </p:spPr>
            </p:cxnSp>
            <p:cxnSp>
              <p:nvCxnSpPr>
                <p:cNvPr id="1695" name="Google Shape;1695;p63"/>
                <p:cNvCxnSpPr/>
                <p:nvPr/>
              </p:nvCxnSpPr>
              <p:spPr>
                <a:xfrm>
                  <a:off x="5307068" y="1712180"/>
                  <a:ext cx="0" cy="160527"/>
                </a:xfrm>
                <a:prstGeom prst="straightConnector1">
                  <a:avLst/>
                </a:prstGeom>
                <a:noFill/>
                <a:ln w="19050" cap="flat" cmpd="sng">
                  <a:solidFill>
                    <a:srgbClr val="595959"/>
                  </a:solidFill>
                  <a:prstDash val="solid"/>
                  <a:miter lim="800000"/>
                  <a:headEnd type="none" w="sm" len="sm"/>
                  <a:tailEnd type="none" w="sm" len="sm"/>
                </a:ln>
              </p:spPr>
            </p:cxnSp>
          </p:grpSp>
          <p:grpSp>
            <p:nvGrpSpPr>
              <p:cNvPr id="1696" name="Google Shape;1696;p63"/>
              <p:cNvGrpSpPr/>
              <p:nvPr/>
            </p:nvGrpSpPr>
            <p:grpSpPr>
              <a:xfrm rot="-5400000">
                <a:off x="5201703" y="5195002"/>
                <a:ext cx="1368058" cy="258531"/>
                <a:chOff x="4763021" y="1712180"/>
                <a:chExt cx="702030" cy="160527"/>
              </a:xfrm>
            </p:grpSpPr>
            <p:sp>
              <p:nvSpPr>
                <p:cNvPr id="1697" name="Google Shape;1697;p63"/>
                <p:cNvSpPr/>
                <p:nvPr/>
              </p:nvSpPr>
              <p:spPr>
                <a:xfrm>
                  <a:off x="4763021" y="1712180"/>
                  <a:ext cx="702030" cy="160527"/>
                </a:xfrm>
                <a:prstGeom prst="rect">
                  <a:avLst/>
                </a:prstGeom>
                <a:solidFill>
                  <a:srgbClr val="F7CAAC"/>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698" name="Google Shape;1698;p63"/>
                <p:cNvCxnSpPr/>
                <p:nvPr/>
              </p:nvCxnSpPr>
              <p:spPr>
                <a:xfrm>
                  <a:off x="4937117" y="1712180"/>
                  <a:ext cx="0" cy="160527"/>
                </a:xfrm>
                <a:prstGeom prst="straightConnector1">
                  <a:avLst/>
                </a:prstGeom>
                <a:noFill/>
                <a:ln w="19050" cap="flat" cmpd="sng">
                  <a:solidFill>
                    <a:srgbClr val="595959"/>
                  </a:solidFill>
                  <a:prstDash val="solid"/>
                  <a:miter lim="800000"/>
                  <a:headEnd type="none" w="sm" len="sm"/>
                  <a:tailEnd type="none" w="sm" len="sm"/>
                </a:ln>
              </p:spPr>
            </p:cxnSp>
            <p:cxnSp>
              <p:nvCxnSpPr>
                <p:cNvPr id="1699" name="Google Shape;1699;p63"/>
                <p:cNvCxnSpPr/>
                <p:nvPr/>
              </p:nvCxnSpPr>
              <p:spPr>
                <a:xfrm>
                  <a:off x="5118240" y="1712180"/>
                  <a:ext cx="0" cy="160527"/>
                </a:xfrm>
                <a:prstGeom prst="straightConnector1">
                  <a:avLst/>
                </a:prstGeom>
                <a:noFill/>
                <a:ln w="19050" cap="flat" cmpd="sng">
                  <a:solidFill>
                    <a:srgbClr val="595959"/>
                  </a:solidFill>
                  <a:prstDash val="solid"/>
                  <a:miter lim="800000"/>
                  <a:headEnd type="none" w="sm" len="sm"/>
                  <a:tailEnd type="none" w="sm" len="sm"/>
                </a:ln>
              </p:spPr>
            </p:cxnSp>
            <p:cxnSp>
              <p:nvCxnSpPr>
                <p:cNvPr id="1700" name="Google Shape;1700;p63"/>
                <p:cNvCxnSpPr/>
                <p:nvPr/>
              </p:nvCxnSpPr>
              <p:spPr>
                <a:xfrm>
                  <a:off x="5307068" y="1712180"/>
                  <a:ext cx="0" cy="160527"/>
                </a:xfrm>
                <a:prstGeom prst="straightConnector1">
                  <a:avLst/>
                </a:prstGeom>
                <a:noFill/>
                <a:ln w="19050" cap="flat" cmpd="sng">
                  <a:solidFill>
                    <a:srgbClr val="595959"/>
                  </a:solidFill>
                  <a:prstDash val="solid"/>
                  <a:miter lim="800000"/>
                  <a:headEnd type="none" w="sm" len="sm"/>
                  <a:tailEnd type="none" w="sm" len="sm"/>
                </a:ln>
              </p:spPr>
            </p:cxnSp>
          </p:grpSp>
        </p:grpSp>
      </p:grpSp>
      <p:grpSp>
        <p:nvGrpSpPr>
          <p:cNvPr id="1701" name="Google Shape;1701;p63"/>
          <p:cNvGrpSpPr/>
          <p:nvPr/>
        </p:nvGrpSpPr>
        <p:grpSpPr>
          <a:xfrm>
            <a:off x="1501967" y="-3233331"/>
            <a:ext cx="8677911" cy="3866862"/>
            <a:chOff x="1501967" y="262905"/>
            <a:chExt cx="8677911" cy="3866862"/>
          </a:xfrm>
        </p:grpSpPr>
        <p:grpSp>
          <p:nvGrpSpPr>
            <p:cNvPr id="1702" name="Google Shape;1702;p63"/>
            <p:cNvGrpSpPr/>
            <p:nvPr/>
          </p:nvGrpSpPr>
          <p:grpSpPr>
            <a:xfrm rot="-5400000">
              <a:off x="1351605" y="1250245"/>
              <a:ext cx="1368057" cy="312822"/>
              <a:chOff x="3321815" y="5254872"/>
              <a:chExt cx="1368057" cy="312822"/>
            </a:xfrm>
          </p:grpSpPr>
          <p:sp>
            <p:nvSpPr>
              <p:cNvPr id="1703" name="Google Shape;1703;p63"/>
              <p:cNvSpPr/>
              <p:nvPr/>
            </p:nvSpPr>
            <p:spPr>
              <a:xfrm>
                <a:off x="3321815" y="5254872"/>
                <a:ext cx="1368057" cy="312822"/>
              </a:xfrm>
              <a:prstGeom prst="roundRect">
                <a:avLst>
                  <a:gd name="adj" fmla="val 15151"/>
                </a:avLst>
              </a:prstGeom>
              <a:solidFill>
                <a:srgbClr val="9CC2E5"/>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704" name="Google Shape;1704;p63"/>
              <p:cNvCxnSpPr/>
              <p:nvPr/>
            </p:nvCxnSpPr>
            <p:spPr>
              <a:xfrm>
                <a:off x="3661077" y="5254872"/>
                <a:ext cx="0" cy="312822"/>
              </a:xfrm>
              <a:prstGeom prst="straightConnector1">
                <a:avLst/>
              </a:prstGeom>
              <a:solidFill>
                <a:srgbClr val="9CC2E5"/>
              </a:solidFill>
              <a:ln w="19050" cap="flat" cmpd="sng">
                <a:solidFill>
                  <a:srgbClr val="595959"/>
                </a:solidFill>
                <a:prstDash val="solid"/>
                <a:miter lim="800000"/>
                <a:headEnd type="none" w="sm" len="sm"/>
                <a:tailEnd type="none" w="sm" len="sm"/>
              </a:ln>
            </p:spPr>
          </p:cxnSp>
          <p:cxnSp>
            <p:nvCxnSpPr>
              <p:cNvPr id="1705" name="Google Shape;1705;p63"/>
              <p:cNvCxnSpPr/>
              <p:nvPr/>
            </p:nvCxnSpPr>
            <p:spPr>
              <a:xfrm>
                <a:off x="4014037" y="5254872"/>
                <a:ext cx="0" cy="312822"/>
              </a:xfrm>
              <a:prstGeom prst="straightConnector1">
                <a:avLst/>
              </a:prstGeom>
              <a:solidFill>
                <a:srgbClr val="9CC2E5"/>
              </a:solidFill>
              <a:ln w="19050" cap="flat" cmpd="sng">
                <a:solidFill>
                  <a:srgbClr val="595959"/>
                </a:solidFill>
                <a:prstDash val="solid"/>
                <a:miter lim="800000"/>
                <a:headEnd type="none" w="sm" len="sm"/>
                <a:tailEnd type="none" w="sm" len="sm"/>
              </a:ln>
            </p:spPr>
          </p:cxnSp>
          <p:cxnSp>
            <p:nvCxnSpPr>
              <p:cNvPr id="1706" name="Google Shape;1706;p63"/>
              <p:cNvCxnSpPr/>
              <p:nvPr/>
            </p:nvCxnSpPr>
            <p:spPr>
              <a:xfrm>
                <a:off x="4382009" y="5254872"/>
                <a:ext cx="0" cy="312822"/>
              </a:xfrm>
              <a:prstGeom prst="straightConnector1">
                <a:avLst/>
              </a:prstGeom>
              <a:solidFill>
                <a:srgbClr val="9CC2E5"/>
              </a:solidFill>
              <a:ln w="19050" cap="flat" cmpd="sng">
                <a:solidFill>
                  <a:srgbClr val="595959"/>
                </a:solidFill>
                <a:prstDash val="solid"/>
                <a:miter lim="800000"/>
                <a:headEnd type="none" w="sm" len="sm"/>
                <a:tailEnd type="none" w="sm" len="sm"/>
              </a:ln>
            </p:spPr>
          </p:cxnSp>
        </p:grpSp>
        <p:cxnSp>
          <p:nvCxnSpPr>
            <p:cNvPr id="1707" name="Google Shape;1707;p63"/>
            <p:cNvCxnSpPr/>
            <p:nvPr/>
          </p:nvCxnSpPr>
          <p:spPr>
            <a:xfrm>
              <a:off x="2192045" y="897935"/>
              <a:ext cx="905886" cy="0"/>
            </a:xfrm>
            <a:prstGeom prst="straightConnector1">
              <a:avLst/>
            </a:prstGeom>
            <a:noFill/>
            <a:ln w="9525" cap="flat" cmpd="sng">
              <a:solidFill>
                <a:srgbClr val="595959"/>
              </a:solidFill>
              <a:prstDash val="solid"/>
              <a:miter lim="800000"/>
              <a:headEnd type="none" w="sm" len="sm"/>
              <a:tailEnd type="triangle" w="med" len="med"/>
            </a:ln>
          </p:spPr>
        </p:cxnSp>
        <p:cxnSp>
          <p:nvCxnSpPr>
            <p:cNvPr id="1708" name="Google Shape;1708;p63"/>
            <p:cNvCxnSpPr/>
            <p:nvPr/>
          </p:nvCxnSpPr>
          <p:spPr>
            <a:xfrm rot="10800000" flipH="1">
              <a:off x="2192045" y="897935"/>
              <a:ext cx="905885" cy="996846"/>
            </a:xfrm>
            <a:prstGeom prst="straightConnector1">
              <a:avLst/>
            </a:prstGeom>
            <a:noFill/>
            <a:ln w="9525" cap="flat" cmpd="sng">
              <a:solidFill>
                <a:srgbClr val="595959"/>
              </a:solidFill>
              <a:prstDash val="solid"/>
              <a:miter lim="800000"/>
              <a:headEnd type="none" w="sm" len="sm"/>
              <a:tailEnd type="triangle" w="med" len="med"/>
            </a:ln>
          </p:spPr>
        </p:cxnSp>
        <p:cxnSp>
          <p:nvCxnSpPr>
            <p:cNvPr id="1709" name="Google Shape;1709;p63"/>
            <p:cNvCxnSpPr/>
            <p:nvPr/>
          </p:nvCxnSpPr>
          <p:spPr>
            <a:xfrm rot="10800000" flipH="1">
              <a:off x="2192042" y="892535"/>
              <a:ext cx="905888" cy="714300"/>
            </a:xfrm>
            <a:prstGeom prst="straightConnector1">
              <a:avLst/>
            </a:prstGeom>
            <a:noFill/>
            <a:ln w="9525" cap="flat" cmpd="sng">
              <a:solidFill>
                <a:srgbClr val="595959"/>
              </a:solidFill>
              <a:prstDash val="solid"/>
              <a:miter lim="800000"/>
              <a:headEnd type="none" w="sm" len="sm"/>
              <a:tailEnd type="triangle" w="med" len="med"/>
            </a:ln>
          </p:spPr>
        </p:cxnSp>
        <p:cxnSp>
          <p:nvCxnSpPr>
            <p:cNvPr id="1710" name="Google Shape;1710;p63"/>
            <p:cNvCxnSpPr/>
            <p:nvPr/>
          </p:nvCxnSpPr>
          <p:spPr>
            <a:xfrm rot="10800000" flipH="1">
              <a:off x="2192043" y="892534"/>
              <a:ext cx="905887" cy="325545"/>
            </a:xfrm>
            <a:prstGeom prst="straightConnector1">
              <a:avLst/>
            </a:prstGeom>
            <a:noFill/>
            <a:ln w="9525" cap="flat" cmpd="sng">
              <a:solidFill>
                <a:srgbClr val="595959"/>
              </a:solidFill>
              <a:prstDash val="solid"/>
              <a:miter lim="800000"/>
              <a:headEnd type="none" w="sm" len="sm"/>
              <a:tailEnd type="triangle" w="med" len="med"/>
            </a:ln>
          </p:spPr>
        </p:cxnSp>
        <p:cxnSp>
          <p:nvCxnSpPr>
            <p:cNvPr id="1711" name="Google Shape;1711;p63"/>
            <p:cNvCxnSpPr/>
            <p:nvPr/>
          </p:nvCxnSpPr>
          <p:spPr>
            <a:xfrm>
              <a:off x="2192043" y="1904392"/>
              <a:ext cx="905887" cy="0"/>
            </a:xfrm>
            <a:prstGeom prst="straightConnector1">
              <a:avLst/>
            </a:prstGeom>
            <a:noFill/>
            <a:ln w="9525" cap="flat" cmpd="sng">
              <a:solidFill>
                <a:srgbClr val="595959"/>
              </a:solidFill>
              <a:prstDash val="solid"/>
              <a:miter lim="800000"/>
              <a:headEnd type="none" w="sm" len="sm"/>
              <a:tailEnd type="triangle" w="med" len="med"/>
            </a:ln>
          </p:spPr>
        </p:cxnSp>
        <p:cxnSp>
          <p:nvCxnSpPr>
            <p:cNvPr id="1712" name="Google Shape;1712;p63"/>
            <p:cNvCxnSpPr/>
            <p:nvPr/>
          </p:nvCxnSpPr>
          <p:spPr>
            <a:xfrm rot="10800000" flipH="1">
              <a:off x="2192043" y="1586050"/>
              <a:ext cx="905887" cy="308731"/>
            </a:xfrm>
            <a:prstGeom prst="straightConnector1">
              <a:avLst/>
            </a:prstGeom>
            <a:noFill/>
            <a:ln w="9525" cap="flat" cmpd="sng">
              <a:solidFill>
                <a:srgbClr val="595959"/>
              </a:solidFill>
              <a:prstDash val="solid"/>
              <a:miter lim="800000"/>
              <a:headEnd type="none" w="sm" len="sm"/>
              <a:tailEnd type="triangle" w="med" len="med"/>
            </a:ln>
          </p:spPr>
        </p:cxnSp>
        <p:cxnSp>
          <p:nvCxnSpPr>
            <p:cNvPr id="1713" name="Google Shape;1713;p63"/>
            <p:cNvCxnSpPr/>
            <p:nvPr/>
          </p:nvCxnSpPr>
          <p:spPr>
            <a:xfrm rot="10800000" flipH="1">
              <a:off x="2192043" y="1267709"/>
              <a:ext cx="905887" cy="623220"/>
            </a:xfrm>
            <a:prstGeom prst="straightConnector1">
              <a:avLst/>
            </a:prstGeom>
            <a:noFill/>
            <a:ln w="9525" cap="flat" cmpd="sng">
              <a:solidFill>
                <a:srgbClr val="595959"/>
              </a:solidFill>
              <a:prstDash val="solid"/>
              <a:miter lim="800000"/>
              <a:headEnd type="none" w="sm" len="sm"/>
              <a:tailEnd type="triangle" w="med" len="med"/>
            </a:ln>
          </p:spPr>
        </p:cxnSp>
        <p:cxnSp>
          <p:nvCxnSpPr>
            <p:cNvPr id="1714" name="Google Shape;1714;p63"/>
            <p:cNvCxnSpPr/>
            <p:nvPr/>
          </p:nvCxnSpPr>
          <p:spPr>
            <a:xfrm>
              <a:off x="2192043" y="1598456"/>
              <a:ext cx="905887" cy="9610"/>
            </a:xfrm>
            <a:prstGeom prst="straightConnector1">
              <a:avLst/>
            </a:prstGeom>
            <a:noFill/>
            <a:ln w="9525" cap="flat" cmpd="sng">
              <a:solidFill>
                <a:srgbClr val="595959"/>
              </a:solidFill>
              <a:prstDash val="solid"/>
              <a:miter lim="800000"/>
              <a:headEnd type="none" w="sm" len="sm"/>
              <a:tailEnd type="triangle" w="med" len="med"/>
            </a:ln>
          </p:spPr>
        </p:cxnSp>
        <p:cxnSp>
          <p:nvCxnSpPr>
            <p:cNvPr id="1715" name="Google Shape;1715;p63"/>
            <p:cNvCxnSpPr/>
            <p:nvPr/>
          </p:nvCxnSpPr>
          <p:spPr>
            <a:xfrm>
              <a:off x="2192043" y="1598456"/>
              <a:ext cx="905887" cy="342103"/>
            </a:xfrm>
            <a:prstGeom prst="straightConnector1">
              <a:avLst/>
            </a:prstGeom>
            <a:noFill/>
            <a:ln w="9525" cap="flat" cmpd="sng">
              <a:solidFill>
                <a:srgbClr val="595959"/>
              </a:solidFill>
              <a:prstDash val="solid"/>
              <a:miter lim="800000"/>
              <a:headEnd type="none" w="sm" len="sm"/>
              <a:tailEnd type="triangle" w="med" len="med"/>
            </a:ln>
          </p:spPr>
        </p:cxnSp>
        <p:cxnSp>
          <p:nvCxnSpPr>
            <p:cNvPr id="1716" name="Google Shape;1716;p63"/>
            <p:cNvCxnSpPr/>
            <p:nvPr/>
          </p:nvCxnSpPr>
          <p:spPr>
            <a:xfrm rot="10800000" flipH="1">
              <a:off x="2192042" y="1267708"/>
              <a:ext cx="905888" cy="344527"/>
            </a:xfrm>
            <a:prstGeom prst="straightConnector1">
              <a:avLst/>
            </a:prstGeom>
            <a:noFill/>
            <a:ln w="9525" cap="flat" cmpd="sng">
              <a:solidFill>
                <a:srgbClr val="595959"/>
              </a:solidFill>
              <a:prstDash val="solid"/>
              <a:miter lim="800000"/>
              <a:headEnd type="none" w="sm" len="sm"/>
              <a:tailEnd type="triangle" w="med" len="med"/>
            </a:ln>
          </p:spPr>
        </p:cxnSp>
        <p:cxnSp>
          <p:nvCxnSpPr>
            <p:cNvPr id="1717" name="Google Shape;1717;p63"/>
            <p:cNvCxnSpPr/>
            <p:nvPr/>
          </p:nvCxnSpPr>
          <p:spPr>
            <a:xfrm>
              <a:off x="2192041" y="1223479"/>
              <a:ext cx="905889" cy="65915"/>
            </a:xfrm>
            <a:prstGeom prst="straightConnector1">
              <a:avLst/>
            </a:prstGeom>
            <a:noFill/>
            <a:ln w="9525" cap="flat" cmpd="sng">
              <a:solidFill>
                <a:srgbClr val="595959"/>
              </a:solidFill>
              <a:prstDash val="solid"/>
              <a:miter lim="800000"/>
              <a:headEnd type="none" w="sm" len="sm"/>
              <a:tailEnd type="triangle" w="med" len="med"/>
            </a:ln>
          </p:spPr>
        </p:cxnSp>
        <p:cxnSp>
          <p:nvCxnSpPr>
            <p:cNvPr id="1718" name="Google Shape;1718;p63"/>
            <p:cNvCxnSpPr/>
            <p:nvPr/>
          </p:nvCxnSpPr>
          <p:spPr>
            <a:xfrm>
              <a:off x="2192040" y="1218076"/>
              <a:ext cx="905890" cy="400790"/>
            </a:xfrm>
            <a:prstGeom prst="straightConnector1">
              <a:avLst/>
            </a:prstGeom>
            <a:noFill/>
            <a:ln w="9525" cap="flat" cmpd="sng">
              <a:solidFill>
                <a:srgbClr val="595959"/>
              </a:solidFill>
              <a:prstDash val="solid"/>
              <a:miter lim="800000"/>
              <a:headEnd type="none" w="sm" len="sm"/>
              <a:tailEnd type="triangle" w="med" len="med"/>
            </a:ln>
          </p:spPr>
        </p:cxnSp>
        <p:cxnSp>
          <p:nvCxnSpPr>
            <p:cNvPr id="1719" name="Google Shape;1719;p63"/>
            <p:cNvCxnSpPr/>
            <p:nvPr/>
          </p:nvCxnSpPr>
          <p:spPr>
            <a:xfrm>
              <a:off x="2192039" y="1212673"/>
              <a:ext cx="905891" cy="726333"/>
            </a:xfrm>
            <a:prstGeom prst="straightConnector1">
              <a:avLst/>
            </a:prstGeom>
            <a:noFill/>
            <a:ln w="9525" cap="flat" cmpd="sng">
              <a:solidFill>
                <a:srgbClr val="595959"/>
              </a:solidFill>
              <a:prstDash val="solid"/>
              <a:miter lim="800000"/>
              <a:headEnd type="none" w="sm" len="sm"/>
              <a:tailEnd type="triangle" w="med" len="med"/>
            </a:ln>
          </p:spPr>
        </p:cxnSp>
        <p:cxnSp>
          <p:nvCxnSpPr>
            <p:cNvPr id="1720" name="Google Shape;1720;p63"/>
            <p:cNvCxnSpPr/>
            <p:nvPr/>
          </p:nvCxnSpPr>
          <p:spPr>
            <a:xfrm>
              <a:off x="2192038" y="896382"/>
              <a:ext cx="905892" cy="390183"/>
            </a:xfrm>
            <a:prstGeom prst="straightConnector1">
              <a:avLst/>
            </a:prstGeom>
            <a:noFill/>
            <a:ln w="9525" cap="flat" cmpd="sng">
              <a:solidFill>
                <a:srgbClr val="595959"/>
              </a:solidFill>
              <a:prstDash val="solid"/>
              <a:miter lim="800000"/>
              <a:headEnd type="none" w="sm" len="sm"/>
              <a:tailEnd type="triangle" w="med" len="med"/>
            </a:ln>
          </p:spPr>
        </p:cxnSp>
        <p:cxnSp>
          <p:nvCxnSpPr>
            <p:cNvPr id="1721" name="Google Shape;1721;p63"/>
            <p:cNvCxnSpPr/>
            <p:nvPr/>
          </p:nvCxnSpPr>
          <p:spPr>
            <a:xfrm>
              <a:off x="2192033" y="900230"/>
              <a:ext cx="905897" cy="725855"/>
            </a:xfrm>
            <a:prstGeom prst="straightConnector1">
              <a:avLst/>
            </a:prstGeom>
            <a:noFill/>
            <a:ln w="9525" cap="flat" cmpd="sng">
              <a:solidFill>
                <a:srgbClr val="595959"/>
              </a:solidFill>
              <a:prstDash val="solid"/>
              <a:miter lim="800000"/>
              <a:headEnd type="none" w="sm" len="sm"/>
              <a:tailEnd type="triangle" w="med" len="med"/>
            </a:ln>
          </p:spPr>
        </p:cxnSp>
        <p:cxnSp>
          <p:nvCxnSpPr>
            <p:cNvPr id="1722" name="Google Shape;1722;p63"/>
            <p:cNvCxnSpPr/>
            <p:nvPr/>
          </p:nvCxnSpPr>
          <p:spPr>
            <a:xfrm>
              <a:off x="2192028" y="904078"/>
              <a:ext cx="905902" cy="1029526"/>
            </a:xfrm>
            <a:prstGeom prst="straightConnector1">
              <a:avLst/>
            </a:prstGeom>
            <a:noFill/>
            <a:ln w="9525" cap="flat" cmpd="sng">
              <a:solidFill>
                <a:srgbClr val="595959"/>
              </a:solidFill>
              <a:prstDash val="solid"/>
              <a:miter lim="800000"/>
              <a:headEnd type="none" w="sm" len="sm"/>
              <a:tailEnd type="triangle" w="med" len="med"/>
            </a:ln>
          </p:spPr>
        </p:cxnSp>
        <p:sp>
          <p:nvSpPr>
            <p:cNvPr id="1723" name="Google Shape;1723;p63"/>
            <p:cNvSpPr/>
            <p:nvPr/>
          </p:nvSpPr>
          <p:spPr>
            <a:xfrm>
              <a:off x="2393087" y="722627"/>
              <a:ext cx="503802" cy="1368055"/>
            </a:xfrm>
            <a:prstGeom prst="ellipse">
              <a:avLst/>
            </a:prstGeom>
            <a:solidFill>
              <a:srgbClr val="DDEAF6"/>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4" name="Google Shape;1724;p63"/>
            <p:cNvSpPr txBox="1"/>
            <p:nvPr/>
          </p:nvSpPr>
          <p:spPr>
            <a:xfrm>
              <a:off x="2111313" y="271097"/>
              <a:ext cx="1067332"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W</a:t>
              </a:r>
              <a:r>
                <a:rPr lang="en-IN" sz="1400" baseline="-25000">
                  <a:solidFill>
                    <a:schemeClr val="dk1"/>
                  </a:solidFill>
                  <a:latin typeface="Arial"/>
                  <a:ea typeface="Arial"/>
                  <a:cs typeface="Arial"/>
                  <a:sym typeface="Arial"/>
                </a:rPr>
                <a:t>decoder</a:t>
              </a:r>
              <a:endParaRPr sz="1400" baseline="-25000">
                <a:solidFill>
                  <a:schemeClr val="dk1"/>
                </a:solidFill>
                <a:latin typeface="Arial"/>
                <a:ea typeface="Arial"/>
                <a:cs typeface="Arial"/>
                <a:sym typeface="Arial"/>
              </a:endParaRPr>
            </a:p>
          </p:txBody>
        </p:sp>
        <p:sp>
          <p:nvSpPr>
            <p:cNvPr id="1725" name="Google Shape;1725;p63"/>
            <p:cNvSpPr txBox="1"/>
            <p:nvPr/>
          </p:nvSpPr>
          <p:spPr>
            <a:xfrm>
              <a:off x="1501967" y="2193112"/>
              <a:ext cx="106733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chemeClr val="dk1"/>
                  </a:solidFill>
                  <a:latin typeface="Arial"/>
                  <a:ea typeface="Arial"/>
                  <a:cs typeface="Arial"/>
                  <a:sym typeface="Arial"/>
                </a:rPr>
                <a:t>H</a:t>
              </a:r>
              <a:r>
                <a:rPr lang="en-IN" sz="1200" baseline="-25000">
                  <a:solidFill>
                    <a:schemeClr val="dk1"/>
                  </a:solidFill>
                  <a:latin typeface="Arial"/>
                  <a:ea typeface="Arial"/>
                  <a:cs typeface="Arial"/>
                  <a:sym typeface="Arial"/>
                </a:rPr>
                <a:t>decoder</a:t>
              </a:r>
              <a:endParaRPr sz="1200" baseline="-25000">
                <a:solidFill>
                  <a:schemeClr val="dk1"/>
                </a:solidFill>
                <a:latin typeface="Arial"/>
                <a:ea typeface="Arial"/>
                <a:cs typeface="Arial"/>
                <a:sym typeface="Arial"/>
              </a:endParaRPr>
            </a:p>
          </p:txBody>
        </p:sp>
        <p:grpSp>
          <p:nvGrpSpPr>
            <p:cNvPr id="1726" name="Google Shape;1726;p63"/>
            <p:cNvGrpSpPr/>
            <p:nvPr/>
          </p:nvGrpSpPr>
          <p:grpSpPr>
            <a:xfrm>
              <a:off x="2334981" y="722629"/>
              <a:ext cx="1931885" cy="1932299"/>
              <a:chOff x="5911301" y="2444302"/>
              <a:chExt cx="1931885" cy="1932299"/>
            </a:xfrm>
          </p:grpSpPr>
          <p:grpSp>
            <p:nvGrpSpPr>
              <p:cNvPr id="1727" name="Google Shape;1727;p63"/>
              <p:cNvGrpSpPr/>
              <p:nvPr/>
            </p:nvGrpSpPr>
            <p:grpSpPr>
              <a:xfrm rot="-5400000">
                <a:off x="6146634" y="2971919"/>
                <a:ext cx="1368057" cy="312822"/>
                <a:chOff x="3321815" y="5254872"/>
                <a:chExt cx="1368057" cy="312822"/>
              </a:xfrm>
            </p:grpSpPr>
            <p:sp>
              <p:nvSpPr>
                <p:cNvPr id="1728" name="Google Shape;1728;p63"/>
                <p:cNvSpPr/>
                <p:nvPr/>
              </p:nvSpPr>
              <p:spPr>
                <a:xfrm>
                  <a:off x="3321815" y="5254872"/>
                  <a:ext cx="1368057" cy="312822"/>
                </a:xfrm>
                <a:prstGeom prst="roundRect">
                  <a:avLst>
                    <a:gd name="adj" fmla="val 15151"/>
                  </a:avLst>
                </a:prstGeom>
                <a:solidFill>
                  <a:srgbClr val="9CC2E5"/>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729" name="Google Shape;1729;p63"/>
                <p:cNvCxnSpPr/>
                <p:nvPr/>
              </p:nvCxnSpPr>
              <p:spPr>
                <a:xfrm>
                  <a:off x="3661077" y="5254872"/>
                  <a:ext cx="0" cy="312822"/>
                </a:xfrm>
                <a:prstGeom prst="straightConnector1">
                  <a:avLst/>
                </a:prstGeom>
                <a:solidFill>
                  <a:srgbClr val="9CC2E5"/>
                </a:solidFill>
                <a:ln w="19050" cap="flat" cmpd="sng">
                  <a:solidFill>
                    <a:srgbClr val="595959"/>
                  </a:solidFill>
                  <a:prstDash val="solid"/>
                  <a:miter lim="800000"/>
                  <a:headEnd type="none" w="sm" len="sm"/>
                  <a:tailEnd type="none" w="sm" len="sm"/>
                </a:ln>
              </p:spPr>
            </p:cxnSp>
            <p:cxnSp>
              <p:nvCxnSpPr>
                <p:cNvPr id="1730" name="Google Shape;1730;p63"/>
                <p:cNvCxnSpPr/>
                <p:nvPr/>
              </p:nvCxnSpPr>
              <p:spPr>
                <a:xfrm>
                  <a:off x="4014037" y="5254872"/>
                  <a:ext cx="0" cy="312822"/>
                </a:xfrm>
                <a:prstGeom prst="straightConnector1">
                  <a:avLst/>
                </a:prstGeom>
                <a:solidFill>
                  <a:srgbClr val="9CC2E5"/>
                </a:solidFill>
                <a:ln w="19050" cap="flat" cmpd="sng">
                  <a:solidFill>
                    <a:srgbClr val="595959"/>
                  </a:solidFill>
                  <a:prstDash val="solid"/>
                  <a:miter lim="800000"/>
                  <a:headEnd type="none" w="sm" len="sm"/>
                  <a:tailEnd type="none" w="sm" len="sm"/>
                </a:ln>
              </p:spPr>
            </p:cxnSp>
            <p:cxnSp>
              <p:nvCxnSpPr>
                <p:cNvPr id="1731" name="Google Shape;1731;p63"/>
                <p:cNvCxnSpPr/>
                <p:nvPr/>
              </p:nvCxnSpPr>
              <p:spPr>
                <a:xfrm>
                  <a:off x="4382009" y="5254872"/>
                  <a:ext cx="0" cy="312822"/>
                </a:xfrm>
                <a:prstGeom prst="straightConnector1">
                  <a:avLst/>
                </a:prstGeom>
                <a:solidFill>
                  <a:srgbClr val="9CC2E5"/>
                </a:solidFill>
                <a:ln w="19050" cap="flat" cmpd="sng">
                  <a:solidFill>
                    <a:srgbClr val="595959"/>
                  </a:solidFill>
                  <a:prstDash val="solid"/>
                  <a:miter lim="800000"/>
                  <a:headEnd type="none" w="sm" len="sm"/>
                  <a:tailEnd type="none" w="sm" len="sm"/>
                </a:ln>
              </p:spPr>
            </p:cxnSp>
          </p:grpSp>
          <p:sp>
            <p:nvSpPr>
              <p:cNvPr id="1732" name="Google Shape;1732;p63"/>
              <p:cNvSpPr txBox="1"/>
              <p:nvPr/>
            </p:nvSpPr>
            <p:spPr>
              <a:xfrm>
                <a:off x="5911301" y="3925194"/>
                <a:ext cx="1931885" cy="4514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W</a:t>
                </a:r>
                <a:r>
                  <a:rPr lang="en-IN" sz="1400" baseline="-25000">
                    <a:solidFill>
                      <a:schemeClr val="dk1"/>
                    </a:solidFill>
                    <a:latin typeface="Arial"/>
                    <a:ea typeface="Arial"/>
                    <a:cs typeface="Arial"/>
                    <a:sym typeface="Arial"/>
                  </a:rPr>
                  <a:t>decoder </a:t>
                </a:r>
                <a:r>
                  <a:rPr lang="en-IN" sz="1400">
                    <a:solidFill>
                      <a:schemeClr val="dk1"/>
                    </a:solidFill>
                    <a:latin typeface="Arial"/>
                    <a:ea typeface="Arial"/>
                    <a:cs typeface="Arial"/>
                    <a:sym typeface="Arial"/>
                  </a:rPr>
                  <a:t>. H</a:t>
                </a:r>
                <a:r>
                  <a:rPr lang="en-IN" sz="1400" baseline="-25000">
                    <a:solidFill>
                      <a:schemeClr val="dk1"/>
                    </a:solidFill>
                    <a:latin typeface="Arial"/>
                    <a:ea typeface="Arial"/>
                    <a:cs typeface="Arial"/>
                    <a:sym typeface="Arial"/>
                  </a:rPr>
                  <a:t>decoder</a:t>
                </a:r>
                <a:endParaRPr sz="1400" baseline="-25000">
                  <a:solidFill>
                    <a:schemeClr val="dk1"/>
                  </a:solidFill>
                  <a:latin typeface="Arial"/>
                  <a:ea typeface="Arial"/>
                  <a:cs typeface="Arial"/>
                  <a:sym typeface="Arial"/>
                </a:endParaRPr>
              </a:p>
              <a:p>
                <a:pPr marL="0" marR="0" lvl="0" indent="0" algn="ctr" rtl="0">
                  <a:spcBef>
                    <a:spcPts val="0"/>
                  </a:spcBef>
                  <a:spcAft>
                    <a:spcPts val="0"/>
                  </a:spcAft>
                  <a:buNone/>
                </a:pPr>
                <a:endParaRPr sz="1400" baseline="-25000">
                  <a:solidFill>
                    <a:schemeClr val="dk1"/>
                  </a:solidFill>
                  <a:latin typeface="Arial"/>
                  <a:ea typeface="Arial"/>
                  <a:cs typeface="Arial"/>
                  <a:sym typeface="Arial"/>
                </a:endParaRPr>
              </a:p>
            </p:txBody>
          </p:sp>
        </p:grpSp>
        <p:cxnSp>
          <p:nvCxnSpPr>
            <p:cNvPr id="1733" name="Google Shape;1733;p63"/>
            <p:cNvCxnSpPr/>
            <p:nvPr/>
          </p:nvCxnSpPr>
          <p:spPr>
            <a:xfrm>
              <a:off x="7916798" y="889743"/>
              <a:ext cx="905886" cy="0"/>
            </a:xfrm>
            <a:prstGeom prst="straightConnector1">
              <a:avLst/>
            </a:prstGeom>
            <a:noFill/>
            <a:ln w="9525" cap="flat" cmpd="sng">
              <a:solidFill>
                <a:srgbClr val="595959"/>
              </a:solidFill>
              <a:prstDash val="solid"/>
              <a:miter lim="800000"/>
              <a:headEnd type="none" w="sm" len="sm"/>
              <a:tailEnd type="triangle" w="med" len="med"/>
            </a:ln>
          </p:spPr>
        </p:cxnSp>
        <p:cxnSp>
          <p:nvCxnSpPr>
            <p:cNvPr id="1734" name="Google Shape;1734;p63"/>
            <p:cNvCxnSpPr/>
            <p:nvPr/>
          </p:nvCxnSpPr>
          <p:spPr>
            <a:xfrm rot="10800000" flipH="1">
              <a:off x="7916798" y="889743"/>
              <a:ext cx="905885" cy="996846"/>
            </a:xfrm>
            <a:prstGeom prst="straightConnector1">
              <a:avLst/>
            </a:prstGeom>
            <a:noFill/>
            <a:ln w="9525" cap="flat" cmpd="sng">
              <a:solidFill>
                <a:srgbClr val="595959"/>
              </a:solidFill>
              <a:prstDash val="solid"/>
              <a:miter lim="800000"/>
              <a:headEnd type="none" w="sm" len="sm"/>
              <a:tailEnd type="triangle" w="med" len="med"/>
            </a:ln>
          </p:spPr>
        </p:cxnSp>
        <p:cxnSp>
          <p:nvCxnSpPr>
            <p:cNvPr id="1735" name="Google Shape;1735;p63"/>
            <p:cNvCxnSpPr/>
            <p:nvPr/>
          </p:nvCxnSpPr>
          <p:spPr>
            <a:xfrm rot="10800000" flipH="1">
              <a:off x="7916795" y="884343"/>
              <a:ext cx="905888" cy="714300"/>
            </a:xfrm>
            <a:prstGeom prst="straightConnector1">
              <a:avLst/>
            </a:prstGeom>
            <a:noFill/>
            <a:ln w="9525" cap="flat" cmpd="sng">
              <a:solidFill>
                <a:srgbClr val="595959"/>
              </a:solidFill>
              <a:prstDash val="solid"/>
              <a:miter lim="800000"/>
              <a:headEnd type="none" w="sm" len="sm"/>
              <a:tailEnd type="triangle" w="med" len="med"/>
            </a:ln>
          </p:spPr>
        </p:cxnSp>
        <p:cxnSp>
          <p:nvCxnSpPr>
            <p:cNvPr id="1736" name="Google Shape;1736;p63"/>
            <p:cNvCxnSpPr/>
            <p:nvPr/>
          </p:nvCxnSpPr>
          <p:spPr>
            <a:xfrm rot="10800000" flipH="1">
              <a:off x="7916796" y="884342"/>
              <a:ext cx="905887" cy="325545"/>
            </a:xfrm>
            <a:prstGeom prst="straightConnector1">
              <a:avLst/>
            </a:prstGeom>
            <a:noFill/>
            <a:ln w="9525" cap="flat" cmpd="sng">
              <a:solidFill>
                <a:srgbClr val="595959"/>
              </a:solidFill>
              <a:prstDash val="solid"/>
              <a:miter lim="800000"/>
              <a:headEnd type="none" w="sm" len="sm"/>
              <a:tailEnd type="triangle" w="med" len="med"/>
            </a:ln>
          </p:spPr>
        </p:cxnSp>
        <p:cxnSp>
          <p:nvCxnSpPr>
            <p:cNvPr id="1737" name="Google Shape;1737;p63"/>
            <p:cNvCxnSpPr/>
            <p:nvPr/>
          </p:nvCxnSpPr>
          <p:spPr>
            <a:xfrm>
              <a:off x="7916796" y="1896200"/>
              <a:ext cx="905887" cy="0"/>
            </a:xfrm>
            <a:prstGeom prst="straightConnector1">
              <a:avLst/>
            </a:prstGeom>
            <a:noFill/>
            <a:ln w="9525" cap="flat" cmpd="sng">
              <a:solidFill>
                <a:srgbClr val="595959"/>
              </a:solidFill>
              <a:prstDash val="solid"/>
              <a:miter lim="800000"/>
              <a:headEnd type="none" w="sm" len="sm"/>
              <a:tailEnd type="triangle" w="med" len="med"/>
            </a:ln>
          </p:spPr>
        </p:cxnSp>
        <p:cxnSp>
          <p:nvCxnSpPr>
            <p:cNvPr id="1738" name="Google Shape;1738;p63"/>
            <p:cNvCxnSpPr/>
            <p:nvPr/>
          </p:nvCxnSpPr>
          <p:spPr>
            <a:xfrm rot="10800000" flipH="1">
              <a:off x="7916796" y="1577858"/>
              <a:ext cx="905887" cy="308731"/>
            </a:xfrm>
            <a:prstGeom prst="straightConnector1">
              <a:avLst/>
            </a:prstGeom>
            <a:noFill/>
            <a:ln w="9525" cap="flat" cmpd="sng">
              <a:solidFill>
                <a:srgbClr val="595959"/>
              </a:solidFill>
              <a:prstDash val="solid"/>
              <a:miter lim="800000"/>
              <a:headEnd type="none" w="sm" len="sm"/>
              <a:tailEnd type="triangle" w="med" len="med"/>
            </a:ln>
          </p:spPr>
        </p:cxnSp>
        <p:cxnSp>
          <p:nvCxnSpPr>
            <p:cNvPr id="1739" name="Google Shape;1739;p63"/>
            <p:cNvCxnSpPr/>
            <p:nvPr/>
          </p:nvCxnSpPr>
          <p:spPr>
            <a:xfrm rot="10800000" flipH="1">
              <a:off x="7916796" y="1259517"/>
              <a:ext cx="905887" cy="623220"/>
            </a:xfrm>
            <a:prstGeom prst="straightConnector1">
              <a:avLst/>
            </a:prstGeom>
            <a:noFill/>
            <a:ln w="9525" cap="flat" cmpd="sng">
              <a:solidFill>
                <a:srgbClr val="595959"/>
              </a:solidFill>
              <a:prstDash val="solid"/>
              <a:miter lim="800000"/>
              <a:headEnd type="none" w="sm" len="sm"/>
              <a:tailEnd type="triangle" w="med" len="med"/>
            </a:ln>
          </p:spPr>
        </p:cxnSp>
        <p:cxnSp>
          <p:nvCxnSpPr>
            <p:cNvPr id="1740" name="Google Shape;1740;p63"/>
            <p:cNvCxnSpPr/>
            <p:nvPr/>
          </p:nvCxnSpPr>
          <p:spPr>
            <a:xfrm>
              <a:off x="7916796" y="1590264"/>
              <a:ext cx="905887" cy="9610"/>
            </a:xfrm>
            <a:prstGeom prst="straightConnector1">
              <a:avLst/>
            </a:prstGeom>
            <a:noFill/>
            <a:ln w="9525" cap="flat" cmpd="sng">
              <a:solidFill>
                <a:srgbClr val="595959"/>
              </a:solidFill>
              <a:prstDash val="solid"/>
              <a:miter lim="800000"/>
              <a:headEnd type="none" w="sm" len="sm"/>
              <a:tailEnd type="triangle" w="med" len="med"/>
            </a:ln>
          </p:spPr>
        </p:cxnSp>
        <p:cxnSp>
          <p:nvCxnSpPr>
            <p:cNvPr id="1741" name="Google Shape;1741;p63"/>
            <p:cNvCxnSpPr/>
            <p:nvPr/>
          </p:nvCxnSpPr>
          <p:spPr>
            <a:xfrm>
              <a:off x="7916796" y="1590264"/>
              <a:ext cx="905887" cy="342103"/>
            </a:xfrm>
            <a:prstGeom prst="straightConnector1">
              <a:avLst/>
            </a:prstGeom>
            <a:noFill/>
            <a:ln w="9525" cap="flat" cmpd="sng">
              <a:solidFill>
                <a:srgbClr val="595959"/>
              </a:solidFill>
              <a:prstDash val="solid"/>
              <a:miter lim="800000"/>
              <a:headEnd type="none" w="sm" len="sm"/>
              <a:tailEnd type="triangle" w="med" len="med"/>
            </a:ln>
          </p:spPr>
        </p:cxnSp>
        <p:cxnSp>
          <p:nvCxnSpPr>
            <p:cNvPr id="1742" name="Google Shape;1742;p63"/>
            <p:cNvCxnSpPr/>
            <p:nvPr/>
          </p:nvCxnSpPr>
          <p:spPr>
            <a:xfrm rot="10800000" flipH="1">
              <a:off x="7916795" y="1259516"/>
              <a:ext cx="905888" cy="344527"/>
            </a:xfrm>
            <a:prstGeom prst="straightConnector1">
              <a:avLst/>
            </a:prstGeom>
            <a:noFill/>
            <a:ln w="9525" cap="flat" cmpd="sng">
              <a:solidFill>
                <a:srgbClr val="595959"/>
              </a:solidFill>
              <a:prstDash val="solid"/>
              <a:miter lim="800000"/>
              <a:headEnd type="none" w="sm" len="sm"/>
              <a:tailEnd type="triangle" w="med" len="med"/>
            </a:ln>
          </p:spPr>
        </p:cxnSp>
        <p:cxnSp>
          <p:nvCxnSpPr>
            <p:cNvPr id="1743" name="Google Shape;1743;p63"/>
            <p:cNvCxnSpPr/>
            <p:nvPr/>
          </p:nvCxnSpPr>
          <p:spPr>
            <a:xfrm>
              <a:off x="7916794" y="1215287"/>
              <a:ext cx="905889" cy="65915"/>
            </a:xfrm>
            <a:prstGeom prst="straightConnector1">
              <a:avLst/>
            </a:prstGeom>
            <a:noFill/>
            <a:ln w="9525" cap="flat" cmpd="sng">
              <a:solidFill>
                <a:srgbClr val="595959"/>
              </a:solidFill>
              <a:prstDash val="solid"/>
              <a:miter lim="800000"/>
              <a:headEnd type="none" w="sm" len="sm"/>
              <a:tailEnd type="triangle" w="med" len="med"/>
            </a:ln>
          </p:spPr>
        </p:cxnSp>
        <p:cxnSp>
          <p:nvCxnSpPr>
            <p:cNvPr id="1744" name="Google Shape;1744;p63"/>
            <p:cNvCxnSpPr/>
            <p:nvPr/>
          </p:nvCxnSpPr>
          <p:spPr>
            <a:xfrm>
              <a:off x="7916793" y="1209884"/>
              <a:ext cx="905890" cy="400790"/>
            </a:xfrm>
            <a:prstGeom prst="straightConnector1">
              <a:avLst/>
            </a:prstGeom>
            <a:noFill/>
            <a:ln w="9525" cap="flat" cmpd="sng">
              <a:solidFill>
                <a:srgbClr val="595959"/>
              </a:solidFill>
              <a:prstDash val="solid"/>
              <a:miter lim="800000"/>
              <a:headEnd type="none" w="sm" len="sm"/>
              <a:tailEnd type="triangle" w="med" len="med"/>
            </a:ln>
          </p:spPr>
        </p:cxnSp>
        <p:cxnSp>
          <p:nvCxnSpPr>
            <p:cNvPr id="1745" name="Google Shape;1745;p63"/>
            <p:cNvCxnSpPr/>
            <p:nvPr/>
          </p:nvCxnSpPr>
          <p:spPr>
            <a:xfrm>
              <a:off x="7916792" y="1204481"/>
              <a:ext cx="905891" cy="726333"/>
            </a:xfrm>
            <a:prstGeom prst="straightConnector1">
              <a:avLst/>
            </a:prstGeom>
            <a:noFill/>
            <a:ln w="9525" cap="flat" cmpd="sng">
              <a:solidFill>
                <a:srgbClr val="595959"/>
              </a:solidFill>
              <a:prstDash val="solid"/>
              <a:miter lim="800000"/>
              <a:headEnd type="none" w="sm" len="sm"/>
              <a:tailEnd type="triangle" w="med" len="med"/>
            </a:ln>
          </p:spPr>
        </p:cxnSp>
        <p:cxnSp>
          <p:nvCxnSpPr>
            <p:cNvPr id="1746" name="Google Shape;1746;p63"/>
            <p:cNvCxnSpPr/>
            <p:nvPr/>
          </p:nvCxnSpPr>
          <p:spPr>
            <a:xfrm>
              <a:off x="7916791" y="888190"/>
              <a:ext cx="905892" cy="390183"/>
            </a:xfrm>
            <a:prstGeom prst="straightConnector1">
              <a:avLst/>
            </a:prstGeom>
            <a:noFill/>
            <a:ln w="9525" cap="flat" cmpd="sng">
              <a:solidFill>
                <a:srgbClr val="595959"/>
              </a:solidFill>
              <a:prstDash val="solid"/>
              <a:miter lim="800000"/>
              <a:headEnd type="none" w="sm" len="sm"/>
              <a:tailEnd type="triangle" w="med" len="med"/>
            </a:ln>
          </p:spPr>
        </p:cxnSp>
        <p:cxnSp>
          <p:nvCxnSpPr>
            <p:cNvPr id="1747" name="Google Shape;1747;p63"/>
            <p:cNvCxnSpPr/>
            <p:nvPr/>
          </p:nvCxnSpPr>
          <p:spPr>
            <a:xfrm>
              <a:off x="7916786" y="892038"/>
              <a:ext cx="905897" cy="725855"/>
            </a:xfrm>
            <a:prstGeom prst="straightConnector1">
              <a:avLst/>
            </a:prstGeom>
            <a:noFill/>
            <a:ln w="9525" cap="flat" cmpd="sng">
              <a:solidFill>
                <a:srgbClr val="595959"/>
              </a:solidFill>
              <a:prstDash val="solid"/>
              <a:miter lim="800000"/>
              <a:headEnd type="none" w="sm" len="sm"/>
              <a:tailEnd type="triangle" w="med" len="med"/>
            </a:ln>
          </p:spPr>
        </p:cxnSp>
        <p:cxnSp>
          <p:nvCxnSpPr>
            <p:cNvPr id="1748" name="Google Shape;1748;p63"/>
            <p:cNvCxnSpPr/>
            <p:nvPr/>
          </p:nvCxnSpPr>
          <p:spPr>
            <a:xfrm>
              <a:off x="7916781" y="895886"/>
              <a:ext cx="905902" cy="1029526"/>
            </a:xfrm>
            <a:prstGeom prst="straightConnector1">
              <a:avLst/>
            </a:prstGeom>
            <a:noFill/>
            <a:ln w="9525" cap="flat" cmpd="sng">
              <a:solidFill>
                <a:srgbClr val="595959"/>
              </a:solidFill>
              <a:prstDash val="solid"/>
              <a:miter lim="800000"/>
              <a:headEnd type="none" w="sm" len="sm"/>
              <a:tailEnd type="triangle" w="med" len="med"/>
            </a:ln>
          </p:spPr>
        </p:cxnSp>
        <p:sp>
          <p:nvSpPr>
            <p:cNvPr id="1749" name="Google Shape;1749;p63"/>
            <p:cNvSpPr/>
            <p:nvPr/>
          </p:nvSpPr>
          <p:spPr>
            <a:xfrm>
              <a:off x="8117840" y="714435"/>
              <a:ext cx="503802" cy="1368055"/>
            </a:xfrm>
            <a:prstGeom prst="ellipse">
              <a:avLst/>
            </a:prstGeom>
            <a:solidFill>
              <a:srgbClr val="FFF2CC"/>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0" name="Google Shape;1750;p63"/>
            <p:cNvSpPr txBox="1"/>
            <p:nvPr/>
          </p:nvSpPr>
          <p:spPr>
            <a:xfrm>
              <a:off x="7836066" y="262905"/>
              <a:ext cx="1067332"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W</a:t>
              </a:r>
              <a:r>
                <a:rPr lang="en-IN" sz="1400" baseline="-25000">
                  <a:solidFill>
                    <a:schemeClr val="dk1"/>
                  </a:solidFill>
                  <a:latin typeface="Arial"/>
                  <a:ea typeface="Arial"/>
                  <a:cs typeface="Arial"/>
                  <a:sym typeface="Arial"/>
                </a:rPr>
                <a:t>encoder</a:t>
              </a:r>
              <a:endParaRPr sz="1400" baseline="-25000">
                <a:solidFill>
                  <a:schemeClr val="dk1"/>
                </a:solidFill>
                <a:latin typeface="Arial"/>
                <a:ea typeface="Arial"/>
                <a:cs typeface="Arial"/>
                <a:sym typeface="Arial"/>
              </a:endParaRPr>
            </a:p>
          </p:txBody>
        </p:sp>
        <p:sp>
          <p:nvSpPr>
            <p:cNvPr id="1751" name="Google Shape;1751;p63"/>
            <p:cNvSpPr txBox="1"/>
            <p:nvPr/>
          </p:nvSpPr>
          <p:spPr>
            <a:xfrm>
              <a:off x="7050508" y="2179748"/>
              <a:ext cx="106733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chemeClr val="dk1"/>
                  </a:solidFill>
                  <a:latin typeface="Arial"/>
                  <a:ea typeface="Arial"/>
                  <a:cs typeface="Arial"/>
                  <a:sym typeface="Arial"/>
                </a:rPr>
                <a:t>F</a:t>
              </a:r>
              <a:r>
                <a:rPr lang="en-IN" sz="1200" baseline="-25000">
                  <a:solidFill>
                    <a:schemeClr val="dk1"/>
                  </a:solidFill>
                  <a:latin typeface="Arial"/>
                  <a:ea typeface="Arial"/>
                  <a:cs typeface="Arial"/>
                  <a:sym typeface="Arial"/>
                </a:rPr>
                <a:t>encoder</a:t>
              </a:r>
              <a:endParaRPr sz="1200" baseline="-25000">
                <a:solidFill>
                  <a:schemeClr val="dk1"/>
                </a:solidFill>
                <a:latin typeface="Arial"/>
                <a:ea typeface="Arial"/>
                <a:cs typeface="Arial"/>
                <a:sym typeface="Arial"/>
              </a:endParaRPr>
            </a:p>
          </p:txBody>
        </p:sp>
        <p:grpSp>
          <p:nvGrpSpPr>
            <p:cNvPr id="1752" name="Google Shape;1752;p63"/>
            <p:cNvGrpSpPr/>
            <p:nvPr/>
          </p:nvGrpSpPr>
          <p:grpSpPr>
            <a:xfrm>
              <a:off x="3305545" y="3040753"/>
              <a:ext cx="5949316" cy="1089014"/>
              <a:chOff x="3305545" y="4901447"/>
              <a:chExt cx="5949316" cy="1089014"/>
            </a:xfrm>
          </p:grpSpPr>
          <p:pic>
            <p:nvPicPr>
              <p:cNvPr id="1753" name="Google Shape;1753;p63"/>
              <p:cNvPicPr preferRelativeResize="0"/>
              <p:nvPr/>
            </p:nvPicPr>
            <p:blipFill rotWithShape="1">
              <a:blip r:embed="rId3">
                <a:alphaModFix/>
              </a:blip>
              <a:srcRect/>
              <a:stretch/>
            </p:blipFill>
            <p:spPr>
              <a:xfrm flipH="1">
                <a:off x="3305545" y="4904570"/>
                <a:ext cx="2050226" cy="368309"/>
              </a:xfrm>
              <a:prstGeom prst="rect">
                <a:avLst/>
              </a:prstGeom>
              <a:noFill/>
              <a:ln>
                <a:noFill/>
              </a:ln>
            </p:spPr>
          </p:pic>
          <p:pic>
            <p:nvPicPr>
              <p:cNvPr id="1754" name="Google Shape;1754;p63"/>
              <p:cNvPicPr preferRelativeResize="0"/>
              <p:nvPr/>
            </p:nvPicPr>
            <p:blipFill rotWithShape="1">
              <a:blip r:embed="rId3">
                <a:alphaModFix/>
              </a:blip>
              <a:srcRect/>
              <a:stretch/>
            </p:blipFill>
            <p:spPr>
              <a:xfrm>
                <a:off x="5717513" y="4901447"/>
                <a:ext cx="3537348" cy="368309"/>
              </a:xfrm>
              <a:prstGeom prst="rect">
                <a:avLst/>
              </a:prstGeom>
              <a:noFill/>
              <a:ln>
                <a:noFill/>
              </a:ln>
            </p:spPr>
          </p:pic>
          <p:cxnSp>
            <p:nvCxnSpPr>
              <p:cNvPr id="1755" name="Google Shape;1755;p63"/>
              <p:cNvCxnSpPr/>
              <p:nvPr/>
            </p:nvCxnSpPr>
            <p:spPr>
              <a:xfrm flipH="1">
                <a:off x="5525984" y="5383616"/>
                <a:ext cx="4033" cy="276617"/>
              </a:xfrm>
              <a:prstGeom prst="straightConnector1">
                <a:avLst/>
              </a:prstGeom>
              <a:noFill/>
              <a:ln w="19050" cap="flat" cmpd="sng">
                <a:solidFill>
                  <a:srgbClr val="595959"/>
                </a:solidFill>
                <a:prstDash val="solid"/>
                <a:miter lim="800000"/>
                <a:headEnd type="none" w="sm" len="sm"/>
                <a:tailEnd type="triangle" w="med" len="med"/>
              </a:ln>
            </p:spPr>
          </p:cxnSp>
          <p:grpSp>
            <p:nvGrpSpPr>
              <p:cNvPr id="1756" name="Google Shape;1756;p63"/>
              <p:cNvGrpSpPr/>
              <p:nvPr/>
            </p:nvGrpSpPr>
            <p:grpSpPr>
              <a:xfrm>
                <a:off x="5024968" y="5686794"/>
                <a:ext cx="976204" cy="303667"/>
                <a:chOff x="2262788" y="2359819"/>
                <a:chExt cx="1729405" cy="367437"/>
              </a:xfrm>
            </p:grpSpPr>
            <p:sp>
              <p:nvSpPr>
                <p:cNvPr id="1757" name="Google Shape;1757;p63"/>
                <p:cNvSpPr/>
                <p:nvPr/>
              </p:nvSpPr>
              <p:spPr>
                <a:xfrm>
                  <a:off x="2309356" y="2359819"/>
                  <a:ext cx="1636268" cy="367437"/>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Calibri"/>
                    <a:ea typeface="Calibri"/>
                    <a:cs typeface="Calibri"/>
                    <a:sym typeface="Calibri"/>
                  </a:endParaRPr>
                </a:p>
              </p:txBody>
            </p:sp>
            <p:sp>
              <p:nvSpPr>
                <p:cNvPr id="1758" name="Google Shape;1758;p63"/>
                <p:cNvSpPr txBox="1"/>
                <p:nvPr/>
              </p:nvSpPr>
              <p:spPr>
                <a:xfrm>
                  <a:off x="2262788" y="2372480"/>
                  <a:ext cx="1729405" cy="3165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a:solidFill>
                        <a:schemeClr val="dk1"/>
                      </a:solidFill>
                      <a:latin typeface="Montserrat"/>
                      <a:ea typeface="Montserrat"/>
                      <a:cs typeface="Montserrat"/>
                      <a:sym typeface="Montserrat"/>
                    </a:rPr>
                    <a:t>tanh</a:t>
                  </a:r>
                  <a:endParaRPr/>
                </a:p>
              </p:txBody>
            </p:sp>
          </p:grpSp>
          <p:sp>
            <p:nvSpPr>
              <p:cNvPr id="1759" name="Google Shape;1759;p63"/>
              <p:cNvSpPr/>
              <p:nvPr/>
            </p:nvSpPr>
            <p:spPr>
              <a:xfrm>
                <a:off x="5337617" y="5014004"/>
                <a:ext cx="371000" cy="368163"/>
              </a:xfrm>
              <a:prstGeom prst="mathPlus">
                <a:avLst>
                  <a:gd name="adj1" fmla="val 23520"/>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60" name="Google Shape;1760;p63"/>
            <p:cNvGrpSpPr/>
            <p:nvPr/>
          </p:nvGrpSpPr>
          <p:grpSpPr>
            <a:xfrm>
              <a:off x="6889032" y="690682"/>
              <a:ext cx="1027750" cy="1369697"/>
              <a:chOff x="6889032" y="690682"/>
              <a:chExt cx="1027750" cy="1369697"/>
            </a:xfrm>
          </p:grpSpPr>
          <p:grpSp>
            <p:nvGrpSpPr>
              <p:cNvPr id="1761" name="Google Shape;1761;p63"/>
              <p:cNvGrpSpPr/>
              <p:nvPr/>
            </p:nvGrpSpPr>
            <p:grpSpPr>
              <a:xfrm rot="-5400000">
                <a:off x="6586421" y="1245445"/>
                <a:ext cx="1368058" cy="258531"/>
                <a:chOff x="4763021" y="1712180"/>
                <a:chExt cx="702030" cy="160527"/>
              </a:xfrm>
            </p:grpSpPr>
            <p:sp>
              <p:nvSpPr>
                <p:cNvPr id="1762" name="Google Shape;1762;p63"/>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763" name="Google Shape;1763;p63"/>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764" name="Google Shape;1764;p63"/>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765" name="Google Shape;1765;p63"/>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nvGrpSpPr>
              <p:cNvPr id="1766" name="Google Shape;1766;p63"/>
              <p:cNvGrpSpPr/>
              <p:nvPr/>
            </p:nvGrpSpPr>
            <p:grpSpPr>
              <a:xfrm rot="-5400000">
                <a:off x="6844954" y="1245445"/>
                <a:ext cx="1368058" cy="258531"/>
                <a:chOff x="4763021" y="1712180"/>
                <a:chExt cx="702030" cy="160527"/>
              </a:xfrm>
            </p:grpSpPr>
            <p:sp>
              <p:nvSpPr>
                <p:cNvPr id="1767" name="Google Shape;1767;p63"/>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768" name="Google Shape;1768;p63"/>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769" name="Google Shape;1769;p63"/>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770" name="Google Shape;1770;p63"/>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nvGrpSpPr>
              <p:cNvPr id="1771" name="Google Shape;1771;p63"/>
              <p:cNvGrpSpPr/>
              <p:nvPr/>
            </p:nvGrpSpPr>
            <p:grpSpPr>
              <a:xfrm rot="-5400000">
                <a:off x="7103487" y="1245445"/>
                <a:ext cx="1368058" cy="258531"/>
                <a:chOff x="4763021" y="1712180"/>
                <a:chExt cx="702030" cy="160527"/>
              </a:xfrm>
            </p:grpSpPr>
            <p:sp>
              <p:nvSpPr>
                <p:cNvPr id="1772" name="Google Shape;1772;p63"/>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773" name="Google Shape;1773;p63"/>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774" name="Google Shape;1774;p63"/>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775" name="Google Shape;1775;p63"/>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nvGrpSpPr>
              <p:cNvPr id="1776" name="Google Shape;1776;p63"/>
              <p:cNvGrpSpPr/>
              <p:nvPr/>
            </p:nvGrpSpPr>
            <p:grpSpPr>
              <a:xfrm rot="-5400000">
                <a:off x="6334268" y="1247084"/>
                <a:ext cx="1368058" cy="258531"/>
                <a:chOff x="4763021" y="1712180"/>
                <a:chExt cx="702030" cy="160527"/>
              </a:xfrm>
            </p:grpSpPr>
            <p:sp>
              <p:nvSpPr>
                <p:cNvPr id="1777" name="Google Shape;1777;p63"/>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778" name="Google Shape;1778;p63"/>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779" name="Google Shape;1779;p63"/>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780" name="Google Shape;1780;p63"/>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grpSp>
          <p:nvGrpSpPr>
            <p:cNvPr id="1781" name="Google Shape;1781;p63"/>
            <p:cNvGrpSpPr/>
            <p:nvPr/>
          </p:nvGrpSpPr>
          <p:grpSpPr>
            <a:xfrm>
              <a:off x="8247993" y="704744"/>
              <a:ext cx="1931885" cy="1930590"/>
              <a:chOff x="8247993" y="704744"/>
              <a:chExt cx="1931885" cy="1930590"/>
            </a:xfrm>
          </p:grpSpPr>
          <p:grpSp>
            <p:nvGrpSpPr>
              <p:cNvPr id="1782" name="Google Shape;1782;p63"/>
              <p:cNvGrpSpPr/>
              <p:nvPr/>
            </p:nvGrpSpPr>
            <p:grpSpPr>
              <a:xfrm>
                <a:off x="8247993" y="709091"/>
                <a:ext cx="1931885" cy="1926243"/>
                <a:chOff x="8247993" y="2593324"/>
                <a:chExt cx="1931885" cy="1926243"/>
              </a:xfrm>
            </p:grpSpPr>
            <p:sp>
              <p:nvSpPr>
                <p:cNvPr id="1783" name="Google Shape;1783;p63"/>
                <p:cNvSpPr txBox="1"/>
                <p:nvPr/>
              </p:nvSpPr>
              <p:spPr>
                <a:xfrm>
                  <a:off x="8247993" y="4068161"/>
                  <a:ext cx="1931885" cy="4514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a:ea typeface="Arial"/>
                      <a:cs typeface="Arial"/>
                      <a:sym typeface="Arial"/>
                    </a:rPr>
                    <a:t>W</a:t>
                  </a:r>
                  <a:r>
                    <a:rPr lang="en-IN" sz="1400" baseline="-25000">
                      <a:solidFill>
                        <a:schemeClr val="dk1"/>
                      </a:solidFill>
                      <a:latin typeface="Arial"/>
                      <a:ea typeface="Arial"/>
                      <a:cs typeface="Arial"/>
                      <a:sym typeface="Arial"/>
                    </a:rPr>
                    <a:t>encoder </a:t>
                  </a:r>
                  <a:r>
                    <a:rPr lang="en-IN" sz="1400">
                      <a:solidFill>
                        <a:schemeClr val="dk1"/>
                      </a:solidFill>
                      <a:latin typeface="Arial"/>
                      <a:ea typeface="Arial"/>
                      <a:cs typeface="Arial"/>
                      <a:sym typeface="Arial"/>
                    </a:rPr>
                    <a:t>. F</a:t>
                  </a:r>
                  <a:r>
                    <a:rPr lang="en-IN" sz="1400" baseline="-25000">
                      <a:solidFill>
                        <a:schemeClr val="dk1"/>
                      </a:solidFill>
                      <a:latin typeface="Arial"/>
                      <a:ea typeface="Arial"/>
                      <a:cs typeface="Arial"/>
                      <a:sym typeface="Arial"/>
                    </a:rPr>
                    <a:t>encoder</a:t>
                  </a:r>
                  <a:endParaRPr sz="1400" baseline="-25000">
                    <a:solidFill>
                      <a:schemeClr val="dk1"/>
                    </a:solidFill>
                    <a:latin typeface="Arial"/>
                    <a:ea typeface="Arial"/>
                    <a:cs typeface="Arial"/>
                    <a:sym typeface="Arial"/>
                  </a:endParaRPr>
                </a:p>
                <a:p>
                  <a:pPr marL="0" marR="0" lvl="0" indent="0" algn="ctr" rtl="0">
                    <a:spcBef>
                      <a:spcPts val="0"/>
                    </a:spcBef>
                    <a:spcAft>
                      <a:spcPts val="0"/>
                    </a:spcAft>
                    <a:buNone/>
                  </a:pPr>
                  <a:endParaRPr sz="1400" baseline="-25000">
                    <a:solidFill>
                      <a:schemeClr val="dk1"/>
                    </a:solidFill>
                    <a:latin typeface="Arial"/>
                    <a:ea typeface="Arial"/>
                    <a:cs typeface="Arial"/>
                    <a:sym typeface="Arial"/>
                  </a:endParaRPr>
                </a:p>
              </p:txBody>
            </p:sp>
            <p:grpSp>
              <p:nvGrpSpPr>
                <p:cNvPr id="1784" name="Google Shape;1784;p63"/>
                <p:cNvGrpSpPr/>
                <p:nvPr/>
              </p:nvGrpSpPr>
              <p:grpSpPr>
                <a:xfrm>
                  <a:off x="8826138" y="2593324"/>
                  <a:ext cx="775597" cy="1368058"/>
                  <a:chOff x="2918178" y="3247134"/>
                  <a:chExt cx="775597" cy="1368058"/>
                </a:xfrm>
              </p:grpSpPr>
              <p:grpSp>
                <p:nvGrpSpPr>
                  <p:cNvPr id="1785" name="Google Shape;1785;p63"/>
                  <p:cNvGrpSpPr/>
                  <p:nvPr/>
                </p:nvGrpSpPr>
                <p:grpSpPr>
                  <a:xfrm rot="-5400000">
                    <a:off x="2363414" y="3801898"/>
                    <a:ext cx="1368058" cy="258531"/>
                    <a:chOff x="4763021" y="1712180"/>
                    <a:chExt cx="702030" cy="160527"/>
                  </a:xfrm>
                </p:grpSpPr>
                <p:sp>
                  <p:nvSpPr>
                    <p:cNvPr id="1786" name="Google Shape;1786;p63"/>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787" name="Google Shape;1787;p63"/>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788" name="Google Shape;1788;p63"/>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789" name="Google Shape;1789;p63"/>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nvGrpSpPr>
                  <p:cNvPr id="1790" name="Google Shape;1790;p63"/>
                  <p:cNvGrpSpPr/>
                  <p:nvPr/>
                </p:nvGrpSpPr>
                <p:grpSpPr>
                  <a:xfrm rot="-5400000">
                    <a:off x="2621947" y="3801898"/>
                    <a:ext cx="1368058" cy="258531"/>
                    <a:chOff x="4763021" y="1712180"/>
                    <a:chExt cx="702030" cy="160527"/>
                  </a:xfrm>
                </p:grpSpPr>
                <p:sp>
                  <p:nvSpPr>
                    <p:cNvPr id="1791" name="Google Shape;1791;p63"/>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792" name="Google Shape;1792;p63"/>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793" name="Google Shape;1793;p63"/>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794" name="Google Shape;1794;p63"/>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nvGrpSpPr>
                  <p:cNvPr id="1795" name="Google Shape;1795;p63"/>
                  <p:cNvGrpSpPr/>
                  <p:nvPr/>
                </p:nvGrpSpPr>
                <p:grpSpPr>
                  <a:xfrm rot="-5400000">
                    <a:off x="2880480" y="3801898"/>
                    <a:ext cx="1368058" cy="258531"/>
                    <a:chOff x="4763021" y="1712180"/>
                    <a:chExt cx="702030" cy="160527"/>
                  </a:xfrm>
                </p:grpSpPr>
                <p:sp>
                  <p:nvSpPr>
                    <p:cNvPr id="1796" name="Google Shape;1796;p63"/>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797" name="Google Shape;1797;p63"/>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798" name="Google Shape;1798;p63"/>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799" name="Google Shape;1799;p63"/>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grpSp>
          <p:grpSp>
            <p:nvGrpSpPr>
              <p:cNvPr id="1800" name="Google Shape;1800;p63"/>
              <p:cNvGrpSpPr/>
              <p:nvPr/>
            </p:nvGrpSpPr>
            <p:grpSpPr>
              <a:xfrm rot="-5400000">
                <a:off x="9046060" y="1259508"/>
                <a:ext cx="1368058" cy="258531"/>
                <a:chOff x="4763021" y="1712180"/>
                <a:chExt cx="702030" cy="160527"/>
              </a:xfrm>
            </p:grpSpPr>
            <p:sp>
              <p:nvSpPr>
                <p:cNvPr id="1801" name="Google Shape;1801;p63"/>
                <p:cNvSpPr/>
                <p:nvPr/>
              </p:nvSpPr>
              <p:spPr>
                <a:xfrm>
                  <a:off x="4763021" y="1712180"/>
                  <a:ext cx="702030" cy="160527"/>
                </a:xfrm>
                <a:prstGeom prst="rect">
                  <a:avLst/>
                </a:prstGeom>
                <a:solidFill>
                  <a:srgbClr val="FFD966"/>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1802" name="Google Shape;1802;p63"/>
                <p:cNvCxnSpPr/>
                <p:nvPr/>
              </p:nvCxnSpPr>
              <p:spPr>
                <a:xfrm>
                  <a:off x="4937117"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803" name="Google Shape;1803;p63"/>
                <p:cNvCxnSpPr/>
                <p:nvPr/>
              </p:nvCxnSpPr>
              <p:spPr>
                <a:xfrm>
                  <a:off x="5118240"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cxnSp>
              <p:nvCxnSpPr>
                <p:cNvPr id="1804" name="Google Shape;1804;p63"/>
                <p:cNvCxnSpPr/>
                <p:nvPr/>
              </p:nvCxnSpPr>
              <p:spPr>
                <a:xfrm>
                  <a:off x="5307068" y="1712180"/>
                  <a:ext cx="0" cy="160527"/>
                </a:xfrm>
                <a:prstGeom prst="straightConnector1">
                  <a:avLst/>
                </a:prstGeom>
                <a:solidFill>
                  <a:srgbClr val="FFD966"/>
                </a:solidFill>
                <a:ln w="19050" cap="flat" cmpd="sng">
                  <a:solidFill>
                    <a:srgbClr val="595959"/>
                  </a:solidFill>
                  <a:prstDash val="solid"/>
                  <a:miter lim="800000"/>
                  <a:headEnd type="none" w="sm" len="sm"/>
                  <a:tailEnd type="none" w="sm" len="sm"/>
                </a:ln>
              </p:spPr>
            </p:cxnSp>
          </p:grpSp>
        </p:grpSp>
      </p:grpSp>
      <p:sp>
        <p:nvSpPr>
          <p:cNvPr id="1805" name="Google Shape;1805;p63"/>
          <p:cNvSpPr/>
          <p:nvPr/>
        </p:nvSpPr>
        <p:spPr>
          <a:xfrm>
            <a:off x="1222990" y="673263"/>
            <a:ext cx="8980659" cy="1479924"/>
          </a:xfrm>
          <a:prstGeom prst="rect">
            <a:avLst/>
          </a:prstGeom>
          <a:gradFill>
            <a:gsLst>
              <a:gs pos="0">
                <a:schemeClr val="lt1"/>
              </a:gs>
              <a:gs pos="26000">
                <a:schemeClr val="lt1"/>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06" name="Google Shape;1806;p63"/>
          <p:cNvGrpSpPr/>
          <p:nvPr/>
        </p:nvGrpSpPr>
        <p:grpSpPr>
          <a:xfrm>
            <a:off x="0" y="0"/>
            <a:ext cx="12192000" cy="816077"/>
            <a:chOff x="0" y="0"/>
            <a:chExt cx="12192000" cy="816077"/>
          </a:xfrm>
        </p:grpSpPr>
        <p:sp>
          <p:nvSpPr>
            <p:cNvPr id="1807" name="Google Shape;1807;p63"/>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8" name="Google Shape;1808;p63"/>
            <p:cNvSpPr txBox="1"/>
            <p:nvPr/>
          </p:nvSpPr>
          <p:spPr>
            <a:xfrm>
              <a:off x="2006419" y="88488"/>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Attention model</a:t>
              </a:r>
              <a:endParaRPr sz="3200" b="1">
                <a:solidFill>
                  <a:schemeClr val="lt1"/>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812"/>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grpSp>
        <p:nvGrpSpPr>
          <p:cNvPr id="1877" name="Google Shape;1877;p65"/>
          <p:cNvGrpSpPr/>
          <p:nvPr/>
        </p:nvGrpSpPr>
        <p:grpSpPr>
          <a:xfrm>
            <a:off x="0" y="0"/>
            <a:ext cx="12192000" cy="816077"/>
            <a:chOff x="0" y="0"/>
            <a:chExt cx="12192000" cy="816077"/>
          </a:xfrm>
        </p:grpSpPr>
        <p:sp>
          <p:nvSpPr>
            <p:cNvPr id="1878" name="Google Shape;1878;p65"/>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9" name="Google Shape;1879;p65"/>
            <p:cNvSpPr txBox="1"/>
            <p:nvPr/>
          </p:nvSpPr>
          <p:spPr>
            <a:xfrm>
              <a:off x="2204691" y="116522"/>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Encoder</a:t>
              </a:r>
              <a:endParaRPr sz="3200" b="1">
                <a:solidFill>
                  <a:schemeClr val="lt1"/>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90646AAD-B7AB-4B1C-8758-6A85AB081DC6}"/>
              </a:ext>
            </a:extLst>
          </p:cNvPr>
          <p:cNvGrpSpPr/>
          <p:nvPr/>
        </p:nvGrpSpPr>
        <p:grpSpPr>
          <a:xfrm>
            <a:off x="695505" y="1240971"/>
            <a:ext cx="10841869" cy="4913089"/>
            <a:chOff x="695505" y="1240971"/>
            <a:chExt cx="10841869" cy="4913089"/>
          </a:xfrm>
        </p:grpSpPr>
        <p:sp>
          <p:nvSpPr>
            <p:cNvPr id="1817" name="Google Shape;1817;p65"/>
            <p:cNvSpPr/>
            <p:nvPr/>
          </p:nvSpPr>
          <p:spPr>
            <a:xfrm>
              <a:off x="2582944" y="1240971"/>
              <a:ext cx="6730119" cy="4913089"/>
            </a:xfrm>
            <a:prstGeom prst="roundRect">
              <a:avLst>
                <a:gd name="adj" fmla="val 3816"/>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8" name="Google Shape;1818;p65"/>
            <p:cNvSpPr/>
            <p:nvPr/>
          </p:nvSpPr>
          <p:spPr>
            <a:xfrm>
              <a:off x="2911001" y="2841088"/>
              <a:ext cx="1271225" cy="1271221"/>
            </a:xfrm>
            <a:prstGeom prst="roundRect">
              <a:avLst>
                <a:gd name="adj" fmla="val 16667"/>
              </a:avLst>
            </a:prstGeom>
            <a:solidFill>
              <a:schemeClr val="lt1"/>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819" name="Google Shape;1819;p65"/>
            <p:cNvSpPr txBox="1"/>
            <p:nvPr/>
          </p:nvSpPr>
          <p:spPr>
            <a:xfrm>
              <a:off x="2722975" y="3343122"/>
              <a:ext cx="169286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1">
                  <a:solidFill>
                    <a:srgbClr val="7F7F7F"/>
                  </a:solidFill>
                  <a:latin typeface="Arial"/>
                  <a:ea typeface="Arial"/>
                  <a:cs typeface="Arial"/>
                  <a:sym typeface="Arial"/>
                </a:rPr>
                <a:t>CNN</a:t>
              </a:r>
              <a:endParaRPr/>
            </a:p>
          </p:txBody>
        </p:sp>
        <p:cxnSp>
          <p:nvCxnSpPr>
            <p:cNvPr id="1820" name="Google Shape;1820;p65"/>
            <p:cNvCxnSpPr/>
            <p:nvPr/>
          </p:nvCxnSpPr>
          <p:spPr>
            <a:xfrm rot="10800000" flipH="1">
              <a:off x="2144040" y="3476698"/>
              <a:ext cx="438904" cy="7370"/>
            </a:xfrm>
            <a:prstGeom prst="straightConnector1">
              <a:avLst/>
            </a:prstGeom>
            <a:noFill/>
            <a:ln w="38100" cap="flat" cmpd="sng">
              <a:solidFill>
                <a:srgbClr val="D8D8D8"/>
              </a:solidFill>
              <a:prstDash val="solid"/>
              <a:miter lim="800000"/>
              <a:headEnd type="none" w="sm" len="sm"/>
              <a:tailEnd type="triangle" w="med" len="med"/>
            </a:ln>
          </p:spPr>
        </p:cxnSp>
        <p:sp>
          <p:nvSpPr>
            <p:cNvPr id="1821" name="Google Shape;1821;p65"/>
            <p:cNvSpPr/>
            <p:nvPr/>
          </p:nvSpPr>
          <p:spPr>
            <a:xfrm>
              <a:off x="695505" y="3067608"/>
              <a:ext cx="1482571" cy="827185"/>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1822" name="Google Shape;1822;p65"/>
            <p:cNvSpPr/>
            <p:nvPr/>
          </p:nvSpPr>
          <p:spPr>
            <a:xfrm>
              <a:off x="929341" y="3256257"/>
              <a:ext cx="124487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1" dirty="0">
                  <a:solidFill>
                    <a:schemeClr val="lt1"/>
                  </a:solidFill>
                  <a:latin typeface="Arial"/>
                  <a:ea typeface="Arial"/>
                  <a:cs typeface="Arial"/>
                  <a:sym typeface="Arial"/>
                </a:rPr>
                <a:t>Image</a:t>
              </a:r>
              <a:endParaRPr sz="1800" dirty="0">
                <a:solidFill>
                  <a:schemeClr val="lt1"/>
                </a:solidFill>
                <a:latin typeface="Calibri"/>
                <a:ea typeface="Calibri"/>
                <a:cs typeface="Calibri"/>
                <a:sym typeface="Calibri"/>
              </a:endParaRPr>
            </a:p>
          </p:txBody>
        </p:sp>
        <p:cxnSp>
          <p:nvCxnSpPr>
            <p:cNvPr id="1823" name="Google Shape;1823;p65"/>
            <p:cNvCxnSpPr/>
            <p:nvPr/>
          </p:nvCxnSpPr>
          <p:spPr>
            <a:xfrm>
              <a:off x="4415844" y="3517872"/>
              <a:ext cx="589037" cy="1"/>
            </a:xfrm>
            <a:prstGeom prst="straightConnector1">
              <a:avLst/>
            </a:prstGeom>
            <a:noFill/>
            <a:ln w="38100" cap="flat" cmpd="sng">
              <a:solidFill>
                <a:srgbClr val="D8D8D8"/>
              </a:solidFill>
              <a:prstDash val="solid"/>
              <a:miter lim="800000"/>
              <a:headEnd type="none" w="sm" len="sm"/>
              <a:tailEnd type="triangle" w="med" len="med"/>
            </a:ln>
          </p:spPr>
        </p:cxnSp>
        <p:grpSp>
          <p:nvGrpSpPr>
            <p:cNvPr id="1824" name="Google Shape;1824;p65"/>
            <p:cNvGrpSpPr/>
            <p:nvPr/>
          </p:nvGrpSpPr>
          <p:grpSpPr>
            <a:xfrm>
              <a:off x="6265360" y="3393394"/>
              <a:ext cx="2198190" cy="872135"/>
              <a:chOff x="5452791" y="3393394"/>
              <a:chExt cx="2198190" cy="872135"/>
            </a:xfrm>
          </p:grpSpPr>
          <p:cxnSp>
            <p:nvCxnSpPr>
              <p:cNvPr id="1825" name="Google Shape;1825;p65"/>
              <p:cNvCxnSpPr/>
              <p:nvPr/>
            </p:nvCxnSpPr>
            <p:spPr>
              <a:xfrm>
                <a:off x="5452791" y="3517872"/>
                <a:ext cx="589037" cy="1"/>
              </a:xfrm>
              <a:prstGeom prst="straightConnector1">
                <a:avLst/>
              </a:prstGeom>
              <a:noFill/>
              <a:ln w="38100" cap="flat" cmpd="sng">
                <a:solidFill>
                  <a:srgbClr val="D8D8D8"/>
                </a:solidFill>
                <a:prstDash val="solid"/>
                <a:miter lim="800000"/>
                <a:headEnd type="none" w="sm" len="sm"/>
                <a:tailEnd type="triangle" w="med" len="med"/>
              </a:ln>
            </p:spPr>
          </p:cxnSp>
          <p:sp>
            <p:nvSpPr>
              <p:cNvPr id="1826" name="Google Shape;1826;p65"/>
              <p:cNvSpPr txBox="1"/>
              <p:nvPr/>
            </p:nvSpPr>
            <p:spPr>
              <a:xfrm>
                <a:off x="5889337" y="3988530"/>
                <a:ext cx="176164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b="0" i="0">
                    <a:solidFill>
                      <a:srgbClr val="202124"/>
                    </a:solidFill>
                    <a:latin typeface="Arial"/>
                    <a:ea typeface="Arial"/>
                    <a:cs typeface="Arial"/>
                    <a:sym typeface="Arial"/>
                  </a:rPr>
                  <a:t>(64, 2048)</a:t>
                </a:r>
                <a:endParaRPr sz="1200">
                  <a:solidFill>
                    <a:schemeClr val="dk1"/>
                  </a:solidFill>
                  <a:latin typeface="Arial"/>
                  <a:ea typeface="Arial"/>
                  <a:cs typeface="Arial"/>
                  <a:sym typeface="Arial"/>
                </a:endParaRPr>
              </a:p>
            </p:txBody>
          </p:sp>
          <p:grpSp>
            <p:nvGrpSpPr>
              <p:cNvPr id="1827" name="Google Shape;1827;p65"/>
              <p:cNvGrpSpPr/>
              <p:nvPr/>
            </p:nvGrpSpPr>
            <p:grpSpPr>
              <a:xfrm>
                <a:off x="5967825" y="3393394"/>
                <a:ext cx="1604668" cy="547207"/>
                <a:chOff x="1166521" y="4752324"/>
                <a:chExt cx="1604668" cy="547207"/>
              </a:xfrm>
            </p:grpSpPr>
            <p:grpSp>
              <p:nvGrpSpPr>
                <p:cNvPr id="1828" name="Google Shape;1828;p65"/>
                <p:cNvGrpSpPr/>
                <p:nvPr/>
              </p:nvGrpSpPr>
              <p:grpSpPr>
                <a:xfrm>
                  <a:off x="1396240" y="4752324"/>
                  <a:ext cx="1051575" cy="235028"/>
                  <a:chOff x="4672359" y="4022737"/>
                  <a:chExt cx="1693573" cy="378514"/>
                </a:xfrm>
              </p:grpSpPr>
              <p:sp>
                <p:nvSpPr>
                  <p:cNvPr id="1829" name="Google Shape;1829;p65"/>
                  <p:cNvSpPr/>
                  <p:nvPr/>
                </p:nvSpPr>
                <p:spPr>
                  <a:xfrm>
                    <a:off x="4672359" y="4022737"/>
                    <a:ext cx="1693573" cy="378514"/>
                  </a:xfrm>
                  <a:prstGeom prst="roundRect">
                    <a:avLst>
                      <a:gd name="adj" fmla="val 15151"/>
                    </a:avLst>
                  </a:prstGeom>
                  <a:no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1830" name="Google Shape;1830;p65"/>
                  <p:cNvCxnSpPr/>
                  <p:nvPr/>
                </p:nvCxnSpPr>
                <p:spPr>
                  <a:xfrm>
                    <a:off x="5082867" y="4022737"/>
                    <a:ext cx="0" cy="378514"/>
                  </a:xfrm>
                  <a:prstGeom prst="straightConnector1">
                    <a:avLst/>
                  </a:prstGeom>
                  <a:noFill/>
                  <a:ln w="12700" cap="flat" cmpd="sng">
                    <a:solidFill>
                      <a:srgbClr val="595959"/>
                    </a:solidFill>
                    <a:prstDash val="solid"/>
                    <a:miter lim="800000"/>
                    <a:headEnd type="none" w="sm" len="sm"/>
                    <a:tailEnd type="none" w="sm" len="sm"/>
                  </a:ln>
                </p:spPr>
              </p:cxnSp>
              <p:cxnSp>
                <p:nvCxnSpPr>
                  <p:cNvPr id="1831" name="Google Shape;1831;p65"/>
                  <p:cNvCxnSpPr/>
                  <p:nvPr/>
                </p:nvCxnSpPr>
                <p:spPr>
                  <a:xfrm>
                    <a:off x="5509948" y="4022737"/>
                    <a:ext cx="0" cy="378514"/>
                  </a:xfrm>
                  <a:prstGeom prst="straightConnector1">
                    <a:avLst/>
                  </a:prstGeom>
                  <a:noFill/>
                  <a:ln w="12700" cap="flat" cmpd="sng">
                    <a:solidFill>
                      <a:srgbClr val="595959"/>
                    </a:solidFill>
                    <a:prstDash val="solid"/>
                    <a:miter lim="800000"/>
                    <a:headEnd type="none" w="sm" len="sm"/>
                    <a:tailEnd type="none" w="sm" len="sm"/>
                  </a:ln>
                </p:spPr>
              </p:cxnSp>
              <p:cxnSp>
                <p:nvCxnSpPr>
                  <p:cNvPr id="1832" name="Google Shape;1832;p65"/>
                  <p:cNvCxnSpPr/>
                  <p:nvPr/>
                </p:nvCxnSpPr>
                <p:spPr>
                  <a:xfrm>
                    <a:off x="5955194" y="4022737"/>
                    <a:ext cx="0" cy="378514"/>
                  </a:xfrm>
                  <a:prstGeom prst="straightConnector1">
                    <a:avLst/>
                  </a:prstGeom>
                  <a:noFill/>
                  <a:ln w="12700" cap="flat" cmpd="sng">
                    <a:solidFill>
                      <a:srgbClr val="595959"/>
                    </a:solidFill>
                    <a:prstDash val="solid"/>
                    <a:miter lim="800000"/>
                    <a:headEnd type="none" w="sm" len="sm"/>
                    <a:tailEnd type="none" w="sm" len="sm"/>
                  </a:ln>
                </p:spPr>
              </p:cxnSp>
              <p:sp>
                <p:nvSpPr>
                  <p:cNvPr id="1833" name="Google Shape;1833;p65"/>
                  <p:cNvSpPr/>
                  <p:nvPr/>
                </p:nvSpPr>
                <p:spPr>
                  <a:xfrm>
                    <a:off x="4718044" y="4061765"/>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834" name="Google Shape;1834;p65"/>
                  <p:cNvSpPr/>
                  <p:nvPr/>
                </p:nvSpPr>
                <p:spPr>
                  <a:xfrm>
                    <a:off x="5143169" y="4061764"/>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835" name="Google Shape;1835;p65"/>
                  <p:cNvSpPr/>
                  <p:nvPr/>
                </p:nvSpPr>
                <p:spPr>
                  <a:xfrm>
                    <a:off x="5568294" y="4061763"/>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836" name="Google Shape;1836;p65"/>
                  <p:cNvSpPr/>
                  <p:nvPr/>
                </p:nvSpPr>
                <p:spPr>
                  <a:xfrm>
                    <a:off x="5993419" y="4061763"/>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837" name="Google Shape;1837;p65"/>
                <p:cNvSpPr txBox="1"/>
                <p:nvPr/>
              </p:nvSpPr>
              <p:spPr>
                <a:xfrm>
                  <a:off x="1166521" y="5053310"/>
                  <a:ext cx="160466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00">
                      <a:solidFill>
                        <a:schemeClr val="dk1"/>
                      </a:solidFill>
                      <a:latin typeface="Arial"/>
                      <a:ea typeface="Arial"/>
                      <a:cs typeface="Arial"/>
                      <a:sym typeface="Arial"/>
                    </a:rPr>
                    <a:t>((HxW)*C)</a:t>
                  </a:r>
                  <a:endParaRPr/>
                </a:p>
              </p:txBody>
            </p:sp>
          </p:grpSp>
        </p:grpSp>
        <p:grpSp>
          <p:nvGrpSpPr>
            <p:cNvPr id="1838" name="Google Shape;1838;p65"/>
            <p:cNvGrpSpPr/>
            <p:nvPr/>
          </p:nvGrpSpPr>
          <p:grpSpPr>
            <a:xfrm>
              <a:off x="4821442" y="3153640"/>
              <a:ext cx="1761644" cy="1296744"/>
              <a:chOff x="5858389" y="3219629"/>
              <a:chExt cx="1761644" cy="1296744"/>
            </a:xfrm>
          </p:grpSpPr>
          <p:sp>
            <p:nvSpPr>
              <p:cNvPr id="1839" name="Google Shape;1839;p65"/>
              <p:cNvSpPr txBox="1"/>
              <p:nvPr/>
            </p:nvSpPr>
            <p:spPr>
              <a:xfrm>
                <a:off x="5858389" y="4239374"/>
                <a:ext cx="176164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b="0" i="0">
                    <a:solidFill>
                      <a:srgbClr val="202124"/>
                    </a:solidFill>
                    <a:latin typeface="Arial"/>
                    <a:ea typeface="Arial"/>
                    <a:cs typeface="Arial"/>
                    <a:sym typeface="Arial"/>
                  </a:rPr>
                  <a:t>(8, 8, 2048)</a:t>
                </a:r>
                <a:endParaRPr sz="1200">
                  <a:solidFill>
                    <a:schemeClr val="dk1"/>
                  </a:solidFill>
                  <a:latin typeface="Arial"/>
                  <a:ea typeface="Arial"/>
                  <a:cs typeface="Arial"/>
                  <a:sym typeface="Arial"/>
                </a:endParaRPr>
              </a:p>
            </p:txBody>
          </p:sp>
          <p:sp>
            <p:nvSpPr>
              <p:cNvPr id="1840" name="Google Shape;1840;p65"/>
              <p:cNvSpPr txBox="1"/>
              <p:nvPr/>
            </p:nvSpPr>
            <p:spPr>
              <a:xfrm>
                <a:off x="5967825" y="3946798"/>
                <a:ext cx="160466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00">
                    <a:solidFill>
                      <a:schemeClr val="dk1"/>
                    </a:solidFill>
                    <a:latin typeface="Arial"/>
                    <a:ea typeface="Arial"/>
                    <a:cs typeface="Arial"/>
                    <a:sym typeface="Arial"/>
                  </a:rPr>
                  <a:t>(H*W*C)</a:t>
                </a:r>
                <a:endParaRPr/>
              </a:p>
            </p:txBody>
          </p:sp>
          <p:grpSp>
            <p:nvGrpSpPr>
              <p:cNvPr id="1841" name="Google Shape;1841;p65"/>
              <p:cNvGrpSpPr/>
              <p:nvPr/>
            </p:nvGrpSpPr>
            <p:grpSpPr>
              <a:xfrm>
                <a:off x="6409518" y="3219629"/>
                <a:ext cx="680814" cy="680814"/>
                <a:chOff x="6418675" y="2478038"/>
                <a:chExt cx="680814" cy="680814"/>
              </a:xfrm>
            </p:grpSpPr>
            <p:sp>
              <p:nvSpPr>
                <p:cNvPr id="1842" name="Google Shape;1842;p65"/>
                <p:cNvSpPr/>
                <p:nvPr/>
              </p:nvSpPr>
              <p:spPr>
                <a:xfrm>
                  <a:off x="6418675" y="2478044"/>
                  <a:ext cx="680810" cy="680804"/>
                </a:xfrm>
                <a:prstGeom prst="roundRect">
                  <a:avLst>
                    <a:gd name="adj" fmla="val 4842"/>
                  </a:avLst>
                </a:prstGeom>
                <a:solidFill>
                  <a:srgbClr val="F2F2F2"/>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43" name="Google Shape;1843;p65"/>
                <p:cNvGrpSpPr/>
                <p:nvPr/>
              </p:nvGrpSpPr>
              <p:grpSpPr>
                <a:xfrm>
                  <a:off x="6500702" y="2478038"/>
                  <a:ext cx="521262" cy="680814"/>
                  <a:chOff x="6500702" y="2478038"/>
                  <a:chExt cx="521262" cy="680814"/>
                </a:xfrm>
              </p:grpSpPr>
              <p:cxnSp>
                <p:nvCxnSpPr>
                  <p:cNvPr id="1844" name="Google Shape;1844;p65"/>
                  <p:cNvCxnSpPr/>
                  <p:nvPr/>
                </p:nvCxnSpPr>
                <p:spPr>
                  <a:xfrm>
                    <a:off x="6500702" y="2478043"/>
                    <a:ext cx="0" cy="680809"/>
                  </a:xfrm>
                  <a:prstGeom prst="straightConnector1">
                    <a:avLst/>
                  </a:prstGeom>
                  <a:noFill/>
                  <a:ln w="9525" cap="flat" cmpd="sng">
                    <a:solidFill>
                      <a:srgbClr val="BFBFBF"/>
                    </a:solidFill>
                    <a:prstDash val="solid"/>
                    <a:miter lim="800000"/>
                    <a:headEnd type="none" w="sm" len="sm"/>
                    <a:tailEnd type="none" w="sm" len="sm"/>
                  </a:ln>
                </p:spPr>
              </p:cxnSp>
              <p:cxnSp>
                <p:nvCxnSpPr>
                  <p:cNvPr id="1845" name="Google Shape;1845;p65"/>
                  <p:cNvCxnSpPr/>
                  <p:nvPr/>
                </p:nvCxnSpPr>
                <p:spPr>
                  <a:xfrm>
                    <a:off x="6587579" y="2478043"/>
                    <a:ext cx="0" cy="680809"/>
                  </a:xfrm>
                  <a:prstGeom prst="straightConnector1">
                    <a:avLst/>
                  </a:prstGeom>
                  <a:noFill/>
                  <a:ln w="9525" cap="flat" cmpd="sng">
                    <a:solidFill>
                      <a:srgbClr val="BFBFBF"/>
                    </a:solidFill>
                    <a:prstDash val="solid"/>
                    <a:miter lim="800000"/>
                    <a:headEnd type="none" w="sm" len="sm"/>
                    <a:tailEnd type="none" w="sm" len="sm"/>
                  </a:ln>
                </p:spPr>
              </p:cxnSp>
              <p:cxnSp>
                <p:nvCxnSpPr>
                  <p:cNvPr id="1846" name="Google Shape;1846;p65"/>
                  <p:cNvCxnSpPr/>
                  <p:nvPr/>
                </p:nvCxnSpPr>
                <p:spPr>
                  <a:xfrm>
                    <a:off x="6674456" y="2478042"/>
                    <a:ext cx="0" cy="680809"/>
                  </a:xfrm>
                  <a:prstGeom prst="straightConnector1">
                    <a:avLst/>
                  </a:prstGeom>
                  <a:noFill/>
                  <a:ln w="9525" cap="flat" cmpd="sng">
                    <a:solidFill>
                      <a:srgbClr val="BFBFBF"/>
                    </a:solidFill>
                    <a:prstDash val="solid"/>
                    <a:miter lim="800000"/>
                    <a:headEnd type="none" w="sm" len="sm"/>
                    <a:tailEnd type="none" w="sm" len="sm"/>
                  </a:ln>
                </p:spPr>
              </p:cxnSp>
              <p:cxnSp>
                <p:nvCxnSpPr>
                  <p:cNvPr id="1847" name="Google Shape;1847;p65"/>
                  <p:cNvCxnSpPr/>
                  <p:nvPr/>
                </p:nvCxnSpPr>
                <p:spPr>
                  <a:xfrm>
                    <a:off x="6761333" y="2478041"/>
                    <a:ext cx="0" cy="680809"/>
                  </a:xfrm>
                  <a:prstGeom prst="straightConnector1">
                    <a:avLst/>
                  </a:prstGeom>
                  <a:noFill/>
                  <a:ln w="9525" cap="flat" cmpd="sng">
                    <a:solidFill>
                      <a:srgbClr val="BFBFBF"/>
                    </a:solidFill>
                    <a:prstDash val="solid"/>
                    <a:miter lim="800000"/>
                    <a:headEnd type="none" w="sm" len="sm"/>
                    <a:tailEnd type="none" w="sm" len="sm"/>
                  </a:ln>
                </p:spPr>
              </p:cxnSp>
              <p:cxnSp>
                <p:nvCxnSpPr>
                  <p:cNvPr id="1848" name="Google Shape;1848;p65"/>
                  <p:cNvCxnSpPr/>
                  <p:nvPr/>
                </p:nvCxnSpPr>
                <p:spPr>
                  <a:xfrm>
                    <a:off x="6848210" y="2478040"/>
                    <a:ext cx="0" cy="680809"/>
                  </a:xfrm>
                  <a:prstGeom prst="straightConnector1">
                    <a:avLst/>
                  </a:prstGeom>
                  <a:noFill/>
                  <a:ln w="9525" cap="flat" cmpd="sng">
                    <a:solidFill>
                      <a:srgbClr val="BFBFBF"/>
                    </a:solidFill>
                    <a:prstDash val="solid"/>
                    <a:miter lim="800000"/>
                    <a:headEnd type="none" w="sm" len="sm"/>
                    <a:tailEnd type="none" w="sm" len="sm"/>
                  </a:ln>
                </p:spPr>
              </p:cxnSp>
              <p:cxnSp>
                <p:nvCxnSpPr>
                  <p:cNvPr id="1849" name="Google Shape;1849;p65"/>
                  <p:cNvCxnSpPr/>
                  <p:nvPr/>
                </p:nvCxnSpPr>
                <p:spPr>
                  <a:xfrm>
                    <a:off x="6935087" y="2478039"/>
                    <a:ext cx="0" cy="680809"/>
                  </a:xfrm>
                  <a:prstGeom prst="straightConnector1">
                    <a:avLst/>
                  </a:prstGeom>
                  <a:noFill/>
                  <a:ln w="9525" cap="flat" cmpd="sng">
                    <a:solidFill>
                      <a:srgbClr val="BFBFBF"/>
                    </a:solidFill>
                    <a:prstDash val="solid"/>
                    <a:miter lim="800000"/>
                    <a:headEnd type="none" w="sm" len="sm"/>
                    <a:tailEnd type="none" w="sm" len="sm"/>
                  </a:ln>
                </p:spPr>
              </p:cxnSp>
              <p:cxnSp>
                <p:nvCxnSpPr>
                  <p:cNvPr id="1850" name="Google Shape;1850;p65"/>
                  <p:cNvCxnSpPr/>
                  <p:nvPr/>
                </p:nvCxnSpPr>
                <p:spPr>
                  <a:xfrm>
                    <a:off x="7021964" y="2478038"/>
                    <a:ext cx="0" cy="680809"/>
                  </a:xfrm>
                  <a:prstGeom prst="straightConnector1">
                    <a:avLst/>
                  </a:prstGeom>
                  <a:noFill/>
                  <a:ln w="9525" cap="flat" cmpd="sng">
                    <a:solidFill>
                      <a:srgbClr val="BFBFBF"/>
                    </a:solidFill>
                    <a:prstDash val="solid"/>
                    <a:miter lim="800000"/>
                    <a:headEnd type="none" w="sm" len="sm"/>
                    <a:tailEnd type="none" w="sm" len="sm"/>
                  </a:ln>
                </p:spPr>
              </p:cxnSp>
            </p:grpSp>
            <p:grpSp>
              <p:nvGrpSpPr>
                <p:cNvPr id="1851" name="Google Shape;1851;p65"/>
                <p:cNvGrpSpPr/>
                <p:nvPr/>
              </p:nvGrpSpPr>
              <p:grpSpPr>
                <a:xfrm rot="-5400000">
                  <a:off x="6487891" y="2484447"/>
                  <a:ext cx="542383" cy="680814"/>
                  <a:chOff x="6500702" y="2478038"/>
                  <a:chExt cx="521262" cy="680814"/>
                </a:xfrm>
              </p:grpSpPr>
              <p:cxnSp>
                <p:nvCxnSpPr>
                  <p:cNvPr id="1852" name="Google Shape;1852;p65"/>
                  <p:cNvCxnSpPr/>
                  <p:nvPr/>
                </p:nvCxnSpPr>
                <p:spPr>
                  <a:xfrm>
                    <a:off x="6500702" y="2478043"/>
                    <a:ext cx="0" cy="680809"/>
                  </a:xfrm>
                  <a:prstGeom prst="straightConnector1">
                    <a:avLst/>
                  </a:prstGeom>
                  <a:noFill/>
                  <a:ln w="9525" cap="flat" cmpd="sng">
                    <a:solidFill>
                      <a:srgbClr val="BFBFBF"/>
                    </a:solidFill>
                    <a:prstDash val="solid"/>
                    <a:miter lim="800000"/>
                    <a:headEnd type="none" w="sm" len="sm"/>
                    <a:tailEnd type="none" w="sm" len="sm"/>
                  </a:ln>
                </p:spPr>
              </p:cxnSp>
              <p:cxnSp>
                <p:nvCxnSpPr>
                  <p:cNvPr id="1853" name="Google Shape;1853;p65"/>
                  <p:cNvCxnSpPr/>
                  <p:nvPr/>
                </p:nvCxnSpPr>
                <p:spPr>
                  <a:xfrm>
                    <a:off x="6587579" y="2478043"/>
                    <a:ext cx="0" cy="680809"/>
                  </a:xfrm>
                  <a:prstGeom prst="straightConnector1">
                    <a:avLst/>
                  </a:prstGeom>
                  <a:noFill/>
                  <a:ln w="9525" cap="flat" cmpd="sng">
                    <a:solidFill>
                      <a:srgbClr val="BFBFBF"/>
                    </a:solidFill>
                    <a:prstDash val="solid"/>
                    <a:miter lim="800000"/>
                    <a:headEnd type="none" w="sm" len="sm"/>
                    <a:tailEnd type="none" w="sm" len="sm"/>
                  </a:ln>
                </p:spPr>
              </p:cxnSp>
              <p:cxnSp>
                <p:nvCxnSpPr>
                  <p:cNvPr id="1854" name="Google Shape;1854;p65"/>
                  <p:cNvCxnSpPr/>
                  <p:nvPr/>
                </p:nvCxnSpPr>
                <p:spPr>
                  <a:xfrm>
                    <a:off x="6674456" y="2478042"/>
                    <a:ext cx="0" cy="680809"/>
                  </a:xfrm>
                  <a:prstGeom prst="straightConnector1">
                    <a:avLst/>
                  </a:prstGeom>
                  <a:noFill/>
                  <a:ln w="9525" cap="flat" cmpd="sng">
                    <a:solidFill>
                      <a:srgbClr val="BFBFBF"/>
                    </a:solidFill>
                    <a:prstDash val="solid"/>
                    <a:miter lim="800000"/>
                    <a:headEnd type="none" w="sm" len="sm"/>
                    <a:tailEnd type="none" w="sm" len="sm"/>
                  </a:ln>
                </p:spPr>
              </p:cxnSp>
              <p:cxnSp>
                <p:nvCxnSpPr>
                  <p:cNvPr id="1855" name="Google Shape;1855;p65"/>
                  <p:cNvCxnSpPr/>
                  <p:nvPr/>
                </p:nvCxnSpPr>
                <p:spPr>
                  <a:xfrm>
                    <a:off x="6761333" y="2478041"/>
                    <a:ext cx="0" cy="680809"/>
                  </a:xfrm>
                  <a:prstGeom prst="straightConnector1">
                    <a:avLst/>
                  </a:prstGeom>
                  <a:noFill/>
                  <a:ln w="9525" cap="flat" cmpd="sng">
                    <a:solidFill>
                      <a:srgbClr val="BFBFBF"/>
                    </a:solidFill>
                    <a:prstDash val="solid"/>
                    <a:miter lim="800000"/>
                    <a:headEnd type="none" w="sm" len="sm"/>
                    <a:tailEnd type="none" w="sm" len="sm"/>
                  </a:ln>
                </p:spPr>
              </p:cxnSp>
              <p:cxnSp>
                <p:nvCxnSpPr>
                  <p:cNvPr id="1856" name="Google Shape;1856;p65"/>
                  <p:cNvCxnSpPr/>
                  <p:nvPr/>
                </p:nvCxnSpPr>
                <p:spPr>
                  <a:xfrm>
                    <a:off x="6848210" y="2478040"/>
                    <a:ext cx="0" cy="680809"/>
                  </a:xfrm>
                  <a:prstGeom prst="straightConnector1">
                    <a:avLst/>
                  </a:prstGeom>
                  <a:noFill/>
                  <a:ln w="9525" cap="flat" cmpd="sng">
                    <a:solidFill>
                      <a:srgbClr val="BFBFBF"/>
                    </a:solidFill>
                    <a:prstDash val="solid"/>
                    <a:miter lim="800000"/>
                    <a:headEnd type="none" w="sm" len="sm"/>
                    <a:tailEnd type="none" w="sm" len="sm"/>
                  </a:ln>
                </p:spPr>
              </p:cxnSp>
              <p:cxnSp>
                <p:nvCxnSpPr>
                  <p:cNvPr id="1857" name="Google Shape;1857;p65"/>
                  <p:cNvCxnSpPr/>
                  <p:nvPr/>
                </p:nvCxnSpPr>
                <p:spPr>
                  <a:xfrm>
                    <a:off x="6935087" y="2478039"/>
                    <a:ext cx="0" cy="680809"/>
                  </a:xfrm>
                  <a:prstGeom prst="straightConnector1">
                    <a:avLst/>
                  </a:prstGeom>
                  <a:noFill/>
                  <a:ln w="9525" cap="flat" cmpd="sng">
                    <a:solidFill>
                      <a:srgbClr val="BFBFBF"/>
                    </a:solidFill>
                    <a:prstDash val="solid"/>
                    <a:miter lim="800000"/>
                    <a:headEnd type="none" w="sm" len="sm"/>
                    <a:tailEnd type="none" w="sm" len="sm"/>
                  </a:ln>
                </p:spPr>
              </p:cxnSp>
              <p:cxnSp>
                <p:nvCxnSpPr>
                  <p:cNvPr id="1858" name="Google Shape;1858;p65"/>
                  <p:cNvCxnSpPr/>
                  <p:nvPr/>
                </p:nvCxnSpPr>
                <p:spPr>
                  <a:xfrm>
                    <a:off x="7021964" y="2478038"/>
                    <a:ext cx="0" cy="680809"/>
                  </a:xfrm>
                  <a:prstGeom prst="straightConnector1">
                    <a:avLst/>
                  </a:prstGeom>
                  <a:noFill/>
                  <a:ln w="9525" cap="flat" cmpd="sng">
                    <a:solidFill>
                      <a:srgbClr val="BFBFBF"/>
                    </a:solidFill>
                    <a:prstDash val="solid"/>
                    <a:miter lim="800000"/>
                    <a:headEnd type="none" w="sm" len="sm"/>
                    <a:tailEnd type="none" w="sm" len="sm"/>
                  </a:ln>
                </p:spPr>
              </p:cxnSp>
            </p:grpSp>
          </p:grpSp>
        </p:grpSp>
        <p:sp>
          <p:nvSpPr>
            <p:cNvPr id="1859" name="Google Shape;1859;p65"/>
            <p:cNvSpPr/>
            <p:nvPr/>
          </p:nvSpPr>
          <p:spPr>
            <a:xfrm>
              <a:off x="8718556" y="2692278"/>
              <a:ext cx="203243" cy="1542371"/>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860" name="Google Shape;1860;p65"/>
            <p:cNvCxnSpPr/>
            <p:nvPr/>
          </p:nvCxnSpPr>
          <p:spPr>
            <a:xfrm>
              <a:off x="8081987" y="3518453"/>
              <a:ext cx="589037" cy="1"/>
            </a:xfrm>
            <a:prstGeom prst="straightConnector1">
              <a:avLst/>
            </a:prstGeom>
            <a:noFill/>
            <a:ln w="38100" cap="flat" cmpd="sng">
              <a:solidFill>
                <a:srgbClr val="D8D8D8"/>
              </a:solidFill>
              <a:prstDash val="solid"/>
              <a:miter lim="800000"/>
              <a:headEnd type="none" w="sm" len="sm"/>
              <a:tailEnd type="triangle" w="med" len="med"/>
            </a:ln>
          </p:spPr>
        </p:cxnSp>
        <p:sp>
          <p:nvSpPr>
            <p:cNvPr id="1861" name="Google Shape;1861;p65"/>
            <p:cNvSpPr txBox="1"/>
            <p:nvPr/>
          </p:nvSpPr>
          <p:spPr>
            <a:xfrm>
              <a:off x="7961146" y="4383459"/>
              <a:ext cx="176164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b="0" i="0">
                  <a:solidFill>
                    <a:srgbClr val="202124"/>
                  </a:solidFill>
                  <a:latin typeface="Arial"/>
                  <a:ea typeface="Arial"/>
                  <a:cs typeface="Arial"/>
                  <a:sym typeface="Arial"/>
                </a:rPr>
                <a:t>FC</a:t>
              </a:r>
              <a:endParaRPr/>
            </a:p>
            <a:p>
              <a:pPr marL="0" marR="0" lvl="0" indent="0" algn="ctr" rtl="0">
                <a:spcBef>
                  <a:spcPts val="0"/>
                </a:spcBef>
                <a:spcAft>
                  <a:spcPts val="0"/>
                </a:spcAft>
                <a:buNone/>
              </a:pPr>
              <a:r>
                <a:rPr lang="en-IN" sz="1200">
                  <a:solidFill>
                    <a:srgbClr val="202124"/>
                  </a:solidFill>
                  <a:latin typeface="Arial"/>
                  <a:ea typeface="Arial"/>
                  <a:cs typeface="Arial"/>
                  <a:sym typeface="Arial"/>
                </a:rPr>
                <a:t>256</a:t>
              </a:r>
              <a:endParaRPr sz="1200">
                <a:solidFill>
                  <a:schemeClr val="dk1"/>
                </a:solidFill>
                <a:latin typeface="Arial"/>
                <a:ea typeface="Arial"/>
                <a:cs typeface="Arial"/>
                <a:sym typeface="Arial"/>
              </a:endParaRPr>
            </a:p>
          </p:txBody>
        </p:sp>
        <p:grpSp>
          <p:nvGrpSpPr>
            <p:cNvPr id="1862" name="Google Shape;1862;p65"/>
            <p:cNvGrpSpPr/>
            <p:nvPr/>
          </p:nvGrpSpPr>
          <p:grpSpPr>
            <a:xfrm>
              <a:off x="9336799" y="3417626"/>
              <a:ext cx="2200575" cy="868740"/>
              <a:chOff x="5452791" y="3393394"/>
              <a:chExt cx="2200575" cy="868740"/>
            </a:xfrm>
          </p:grpSpPr>
          <p:cxnSp>
            <p:nvCxnSpPr>
              <p:cNvPr id="1863" name="Google Shape;1863;p65"/>
              <p:cNvCxnSpPr/>
              <p:nvPr/>
            </p:nvCxnSpPr>
            <p:spPr>
              <a:xfrm>
                <a:off x="5452791" y="3517872"/>
                <a:ext cx="589037" cy="1"/>
              </a:xfrm>
              <a:prstGeom prst="straightConnector1">
                <a:avLst/>
              </a:prstGeom>
              <a:noFill/>
              <a:ln w="38100" cap="flat" cmpd="sng">
                <a:solidFill>
                  <a:srgbClr val="D8D8D8"/>
                </a:solidFill>
                <a:prstDash val="solid"/>
                <a:miter lim="800000"/>
                <a:headEnd type="none" w="sm" len="sm"/>
                <a:tailEnd type="triangle" w="med" len="med"/>
              </a:ln>
            </p:spPr>
          </p:cxnSp>
          <p:sp>
            <p:nvSpPr>
              <p:cNvPr id="1864" name="Google Shape;1864;p65"/>
              <p:cNvSpPr txBox="1"/>
              <p:nvPr/>
            </p:nvSpPr>
            <p:spPr>
              <a:xfrm>
                <a:off x="5891722" y="3985135"/>
                <a:ext cx="176164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b="0" i="0">
                    <a:solidFill>
                      <a:srgbClr val="202124"/>
                    </a:solidFill>
                    <a:latin typeface="Arial"/>
                    <a:ea typeface="Arial"/>
                    <a:cs typeface="Arial"/>
                    <a:sym typeface="Arial"/>
                  </a:rPr>
                  <a:t>(64, 256)</a:t>
                </a:r>
                <a:endParaRPr sz="1200">
                  <a:solidFill>
                    <a:schemeClr val="dk1"/>
                  </a:solidFill>
                  <a:latin typeface="Arial"/>
                  <a:ea typeface="Arial"/>
                  <a:cs typeface="Arial"/>
                  <a:sym typeface="Arial"/>
                </a:endParaRPr>
              </a:p>
            </p:txBody>
          </p:sp>
          <p:grpSp>
            <p:nvGrpSpPr>
              <p:cNvPr id="1865" name="Google Shape;1865;p65"/>
              <p:cNvGrpSpPr/>
              <p:nvPr/>
            </p:nvGrpSpPr>
            <p:grpSpPr>
              <a:xfrm>
                <a:off x="5967825" y="3393394"/>
                <a:ext cx="1604668" cy="547207"/>
                <a:chOff x="1166521" y="4752324"/>
                <a:chExt cx="1604668" cy="547207"/>
              </a:xfrm>
            </p:grpSpPr>
            <p:grpSp>
              <p:nvGrpSpPr>
                <p:cNvPr id="1866" name="Google Shape;1866;p65"/>
                <p:cNvGrpSpPr/>
                <p:nvPr/>
              </p:nvGrpSpPr>
              <p:grpSpPr>
                <a:xfrm>
                  <a:off x="1396240" y="4752324"/>
                  <a:ext cx="1051575" cy="235028"/>
                  <a:chOff x="4672359" y="4022737"/>
                  <a:chExt cx="1693573" cy="378514"/>
                </a:xfrm>
              </p:grpSpPr>
              <p:sp>
                <p:nvSpPr>
                  <p:cNvPr id="1867" name="Google Shape;1867;p65"/>
                  <p:cNvSpPr/>
                  <p:nvPr/>
                </p:nvSpPr>
                <p:spPr>
                  <a:xfrm>
                    <a:off x="4672359" y="4022737"/>
                    <a:ext cx="1693573" cy="378514"/>
                  </a:xfrm>
                  <a:prstGeom prst="roundRect">
                    <a:avLst>
                      <a:gd name="adj" fmla="val 15151"/>
                    </a:avLst>
                  </a:prstGeom>
                  <a:no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1868" name="Google Shape;1868;p65"/>
                  <p:cNvCxnSpPr/>
                  <p:nvPr/>
                </p:nvCxnSpPr>
                <p:spPr>
                  <a:xfrm>
                    <a:off x="5082867" y="4022737"/>
                    <a:ext cx="0" cy="378514"/>
                  </a:xfrm>
                  <a:prstGeom prst="straightConnector1">
                    <a:avLst/>
                  </a:prstGeom>
                  <a:noFill/>
                  <a:ln w="12700" cap="flat" cmpd="sng">
                    <a:solidFill>
                      <a:srgbClr val="595959"/>
                    </a:solidFill>
                    <a:prstDash val="solid"/>
                    <a:miter lim="800000"/>
                    <a:headEnd type="none" w="sm" len="sm"/>
                    <a:tailEnd type="none" w="sm" len="sm"/>
                  </a:ln>
                </p:spPr>
              </p:cxnSp>
              <p:cxnSp>
                <p:nvCxnSpPr>
                  <p:cNvPr id="1869" name="Google Shape;1869;p65"/>
                  <p:cNvCxnSpPr/>
                  <p:nvPr/>
                </p:nvCxnSpPr>
                <p:spPr>
                  <a:xfrm>
                    <a:off x="5509948" y="4022737"/>
                    <a:ext cx="0" cy="378514"/>
                  </a:xfrm>
                  <a:prstGeom prst="straightConnector1">
                    <a:avLst/>
                  </a:prstGeom>
                  <a:noFill/>
                  <a:ln w="12700" cap="flat" cmpd="sng">
                    <a:solidFill>
                      <a:srgbClr val="595959"/>
                    </a:solidFill>
                    <a:prstDash val="solid"/>
                    <a:miter lim="800000"/>
                    <a:headEnd type="none" w="sm" len="sm"/>
                    <a:tailEnd type="none" w="sm" len="sm"/>
                  </a:ln>
                </p:spPr>
              </p:cxnSp>
              <p:cxnSp>
                <p:nvCxnSpPr>
                  <p:cNvPr id="1870" name="Google Shape;1870;p65"/>
                  <p:cNvCxnSpPr/>
                  <p:nvPr/>
                </p:nvCxnSpPr>
                <p:spPr>
                  <a:xfrm>
                    <a:off x="5955194" y="4022737"/>
                    <a:ext cx="0" cy="378514"/>
                  </a:xfrm>
                  <a:prstGeom prst="straightConnector1">
                    <a:avLst/>
                  </a:prstGeom>
                  <a:noFill/>
                  <a:ln w="12700" cap="flat" cmpd="sng">
                    <a:solidFill>
                      <a:srgbClr val="595959"/>
                    </a:solidFill>
                    <a:prstDash val="solid"/>
                    <a:miter lim="800000"/>
                    <a:headEnd type="none" w="sm" len="sm"/>
                    <a:tailEnd type="none" w="sm" len="sm"/>
                  </a:ln>
                </p:spPr>
              </p:cxnSp>
              <p:sp>
                <p:nvSpPr>
                  <p:cNvPr id="1871" name="Google Shape;1871;p65"/>
                  <p:cNvSpPr/>
                  <p:nvPr/>
                </p:nvSpPr>
                <p:spPr>
                  <a:xfrm>
                    <a:off x="4718044" y="4061765"/>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872" name="Google Shape;1872;p65"/>
                  <p:cNvSpPr/>
                  <p:nvPr/>
                </p:nvSpPr>
                <p:spPr>
                  <a:xfrm>
                    <a:off x="5143169" y="4061764"/>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873" name="Google Shape;1873;p65"/>
                  <p:cNvSpPr/>
                  <p:nvPr/>
                </p:nvSpPr>
                <p:spPr>
                  <a:xfrm>
                    <a:off x="5568294" y="4061763"/>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874" name="Google Shape;1874;p65"/>
                  <p:cNvSpPr/>
                  <p:nvPr/>
                </p:nvSpPr>
                <p:spPr>
                  <a:xfrm>
                    <a:off x="5993419" y="4061763"/>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875" name="Google Shape;1875;p65"/>
                <p:cNvSpPr txBox="1"/>
                <p:nvPr/>
              </p:nvSpPr>
              <p:spPr>
                <a:xfrm>
                  <a:off x="1166521" y="5053310"/>
                  <a:ext cx="160466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00">
                      <a:solidFill>
                        <a:schemeClr val="dk1"/>
                      </a:solidFill>
                      <a:latin typeface="Arial"/>
                      <a:ea typeface="Arial"/>
                      <a:cs typeface="Arial"/>
                      <a:sym typeface="Arial"/>
                    </a:rPr>
                    <a:t>((HxW)*C)</a:t>
                  </a:r>
                  <a:endParaRPr/>
                </a:p>
              </p:txBody>
            </p:sp>
          </p:grpSp>
        </p:grpSp>
        <p:sp>
          <p:nvSpPr>
            <p:cNvPr id="1876" name="Google Shape;1876;p65"/>
            <p:cNvSpPr txBox="1"/>
            <p:nvPr/>
          </p:nvSpPr>
          <p:spPr>
            <a:xfrm>
              <a:off x="4606372" y="1431884"/>
              <a:ext cx="283093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rgbClr val="F4343F"/>
                  </a:solidFill>
                  <a:latin typeface="Arial"/>
                  <a:ea typeface="Arial"/>
                  <a:cs typeface="Arial"/>
                  <a:sym typeface="Arial"/>
                </a:rPr>
                <a:t>ENCODER</a:t>
              </a:r>
              <a:endParaRPr sz="1800">
                <a:solidFill>
                  <a:srgbClr val="F4343F"/>
                </a:solidFill>
                <a:latin typeface="Arial"/>
                <a:ea typeface="Arial"/>
                <a:cs typeface="Arial"/>
                <a:sym typeface="Arial"/>
              </a:endParaRPr>
            </a:p>
          </p:txBody>
        </p:sp>
        <p:sp>
          <p:nvSpPr>
            <p:cNvPr id="1880" name="Google Shape;1880;p65"/>
            <p:cNvSpPr txBox="1"/>
            <p:nvPr/>
          </p:nvSpPr>
          <p:spPr>
            <a:xfrm>
              <a:off x="993089" y="4034679"/>
              <a:ext cx="148257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chemeClr val="dk1"/>
                  </a:solidFill>
                  <a:latin typeface="Arial"/>
                  <a:ea typeface="Arial"/>
                  <a:cs typeface="Arial"/>
                  <a:sym typeface="Arial"/>
                </a:rPr>
                <a:t>(H*W)</a:t>
              </a:r>
              <a:endParaRPr sz="1600">
                <a:solidFill>
                  <a:schemeClr val="dk1"/>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grpSp>
        <p:nvGrpSpPr>
          <p:cNvPr id="1885" name="Google Shape;1885;p66"/>
          <p:cNvGrpSpPr/>
          <p:nvPr/>
        </p:nvGrpSpPr>
        <p:grpSpPr>
          <a:xfrm>
            <a:off x="0" y="0"/>
            <a:ext cx="12192000" cy="816077"/>
            <a:chOff x="0" y="0"/>
            <a:chExt cx="12192000" cy="816077"/>
          </a:xfrm>
        </p:grpSpPr>
        <p:sp>
          <p:nvSpPr>
            <p:cNvPr id="1886" name="Google Shape;1886;p66"/>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7" name="Google Shape;1887;p66"/>
            <p:cNvSpPr txBox="1"/>
            <p:nvPr/>
          </p:nvSpPr>
          <p:spPr>
            <a:xfrm>
              <a:off x="2204691" y="116522"/>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Decoder</a:t>
              </a:r>
              <a:endParaRPr sz="3200" b="1">
                <a:solidFill>
                  <a:schemeClr val="lt1"/>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4659B78B-FAF8-4B02-893A-E04E9B037BC5}"/>
              </a:ext>
            </a:extLst>
          </p:cNvPr>
          <p:cNvGrpSpPr/>
          <p:nvPr/>
        </p:nvGrpSpPr>
        <p:grpSpPr>
          <a:xfrm>
            <a:off x="1708416" y="1203236"/>
            <a:ext cx="8391266" cy="5366235"/>
            <a:chOff x="1708416" y="1203236"/>
            <a:chExt cx="8391266" cy="5366235"/>
          </a:xfrm>
        </p:grpSpPr>
        <p:grpSp>
          <p:nvGrpSpPr>
            <p:cNvPr id="1888" name="Google Shape;1888;p66"/>
            <p:cNvGrpSpPr/>
            <p:nvPr/>
          </p:nvGrpSpPr>
          <p:grpSpPr>
            <a:xfrm>
              <a:off x="1708416" y="1203236"/>
              <a:ext cx="5268675" cy="1390201"/>
              <a:chOff x="1708416" y="1203236"/>
              <a:chExt cx="5268675" cy="1390201"/>
            </a:xfrm>
          </p:grpSpPr>
          <p:cxnSp>
            <p:nvCxnSpPr>
              <p:cNvPr id="1889" name="Google Shape;1889;p66"/>
              <p:cNvCxnSpPr/>
              <p:nvPr/>
            </p:nvCxnSpPr>
            <p:spPr>
              <a:xfrm>
                <a:off x="4776516" y="1864604"/>
                <a:ext cx="589037" cy="1"/>
              </a:xfrm>
              <a:prstGeom prst="straightConnector1">
                <a:avLst/>
              </a:prstGeom>
              <a:noFill/>
              <a:ln w="38100" cap="flat" cmpd="sng">
                <a:solidFill>
                  <a:srgbClr val="D8D8D8"/>
                </a:solidFill>
                <a:prstDash val="solid"/>
                <a:miter lim="800000"/>
                <a:headEnd type="none" w="sm" len="sm"/>
                <a:tailEnd type="triangle" w="med" len="med"/>
              </a:ln>
            </p:spPr>
          </p:cxnSp>
          <p:grpSp>
            <p:nvGrpSpPr>
              <p:cNvPr id="1890" name="Google Shape;1890;p66"/>
              <p:cNvGrpSpPr/>
              <p:nvPr/>
            </p:nvGrpSpPr>
            <p:grpSpPr>
              <a:xfrm>
                <a:off x="5211317" y="1740126"/>
                <a:ext cx="1765774" cy="853311"/>
                <a:chOff x="5211317" y="2197326"/>
                <a:chExt cx="1765774" cy="853311"/>
              </a:xfrm>
            </p:grpSpPr>
            <p:sp>
              <p:nvSpPr>
                <p:cNvPr id="1891" name="Google Shape;1891;p66"/>
                <p:cNvSpPr txBox="1"/>
                <p:nvPr/>
              </p:nvSpPr>
              <p:spPr>
                <a:xfrm>
                  <a:off x="5215447" y="2789067"/>
                  <a:ext cx="1761644" cy="26157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0" i="0">
                      <a:solidFill>
                        <a:srgbClr val="202124"/>
                      </a:solidFill>
                      <a:latin typeface="Arial"/>
                      <a:ea typeface="Arial"/>
                      <a:cs typeface="Arial"/>
                      <a:sym typeface="Arial"/>
                    </a:rPr>
                    <a:t>(32,64, 256)</a:t>
                  </a:r>
                  <a:endParaRPr sz="1100">
                    <a:solidFill>
                      <a:schemeClr val="dk1"/>
                    </a:solidFill>
                    <a:latin typeface="Arial"/>
                    <a:ea typeface="Arial"/>
                    <a:cs typeface="Arial"/>
                    <a:sym typeface="Arial"/>
                  </a:endParaRPr>
                </a:p>
              </p:txBody>
            </p:sp>
            <p:grpSp>
              <p:nvGrpSpPr>
                <p:cNvPr id="1892" name="Google Shape;1892;p66"/>
                <p:cNvGrpSpPr/>
                <p:nvPr/>
              </p:nvGrpSpPr>
              <p:grpSpPr>
                <a:xfrm>
                  <a:off x="5211317" y="2197326"/>
                  <a:ext cx="1765135" cy="531778"/>
                  <a:chOff x="1086288" y="4752324"/>
                  <a:chExt cx="1765135" cy="531778"/>
                </a:xfrm>
              </p:grpSpPr>
              <p:grpSp>
                <p:nvGrpSpPr>
                  <p:cNvPr id="1893" name="Google Shape;1893;p66"/>
                  <p:cNvGrpSpPr/>
                  <p:nvPr/>
                </p:nvGrpSpPr>
                <p:grpSpPr>
                  <a:xfrm>
                    <a:off x="1396240" y="4752324"/>
                    <a:ext cx="1051575" cy="235028"/>
                    <a:chOff x="4672359" y="4022737"/>
                    <a:chExt cx="1693573" cy="378514"/>
                  </a:xfrm>
                </p:grpSpPr>
                <p:sp>
                  <p:nvSpPr>
                    <p:cNvPr id="1894" name="Google Shape;1894;p66"/>
                    <p:cNvSpPr/>
                    <p:nvPr/>
                  </p:nvSpPr>
                  <p:spPr>
                    <a:xfrm>
                      <a:off x="4672359" y="4022737"/>
                      <a:ext cx="1693573" cy="378514"/>
                    </a:xfrm>
                    <a:prstGeom prst="roundRect">
                      <a:avLst>
                        <a:gd name="adj" fmla="val 15151"/>
                      </a:avLst>
                    </a:prstGeom>
                    <a:no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cxnSp>
                  <p:nvCxnSpPr>
                    <p:cNvPr id="1895" name="Google Shape;1895;p66"/>
                    <p:cNvCxnSpPr/>
                    <p:nvPr/>
                  </p:nvCxnSpPr>
                  <p:spPr>
                    <a:xfrm>
                      <a:off x="5082867" y="4022737"/>
                      <a:ext cx="0" cy="378514"/>
                    </a:xfrm>
                    <a:prstGeom prst="straightConnector1">
                      <a:avLst/>
                    </a:prstGeom>
                    <a:noFill/>
                    <a:ln w="12700" cap="flat" cmpd="sng">
                      <a:solidFill>
                        <a:srgbClr val="595959"/>
                      </a:solidFill>
                      <a:prstDash val="solid"/>
                      <a:miter lim="800000"/>
                      <a:headEnd type="none" w="sm" len="sm"/>
                      <a:tailEnd type="none" w="sm" len="sm"/>
                    </a:ln>
                  </p:spPr>
                </p:cxnSp>
                <p:cxnSp>
                  <p:nvCxnSpPr>
                    <p:cNvPr id="1896" name="Google Shape;1896;p66"/>
                    <p:cNvCxnSpPr/>
                    <p:nvPr/>
                  </p:nvCxnSpPr>
                  <p:spPr>
                    <a:xfrm>
                      <a:off x="5509948" y="4022737"/>
                      <a:ext cx="0" cy="378514"/>
                    </a:xfrm>
                    <a:prstGeom prst="straightConnector1">
                      <a:avLst/>
                    </a:prstGeom>
                    <a:noFill/>
                    <a:ln w="12700" cap="flat" cmpd="sng">
                      <a:solidFill>
                        <a:srgbClr val="595959"/>
                      </a:solidFill>
                      <a:prstDash val="solid"/>
                      <a:miter lim="800000"/>
                      <a:headEnd type="none" w="sm" len="sm"/>
                      <a:tailEnd type="none" w="sm" len="sm"/>
                    </a:ln>
                  </p:spPr>
                </p:cxnSp>
                <p:cxnSp>
                  <p:nvCxnSpPr>
                    <p:cNvPr id="1897" name="Google Shape;1897;p66"/>
                    <p:cNvCxnSpPr/>
                    <p:nvPr/>
                  </p:nvCxnSpPr>
                  <p:spPr>
                    <a:xfrm>
                      <a:off x="5955194" y="4022737"/>
                      <a:ext cx="0" cy="378514"/>
                    </a:xfrm>
                    <a:prstGeom prst="straightConnector1">
                      <a:avLst/>
                    </a:prstGeom>
                    <a:noFill/>
                    <a:ln w="12700" cap="flat" cmpd="sng">
                      <a:solidFill>
                        <a:srgbClr val="595959"/>
                      </a:solidFill>
                      <a:prstDash val="solid"/>
                      <a:miter lim="800000"/>
                      <a:headEnd type="none" w="sm" len="sm"/>
                      <a:tailEnd type="none" w="sm" len="sm"/>
                    </a:ln>
                  </p:spPr>
                </p:cxnSp>
                <p:sp>
                  <p:nvSpPr>
                    <p:cNvPr id="1898" name="Google Shape;1898;p66"/>
                    <p:cNvSpPr/>
                    <p:nvPr/>
                  </p:nvSpPr>
                  <p:spPr>
                    <a:xfrm>
                      <a:off x="4718044" y="4061765"/>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899" name="Google Shape;1899;p66"/>
                    <p:cNvSpPr/>
                    <p:nvPr/>
                  </p:nvSpPr>
                  <p:spPr>
                    <a:xfrm>
                      <a:off x="5143169" y="4061764"/>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900" name="Google Shape;1900;p66"/>
                    <p:cNvSpPr/>
                    <p:nvPr/>
                  </p:nvSpPr>
                  <p:spPr>
                    <a:xfrm>
                      <a:off x="5568294" y="4061763"/>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901" name="Google Shape;1901;p66"/>
                    <p:cNvSpPr/>
                    <p:nvPr/>
                  </p:nvSpPr>
                  <p:spPr>
                    <a:xfrm>
                      <a:off x="5993419" y="4061763"/>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grpSp>
              <p:sp>
                <p:nvSpPr>
                  <p:cNvPr id="1902" name="Google Shape;1902;p66"/>
                  <p:cNvSpPr txBox="1"/>
                  <p:nvPr/>
                </p:nvSpPr>
                <p:spPr>
                  <a:xfrm>
                    <a:off x="1086288" y="5053310"/>
                    <a:ext cx="1765135" cy="2307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chemeClr val="dk1"/>
                        </a:solidFill>
                        <a:latin typeface="Arial"/>
                        <a:ea typeface="Arial"/>
                        <a:cs typeface="Arial"/>
                        <a:sym typeface="Arial"/>
                      </a:rPr>
                      <a:t>(Batch,(HxW)*C)</a:t>
                    </a:r>
                    <a:endParaRPr sz="1200"/>
                  </a:p>
                </p:txBody>
              </p:sp>
            </p:grpSp>
          </p:grpSp>
          <p:sp>
            <p:nvSpPr>
              <p:cNvPr id="1903" name="Google Shape;1903;p66"/>
              <p:cNvSpPr/>
              <p:nvPr/>
            </p:nvSpPr>
            <p:spPr>
              <a:xfrm>
                <a:off x="3328743" y="1203236"/>
                <a:ext cx="1271225" cy="1271221"/>
              </a:xfrm>
              <a:prstGeom prst="roundRect">
                <a:avLst>
                  <a:gd name="adj" fmla="val 16667"/>
                </a:avLst>
              </a:prstGeom>
              <a:solidFill>
                <a:schemeClr val="lt1"/>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4" name="Google Shape;1904;p66"/>
              <p:cNvSpPr txBox="1"/>
              <p:nvPr/>
            </p:nvSpPr>
            <p:spPr>
              <a:xfrm>
                <a:off x="3117920" y="1692327"/>
                <a:ext cx="1692869"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rgbClr val="7F7F7F"/>
                    </a:solidFill>
                    <a:latin typeface="Arial"/>
                    <a:ea typeface="Arial"/>
                    <a:cs typeface="Arial"/>
                    <a:sym typeface="Arial"/>
                  </a:rPr>
                  <a:t>Encoder</a:t>
                </a:r>
                <a:endParaRPr sz="1200">
                  <a:solidFill>
                    <a:srgbClr val="7F7F7F"/>
                  </a:solidFill>
                  <a:latin typeface="Arial"/>
                  <a:ea typeface="Arial"/>
                  <a:cs typeface="Arial"/>
                  <a:sym typeface="Arial"/>
                </a:endParaRPr>
              </a:p>
            </p:txBody>
          </p:sp>
          <p:cxnSp>
            <p:nvCxnSpPr>
              <p:cNvPr id="1905" name="Google Shape;1905;p66"/>
              <p:cNvCxnSpPr/>
              <p:nvPr/>
            </p:nvCxnSpPr>
            <p:spPr>
              <a:xfrm rot="10800000" flipH="1">
                <a:off x="2561782" y="1838846"/>
                <a:ext cx="722125" cy="7370"/>
              </a:xfrm>
              <a:prstGeom prst="straightConnector1">
                <a:avLst/>
              </a:prstGeom>
              <a:noFill/>
              <a:ln w="38100" cap="flat" cmpd="sng">
                <a:solidFill>
                  <a:srgbClr val="D8D8D8"/>
                </a:solidFill>
                <a:prstDash val="solid"/>
                <a:miter lim="800000"/>
                <a:headEnd type="none" w="sm" len="sm"/>
                <a:tailEnd type="triangle" w="med" len="med"/>
              </a:ln>
            </p:spPr>
          </p:cxnSp>
          <p:sp>
            <p:nvSpPr>
              <p:cNvPr id="1906" name="Google Shape;1906;p66"/>
              <p:cNvSpPr/>
              <p:nvPr/>
            </p:nvSpPr>
            <p:spPr>
              <a:xfrm>
                <a:off x="1708416" y="1429756"/>
                <a:ext cx="887402" cy="827185"/>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07" name="Google Shape;1907;p66"/>
              <p:cNvSpPr/>
              <p:nvPr/>
            </p:nvSpPr>
            <p:spPr>
              <a:xfrm>
                <a:off x="1756777" y="1685826"/>
                <a:ext cx="782587"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200" b="1">
                    <a:solidFill>
                      <a:schemeClr val="lt1"/>
                    </a:solidFill>
                    <a:latin typeface="Arial"/>
                    <a:ea typeface="Arial"/>
                    <a:cs typeface="Arial"/>
                    <a:sym typeface="Arial"/>
                  </a:rPr>
                  <a:t>Images</a:t>
                </a:r>
                <a:endParaRPr sz="1200">
                  <a:solidFill>
                    <a:schemeClr val="lt1"/>
                  </a:solidFill>
                  <a:latin typeface="Calibri"/>
                  <a:ea typeface="Calibri"/>
                  <a:cs typeface="Calibri"/>
                  <a:sym typeface="Calibri"/>
                </a:endParaRPr>
              </a:p>
            </p:txBody>
          </p:sp>
        </p:grpSp>
        <p:grpSp>
          <p:nvGrpSpPr>
            <p:cNvPr id="1908" name="Google Shape;1908;p66"/>
            <p:cNvGrpSpPr/>
            <p:nvPr/>
          </p:nvGrpSpPr>
          <p:grpSpPr>
            <a:xfrm>
              <a:off x="5880010" y="4158911"/>
              <a:ext cx="3288105" cy="2410560"/>
              <a:chOff x="5880010" y="4158911"/>
              <a:chExt cx="3288105" cy="2410560"/>
            </a:xfrm>
          </p:grpSpPr>
          <p:sp>
            <p:nvSpPr>
              <p:cNvPr id="1909" name="Google Shape;1909;p66"/>
              <p:cNvSpPr/>
              <p:nvPr/>
            </p:nvSpPr>
            <p:spPr>
              <a:xfrm>
                <a:off x="7509139" y="5298250"/>
                <a:ext cx="1271225" cy="1271221"/>
              </a:xfrm>
              <a:prstGeom prst="roundRect">
                <a:avLst>
                  <a:gd name="adj" fmla="val 50000"/>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0" name="Google Shape;1910;p66"/>
              <p:cNvSpPr txBox="1"/>
              <p:nvPr/>
            </p:nvSpPr>
            <p:spPr>
              <a:xfrm>
                <a:off x="7298316" y="5787341"/>
                <a:ext cx="1692869"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rgbClr val="7F7F7F"/>
                    </a:solidFill>
                    <a:latin typeface="Arial"/>
                    <a:ea typeface="Arial"/>
                    <a:cs typeface="Arial"/>
                    <a:sym typeface="Arial"/>
                  </a:rPr>
                  <a:t>Pre-processing</a:t>
                </a:r>
                <a:endParaRPr sz="1200"/>
              </a:p>
            </p:txBody>
          </p:sp>
          <p:cxnSp>
            <p:nvCxnSpPr>
              <p:cNvPr id="1911" name="Google Shape;1911;p66"/>
              <p:cNvCxnSpPr/>
              <p:nvPr/>
            </p:nvCxnSpPr>
            <p:spPr>
              <a:xfrm>
                <a:off x="6797180" y="5933858"/>
                <a:ext cx="603270" cy="1"/>
              </a:xfrm>
              <a:prstGeom prst="straightConnector1">
                <a:avLst/>
              </a:prstGeom>
              <a:noFill/>
              <a:ln w="38100" cap="flat" cmpd="sng">
                <a:solidFill>
                  <a:srgbClr val="D8D8D8"/>
                </a:solidFill>
                <a:prstDash val="solid"/>
                <a:miter lim="800000"/>
                <a:headEnd type="none" w="sm" len="sm"/>
                <a:tailEnd type="triangle" w="med" len="med"/>
              </a:ln>
            </p:spPr>
          </p:cxnSp>
          <p:grpSp>
            <p:nvGrpSpPr>
              <p:cNvPr id="1912" name="Google Shape;1912;p66"/>
              <p:cNvGrpSpPr/>
              <p:nvPr/>
            </p:nvGrpSpPr>
            <p:grpSpPr>
              <a:xfrm>
                <a:off x="5880010" y="5520267"/>
                <a:ext cx="931665" cy="827185"/>
                <a:chOff x="1290674" y="4666604"/>
                <a:chExt cx="931665" cy="827185"/>
              </a:xfrm>
            </p:grpSpPr>
            <p:sp>
              <p:nvSpPr>
                <p:cNvPr id="1913" name="Google Shape;1913;p66"/>
                <p:cNvSpPr/>
                <p:nvPr/>
              </p:nvSpPr>
              <p:spPr>
                <a:xfrm>
                  <a:off x="1320442" y="4666604"/>
                  <a:ext cx="887402" cy="827185"/>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14" name="Google Shape;1914;p66"/>
                <p:cNvSpPr/>
                <p:nvPr/>
              </p:nvSpPr>
              <p:spPr>
                <a:xfrm>
                  <a:off x="1290674" y="4903323"/>
                  <a:ext cx="931665"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200" b="1">
                      <a:solidFill>
                        <a:schemeClr val="lt1"/>
                      </a:solidFill>
                      <a:latin typeface="Arial"/>
                      <a:ea typeface="Arial"/>
                      <a:cs typeface="Arial"/>
                      <a:sym typeface="Arial"/>
                    </a:rPr>
                    <a:t>Captions</a:t>
                  </a:r>
                  <a:endParaRPr sz="1200">
                    <a:solidFill>
                      <a:schemeClr val="lt1"/>
                    </a:solidFill>
                    <a:latin typeface="Calibri"/>
                    <a:ea typeface="Calibri"/>
                    <a:cs typeface="Calibri"/>
                    <a:sym typeface="Calibri"/>
                  </a:endParaRPr>
                </a:p>
              </p:txBody>
            </p:sp>
          </p:grpSp>
          <p:grpSp>
            <p:nvGrpSpPr>
              <p:cNvPr id="1915" name="Google Shape;1915;p66"/>
              <p:cNvGrpSpPr/>
              <p:nvPr/>
            </p:nvGrpSpPr>
            <p:grpSpPr>
              <a:xfrm>
                <a:off x="7226466" y="4158911"/>
                <a:ext cx="1941649" cy="1088539"/>
                <a:chOff x="5799335" y="3393394"/>
                <a:chExt cx="1941649" cy="1088539"/>
              </a:xfrm>
            </p:grpSpPr>
            <p:cxnSp>
              <p:nvCxnSpPr>
                <p:cNvPr id="1916" name="Google Shape;1916;p66"/>
                <p:cNvCxnSpPr/>
                <p:nvPr/>
              </p:nvCxnSpPr>
              <p:spPr>
                <a:xfrm rot="10800000" flipH="1">
                  <a:off x="6717621" y="4243079"/>
                  <a:ext cx="454" cy="238854"/>
                </a:xfrm>
                <a:prstGeom prst="straightConnector1">
                  <a:avLst/>
                </a:prstGeom>
                <a:noFill/>
                <a:ln w="38100" cap="flat" cmpd="sng">
                  <a:solidFill>
                    <a:srgbClr val="D8D8D8"/>
                  </a:solidFill>
                  <a:prstDash val="solid"/>
                  <a:miter lim="800000"/>
                  <a:headEnd type="none" w="sm" len="sm"/>
                  <a:tailEnd type="triangle" w="med" len="med"/>
                </a:ln>
              </p:spPr>
            </p:cxnSp>
            <p:sp>
              <p:nvSpPr>
                <p:cNvPr id="1917" name="Google Shape;1917;p66"/>
                <p:cNvSpPr txBox="1"/>
                <p:nvPr/>
              </p:nvSpPr>
              <p:spPr>
                <a:xfrm>
                  <a:off x="5891722" y="3985135"/>
                  <a:ext cx="1761644" cy="26157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0" i="0">
                      <a:solidFill>
                        <a:srgbClr val="202124"/>
                      </a:solidFill>
                      <a:latin typeface="Arial"/>
                      <a:ea typeface="Arial"/>
                      <a:cs typeface="Arial"/>
                      <a:sym typeface="Arial"/>
                    </a:rPr>
                    <a:t>(32,40)</a:t>
                  </a:r>
                  <a:endParaRPr sz="1100">
                    <a:solidFill>
                      <a:schemeClr val="dk1"/>
                    </a:solidFill>
                    <a:latin typeface="Arial"/>
                    <a:ea typeface="Arial"/>
                    <a:cs typeface="Arial"/>
                    <a:sym typeface="Arial"/>
                  </a:endParaRPr>
                </a:p>
              </p:txBody>
            </p:sp>
            <p:grpSp>
              <p:nvGrpSpPr>
                <p:cNvPr id="1918" name="Google Shape;1918;p66"/>
                <p:cNvGrpSpPr/>
                <p:nvPr/>
              </p:nvGrpSpPr>
              <p:grpSpPr>
                <a:xfrm>
                  <a:off x="5799335" y="3393394"/>
                  <a:ext cx="1941649" cy="531778"/>
                  <a:chOff x="998031" y="4752324"/>
                  <a:chExt cx="1941649" cy="531778"/>
                </a:xfrm>
              </p:grpSpPr>
              <p:grpSp>
                <p:nvGrpSpPr>
                  <p:cNvPr id="1919" name="Google Shape;1919;p66"/>
                  <p:cNvGrpSpPr/>
                  <p:nvPr/>
                </p:nvGrpSpPr>
                <p:grpSpPr>
                  <a:xfrm>
                    <a:off x="1396240" y="4752324"/>
                    <a:ext cx="1051575" cy="235028"/>
                    <a:chOff x="4672359" y="4022737"/>
                    <a:chExt cx="1693573" cy="378514"/>
                  </a:xfrm>
                </p:grpSpPr>
                <p:sp>
                  <p:nvSpPr>
                    <p:cNvPr id="1920" name="Google Shape;1920;p66"/>
                    <p:cNvSpPr/>
                    <p:nvPr/>
                  </p:nvSpPr>
                  <p:spPr>
                    <a:xfrm>
                      <a:off x="4672359" y="4022737"/>
                      <a:ext cx="1693573" cy="378514"/>
                    </a:xfrm>
                    <a:prstGeom prst="roundRect">
                      <a:avLst>
                        <a:gd name="adj" fmla="val 15151"/>
                      </a:avLst>
                    </a:prstGeom>
                    <a:no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cxnSp>
                  <p:nvCxnSpPr>
                    <p:cNvPr id="1921" name="Google Shape;1921;p66"/>
                    <p:cNvCxnSpPr/>
                    <p:nvPr/>
                  </p:nvCxnSpPr>
                  <p:spPr>
                    <a:xfrm>
                      <a:off x="5082867" y="4022737"/>
                      <a:ext cx="0" cy="378514"/>
                    </a:xfrm>
                    <a:prstGeom prst="straightConnector1">
                      <a:avLst/>
                    </a:prstGeom>
                    <a:noFill/>
                    <a:ln w="12700" cap="flat" cmpd="sng">
                      <a:solidFill>
                        <a:srgbClr val="595959"/>
                      </a:solidFill>
                      <a:prstDash val="solid"/>
                      <a:miter lim="800000"/>
                      <a:headEnd type="none" w="sm" len="sm"/>
                      <a:tailEnd type="none" w="sm" len="sm"/>
                    </a:ln>
                  </p:spPr>
                </p:cxnSp>
                <p:cxnSp>
                  <p:nvCxnSpPr>
                    <p:cNvPr id="1922" name="Google Shape;1922;p66"/>
                    <p:cNvCxnSpPr/>
                    <p:nvPr/>
                  </p:nvCxnSpPr>
                  <p:spPr>
                    <a:xfrm>
                      <a:off x="5509948" y="4022737"/>
                      <a:ext cx="0" cy="378514"/>
                    </a:xfrm>
                    <a:prstGeom prst="straightConnector1">
                      <a:avLst/>
                    </a:prstGeom>
                    <a:noFill/>
                    <a:ln w="12700" cap="flat" cmpd="sng">
                      <a:solidFill>
                        <a:srgbClr val="595959"/>
                      </a:solidFill>
                      <a:prstDash val="solid"/>
                      <a:miter lim="800000"/>
                      <a:headEnd type="none" w="sm" len="sm"/>
                      <a:tailEnd type="none" w="sm" len="sm"/>
                    </a:ln>
                  </p:spPr>
                </p:cxnSp>
                <p:cxnSp>
                  <p:nvCxnSpPr>
                    <p:cNvPr id="1923" name="Google Shape;1923;p66"/>
                    <p:cNvCxnSpPr/>
                    <p:nvPr/>
                  </p:nvCxnSpPr>
                  <p:spPr>
                    <a:xfrm>
                      <a:off x="5955194" y="4022737"/>
                      <a:ext cx="0" cy="378514"/>
                    </a:xfrm>
                    <a:prstGeom prst="straightConnector1">
                      <a:avLst/>
                    </a:prstGeom>
                    <a:noFill/>
                    <a:ln w="12700" cap="flat" cmpd="sng">
                      <a:solidFill>
                        <a:srgbClr val="595959"/>
                      </a:solidFill>
                      <a:prstDash val="solid"/>
                      <a:miter lim="800000"/>
                      <a:headEnd type="none" w="sm" len="sm"/>
                      <a:tailEnd type="none" w="sm" len="sm"/>
                    </a:ln>
                  </p:spPr>
                </p:cxnSp>
                <p:sp>
                  <p:nvSpPr>
                    <p:cNvPr id="1924" name="Google Shape;1924;p66"/>
                    <p:cNvSpPr/>
                    <p:nvPr/>
                  </p:nvSpPr>
                  <p:spPr>
                    <a:xfrm>
                      <a:off x="4718044" y="4061765"/>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925" name="Google Shape;1925;p66"/>
                    <p:cNvSpPr/>
                    <p:nvPr/>
                  </p:nvSpPr>
                  <p:spPr>
                    <a:xfrm>
                      <a:off x="5143169" y="4061764"/>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926" name="Google Shape;1926;p66"/>
                    <p:cNvSpPr/>
                    <p:nvPr/>
                  </p:nvSpPr>
                  <p:spPr>
                    <a:xfrm>
                      <a:off x="5568294" y="4061763"/>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927" name="Google Shape;1927;p66"/>
                    <p:cNvSpPr/>
                    <p:nvPr/>
                  </p:nvSpPr>
                  <p:spPr>
                    <a:xfrm>
                      <a:off x="5993419" y="4061763"/>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grpSp>
              <p:sp>
                <p:nvSpPr>
                  <p:cNvPr id="1928" name="Google Shape;1928;p66"/>
                  <p:cNvSpPr txBox="1"/>
                  <p:nvPr/>
                </p:nvSpPr>
                <p:spPr>
                  <a:xfrm>
                    <a:off x="998031" y="5053310"/>
                    <a:ext cx="1941649" cy="2307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chemeClr val="dk1"/>
                        </a:solidFill>
                        <a:latin typeface="Arial"/>
                        <a:ea typeface="Arial"/>
                        <a:cs typeface="Arial"/>
                        <a:sym typeface="Arial"/>
                      </a:rPr>
                      <a:t>(Batch,seqlength)</a:t>
                    </a:r>
                    <a:endParaRPr sz="1200"/>
                  </a:p>
                </p:txBody>
              </p:sp>
            </p:grpSp>
          </p:grpSp>
        </p:grpSp>
        <p:cxnSp>
          <p:nvCxnSpPr>
            <p:cNvPr id="1929" name="Google Shape;1929;p66"/>
            <p:cNvCxnSpPr/>
            <p:nvPr/>
          </p:nvCxnSpPr>
          <p:spPr>
            <a:xfrm>
              <a:off x="6648093" y="1873467"/>
              <a:ext cx="752357" cy="1"/>
            </a:xfrm>
            <a:prstGeom prst="straightConnector1">
              <a:avLst/>
            </a:prstGeom>
            <a:noFill/>
            <a:ln w="38100" cap="flat" cmpd="sng">
              <a:solidFill>
                <a:srgbClr val="D8D8D8"/>
              </a:solidFill>
              <a:prstDash val="solid"/>
              <a:miter lim="800000"/>
              <a:headEnd type="none" w="sm" len="sm"/>
              <a:tailEnd type="triangle" w="med" len="med"/>
            </a:ln>
          </p:spPr>
        </p:cxnSp>
        <p:cxnSp>
          <p:nvCxnSpPr>
            <p:cNvPr id="1930" name="Google Shape;1930;p66"/>
            <p:cNvCxnSpPr/>
            <p:nvPr/>
          </p:nvCxnSpPr>
          <p:spPr>
            <a:xfrm rot="10800000">
              <a:off x="7753136" y="2738396"/>
              <a:ext cx="0" cy="495018"/>
            </a:xfrm>
            <a:prstGeom prst="straightConnector1">
              <a:avLst/>
            </a:prstGeom>
            <a:noFill/>
            <a:ln w="38100" cap="flat" cmpd="sng">
              <a:solidFill>
                <a:srgbClr val="D8D8D8"/>
              </a:solidFill>
              <a:prstDash val="solid"/>
              <a:miter lim="800000"/>
              <a:headEnd type="none" w="sm" len="sm"/>
              <a:tailEnd type="triangle" w="med" len="med"/>
            </a:ln>
          </p:spPr>
        </p:cxnSp>
        <p:sp>
          <p:nvSpPr>
            <p:cNvPr id="1931" name="Google Shape;1931;p66"/>
            <p:cNvSpPr/>
            <p:nvPr/>
          </p:nvSpPr>
          <p:spPr>
            <a:xfrm>
              <a:off x="7511082" y="1281049"/>
              <a:ext cx="1271225" cy="1271221"/>
            </a:xfrm>
            <a:prstGeom prst="roundRect">
              <a:avLst>
                <a:gd name="adj" fmla="val 16667"/>
              </a:avLst>
            </a:prstGeom>
            <a:solidFill>
              <a:schemeClr val="lt1"/>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2" name="Google Shape;1932;p66"/>
            <p:cNvSpPr txBox="1"/>
            <p:nvPr/>
          </p:nvSpPr>
          <p:spPr>
            <a:xfrm>
              <a:off x="7300259" y="1770140"/>
              <a:ext cx="1692869"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rgbClr val="7F7F7F"/>
                  </a:solidFill>
                  <a:latin typeface="Arial"/>
                  <a:ea typeface="Arial"/>
                  <a:cs typeface="Arial"/>
                  <a:sym typeface="Arial"/>
                </a:rPr>
                <a:t>Decoder</a:t>
              </a:r>
              <a:endParaRPr sz="1200">
                <a:solidFill>
                  <a:srgbClr val="7F7F7F"/>
                </a:solidFill>
                <a:latin typeface="Arial"/>
                <a:ea typeface="Arial"/>
                <a:cs typeface="Arial"/>
                <a:sym typeface="Arial"/>
              </a:endParaRPr>
            </a:p>
          </p:txBody>
        </p:sp>
        <p:cxnSp>
          <p:nvCxnSpPr>
            <p:cNvPr id="1933" name="Google Shape;1933;p66"/>
            <p:cNvCxnSpPr/>
            <p:nvPr/>
          </p:nvCxnSpPr>
          <p:spPr>
            <a:xfrm rot="10800000">
              <a:off x="8012216" y="2738396"/>
              <a:ext cx="0" cy="495018"/>
            </a:xfrm>
            <a:prstGeom prst="straightConnector1">
              <a:avLst/>
            </a:prstGeom>
            <a:noFill/>
            <a:ln w="38100" cap="flat" cmpd="sng">
              <a:solidFill>
                <a:srgbClr val="D8D8D8"/>
              </a:solidFill>
              <a:prstDash val="solid"/>
              <a:miter lim="800000"/>
              <a:headEnd type="none" w="sm" len="sm"/>
              <a:tailEnd type="triangle" w="med" len="med"/>
            </a:ln>
          </p:spPr>
        </p:cxnSp>
        <p:cxnSp>
          <p:nvCxnSpPr>
            <p:cNvPr id="1934" name="Google Shape;1934;p66"/>
            <p:cNvCxnSpPr/>
            <p:nvPr/>
          </p:nvCxnSpPr>
          <p:spPr>
            <a:xfrm rot="10800000">
              <a:off x="8271296" y="2738396"/>
              <a:ext cx="0" cy="495018"/>
            </a:xfrm>
            <a:prstGeom prst="straightConnector1">
              <a:avLst/>
            </a:prstGeom>
            <a:noFill/>
            <a:ln w="38100" cap="flat" cmpd="sng">
              <a:solidFill>
                <a:srgbClr val="D8D8D8"/>
              </a:solidFill>
              <a:prstDash val="solid"/>
              <a:miter lim="800000"/>
              <a:headEnd type="none" w="sm" len="sm"/>
              <a:tailEnd type="triangle" w="med" len="med"/>
            </a:ln>
          </p:spPr>
        </p:cxnSp>
        <p:cxnSp>
          <p:nvCxnSpPr>
            <p:cNvPr id="1935" name="Google Shape;1935;p66"/>
            <p:cNvCxnSpPr/>
            <p:nvPr/>
          </p:nvCxnSpPr>
          <p:spPr>
            <a:xfrm rot="10800000">
              <a:off x="8530376" y="2738396"/>
              <a:ext cx="0" cy="495018"/>
            </a:xfrm>
            <a:prstGeom prst="straightConnector1">
              <a:avLst/>
            </a:prstGeom>
            <a:noFill/>
            <a:ln w="38100" cap="flat" cmpd="sng">
              <a:solidFill>
                <a:srgbClr val="D8D8D8"/>
              </a:solidFill>
              <a:prstDash val="solid"/>
              <a:miter lim="800000"/>
              <a:headEnd type="none" w="sm" len="sm"/>
              <a:tailEnd type="triangle" w="med" len="med"/>
            </a:ln>
          </p:spPr>
        </p:cxnSp>
        <p:sp>
          <p:nvSpPr>
            <p:cNvPr id="1936" name="Google Shape;1936;p66"/>
            <p:cNvSpPr txBox="1"/>
            <p:nvPr/>
          </p:nvSpPr>
          <p:spPr>
            <a:xfrm>
              <a:off x="8640347" y="2895087"/>
              <a:ext cx="1459335"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b="0" i="0">
                  <a:solidFill>
                    <a:srgbClr val="202124"/>
                  </a:solidFill>
                  <a:latin typeface="Arial"/>
                  <a:ea typeface="Arial"/>
                  <a:cs typeface="Arial"/>
                  <a:sym typeface="Arial"/>
                </a:rPr>
                <a:t>40 time steps</a:t>
              </a:r>
              <a:endParaRPr sz="1200">
                <a:solidFill>
                  <a:schemeClr val="dk1"/>
                </a:solidFill>
                <a:latin typeface="Calibri"/>
                <a:ea typeface="Calibri"/>
                <a:cs typeface="Calibri"/>
                <a:sym typeface="Calibri"/>
              </a:endParaRPr>
            </a:p>
          </p:txBody>
        </p:sp>
        <p:sp>
          <p:nvSpPr>
            <p:cNvPr id="1937" name="Google Shape;1937;p66"/>
            <p:cNvSpPr txBox="1"/>
            <p:nvPr/>
          </p:nvSpPr>
          <p:spPr>
            <a:xfrm>
              <a:off x="7223749" y="3864838"/>
              <a:ext cx="1863839" cy="24618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00">
                  <a:solidFill>
                    <a:schemeClr val="dk1"/>
                  </a:solidFill>
                  <a:latin typeface="Arial"/>
                  <a:ea typeface="Arial"/>
                  <a:cs typeface="Arial"/>
                  <a:sym typeface="Arial"/>
                </a:rPr>
                <a:t>Seq_length</a:t>
              </a:r>
              <a:endParaRPr sz="1000">
                <a:solidFill>
                  <a:schemeClr val="dk1"/>
                </a:solidFill>
                <a:latin typeface="Arial"/>
                <a:ea typeface="Arial"/>
                <a:cs typeface="Arial"/>
                <a:sym typeface="Arial"/>
              </a:endParaRPr>
            </a:p>
          </p:txBody>
        </p:sp>
        <p:cxnSp>
          <p:nvCxnSpPr>
            <p:cNvPr id="1938" name="Google Shape;1938;p66"/>
            <p:cNvCxnSpPr/>
            <p:nvPr/>
          </p:nvCxnSpPr>
          <p:spPr>
            <a:xfrm rot="10800000">
              <a:off x="7137331" y="3997243"/>
              <a:ext cx="487344" cy="0"/>
            </a:xfrm>
            <a:prstGeom prst="straightConnector1">
              <a:avLst/>
            </a:prstGeom>
            <a:noFill/>
            <a:ln w="9525" cap="flat" cmpd="sng">
              <a:solidFill>
                <a:srgbClr val="F4343F"/>
              </a:solidFill>
              <a:prstDash val="solid"/>
              <a:miter lim="800000"/>
              <a:headEnd type="none" w="sm" len="sm"/>
              <a:tailEnd type="triangle" w="med" len="med"/>
            </a:ln>
          </p:spPr>
        </p:cxnSp>
        <p:cxnSp>
          <p:nvCxnSpPr>
            <p:cNvPr id="1939" name="Google Shape;1939;p66"/>
            <p:cNvCxnSpPr/>
            <p:nvPr/>
          </p:nvCxnSpPr>
          <p:spPr>
            <a:xfrm>
              <a:off x="8646767" y="3990961"/>
              <a:ext cx="486518" cy="1"/>
            </a:xfrm>
            <a:prstGeom prst="straightConnector1">
              <a:avLst/>
            </a:prstGeom>
            <a:noFill/>
            <a:ln w="9525" cap="flat" cmpd="sng">
              <a:solidFill>
                <a:srgbClr val="F4343F"/>
              </a:solidFill>
              <a:prstDash val="solid"/>
              <a:miter lim="800000"/>
              <a:headEnd type="none" w="sm" len="sm"/>
              <a:tailEnd type="triangle" w="med" len="med"/>
            </a:ln>
          </p:spPr>
        </p:cxnSp>
        <p:sp>
          <p:nvSpPr>
            <p:cNvPr id="1940" name="Google Shape;1940;p66"/>
            <p:cNvSpPr/>
            <p:nvPr/>
          </p:nvSpPr>
          <p:spPr>
            <a:xfrm>
              <a:off x="8744229" y="3418061"/>
              <a:ext cx="409782"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941" name="Google Shape;1941;p66"/>
            <p:cNvSpPr txBox="1"/>
            <p:nvPr/>
          </p:nvSpPr>
          <p:spPr>
            <a:xfrm>
              <a:off x="8721306" y="3496391"/>
              <a:ext cx="4766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00">
                  <a:solidFill>
                    <a:schemeClr val="dk1"/>
                  </a:solidFill>
                  <a:latin typeface="Arial"/>
                  <a:ea typeface="Arial"/>
                  <a:cs typeface="Arial"/>
                  <a:sym typeface="Arial"/>
                </a:rPr>
                <a:t>I/P</a:t>
              </a:r>
              <a:endParaRPr sz="1000" baseline="-25000">
                <a:solidFill>
                  <a:schemeClr val="dk1"/>
                </a:solidFill>
                <a:latin typeface="Arial"/>
                <a:ea typeface="Arial"/>
                <a:cs typeface="Arial"/>
                <a:sym typeface="Arial"/>
              </a:endParaRPr>
            </a:p>
          </p:txBody>
        </p:sp>
        <p:sp>
          <p:nvSpPr>
            <p:cNvPr id="1942" name="Google Shape;1942;p66"/>
            <p:cNvSpPr/>
            <p:nvPr/>
          </p:nvSpPr>
          <p:spPr>
            <a:xfrm>
              <a:off x="7932315" y="3423453"/>
              <a:ext cx="409782"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943" name="Google Shape;1943;p66"/>
            <p:cNvSpPr txBox="1"/>
            <p:nvPr/>
          </p:nvSpPr>
          <p:spPr>
            <a:xfrm>
              <a:off x="7909392" y="3501783"/>
              <a:ext cx="4766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00">
                  <a:solidFill>
                    <a:schemeClr val="dk1"/>
                  </a:solidFill>
                  <a:latin typeface="Arial"/>
                  <a:ea typeface="Arial"/>
                  <a:cs typeface="Arial"/>
                  <a:sym typeface="Arial"/>
                </a:rPr>
                <a:t>I/P</a:t>
              </a:r>
              <a:endParaRPr sz="1000" baseline="-25000">
                <a:solidFill>
                  <a:schemeClr val="dk1"/>
                </a:solidFill>
                <a:latin typeface="Arial"/>
                <a:ea typeface="Arial"/>
                <a:cs typeface="Arial"/>
                <a:sym typeface="Arial"/>
              </a:endParaRPr>
            </a:p>
          </p:txBody>
        </p:sp>
        <p:sp>
          <p:nvSpPr>
            <p:cNvPr id="1944" name="Google Shape;1944;p66"/>
            <p:cNvSpPr/>
            <p:nvPr/>
          </p:nvSpPr>
          <p:spPr>
            <a:xfrm>
              <a:off x="7099357" y="3445291"/>
              <a:ext cx="409782"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945" name="Google Shape;1945;p66"/>
            <p:cNvSpPr txBox="1"/>
            <p:nvPr/>
          </p:nvSpPr>
          <p:spPr>
            <a:xfrm>
              <a:off x="7076434" y="3523621"/>
              <a:ext cx="4766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00">
                  <a:solidFill>
                    <a:schemeClr val="dk1"/>
                  </a:solidFill>
                  <a:latin typeface="Arial"/>
                  <a:ea typeface="Arial"/>
                  <a:cs typeface="Arial"/>
                  <a:sym typeface="Arial"/>
                </a:rPr>
                <a:t>I/P</a:t>
              </a:r>
              <a:endParaRPr sz="1000" baseline="-25000">
                <a:solidFill>
                  <a:schemeClr val="dk1"/>
                </a:solidFill>
                <a:latin typeface="Arial"/>
                <a:ea typeface="Arial"/>
                <a:cs typeface="Arial"/>
                <a:sym typeface="Arial"/>
              </a:endParaRPr>
            </a:p>
          </p:txBody>
        </p:sp>
      </p:gr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1"/>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 name="Google Shape;201;p21"/>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Image to speech</a:t>
            </a:r>
            <a:endParaRPr sz="3200" b="1">
              <a:solidFill>
                <a:schemeClr val="lt1"/>
              </a:solidFill>
              <a:latin typeface="Arial"/>
              <a:ea typeface="Arial"/>
              <a:cs typeface="Arial"/>
              <a:sym typeface="Arial"/>
            </a:endParaRPr>
          </a:p>
        </p:txBody>
      </p:sp>
      <p:grpSp>
        <p:nvGrpSpPr>
          <p:cNvPr id="202" name="Google Shape;202;p21"/>
          <p:cNvGrpSpPr/>
          <p:nvPr/>
        </p:nvGrpSpPr>
        <p:grpSpPr>
          <a:xfrm>
            <a:off x="10150074" y="2105707"/>
            <a:ext cx="1483626" cy="638879"/>
            <a:chOff x="7359011" y="2863093"/>
            <a:chExt cx="2389396" cy="1131813"/>
          </a:xfrm>
        </p:grpSpPr>
        <p:pic>
          <p:nvPicPr>
            <p:cNvPr id="203" name="Google Shape;203;p21"/>
            <p:cNvPicPr preferRelativeResize="0"/>
            <p:nvPr/>
          </p:nvPicPr>
          <p:blipFill rotWithShape="1">
            <a:blip r:embed="rId3">
              <a:alphaModFix/>
            </a:blip>
            <a:srcRect/>
            <a:stretch/>
          </p:blipFill>
          <p:spPr>
            <a:xfrm>
              <a:off x="8665487" y="3049539"/>
              <a:ext cx="1082920" cy="758920"/>
            </a:xfrm>
            <a:prstGeom prst="rect">
              <a:avLst/>
            </a:prstGeom>
            <a:noFill/>
            <a:ln>
              <a:noFill/>
            </a:ln>
          </p:spPr>
        </p:pic>
        <p:pic>
          <p:nvPicPr>
            <p:cNvPr id="204" name="Google Shape;204;p21"/>
            <p:cNvPicPr preferRelativeResize="0"/>
            <p:nvPr/>
          </p:nvPicPr>
          <p:blipFill rotWithShape="1">
            <a:blip r:embed="rId4">
              <a:alphaModFix/>
            </a:blip>
            <a:srcRect/>
            <a:stretch/>
          </p:blipFill>
          <p:spPr>
            <a:xfrm>
              <a:off x="7359011" y="2863093"/>
              <a:ext cx="1191212" cy="1131813"/>
            </a:xfrm>
            <a:prstGeom prst="rect">
              <a:avLst/>
            </a:prstGeom>
            <a:noFill/>
            <a:ln>
              <a:noFill/>
            </a:ln>
          </p:spPr>
        </p:pic>
      </p:grpSp>
      <p:sp>
        <p:nvSpPr>
          <p:cNvPr id="205" name="Google Shape;205;p21"/>
          <p:cNvSpPr/>
          <p:nvPr/>
        </p:nvSpPr>
        <p:spPr>
          <a:xfrm>
            <a:off x="846665" y="1486351"/>
            <a:ext cx="1692000" cy="1692000"/>
          </a:xfrm>
          <a:prstGeom prst="roundRect">
            <a:avLst>
              <a:gd name="adj" fmla="val 5203"/>
            </a:avLst>
          </a:prstGeom>
          <a:blipFill rotWithShape="1">
            <a:blip r:embed="rId5">
              <a:alphaModFix/>
            </a:blip>
            <a:stretch>
              <a:fillRect l="-16664" r="-16663"/>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06" name="Google Shape;206;p21"/>
          <p:cNvCxnSpPr/>
          <p:nvPr/>
        </p:nvCxnSpPr>
        <p:spPr>
          <a:xfrm>
            <a:off x="2660505" y="2445023"/>
            <a:ext cx="589037" cy="1"/>
          </a:xfrm>
          <a:prstGeom prst="straightConnector1">
            <a:avLst/>
          </a:prstGeom>
          <a:noFill/>
          <a:ln w="57150" cap="flat" cmpd="sng">
            <a:solidFill>
              <a:srgbClr val="BFBFBF"/>
            </a:solidFill>
            <a:prstDash val="solid"/>
            <a:miter lim="800000"/>
            <a:headEnd type="none" w="sm" len="sm"/>
            <a:tailEnd type="triangle" w="med" len="med"/>
          </a:ln>
        </p:spPr>
      </p:cxnSp>
      <p:cxnSp>
        <p:nvCxnSpPr>
          <p:cNvPr id="207" name="Google Shape;207;p21"/>
          <p:cNvCxnSpPr/>
          <p:nvPr/>
        </p:nvCxnSpPr>
        <p:spPr>
          <a:xfrm>
            <a:off x="6763566" y="2425145"/>
            <a:ext cx="589037" cy="1"/>
          </a:xfrm>
          <a:prstGeom prst="straightConnector1">
            <a:avLst/>
          </a:prstGeom>
          <a:noFill/>
          <a:ln w="57150" cap="flat" cmpd="sng">
            <a:solidFill>
              <a:srgbClr val="BFBFBF"/>
            </a:solidFill>
            <a:prstDash val="solid"/>
            <a:miter lim="800000"/>
            <a:headEnd type="none" w="sm" len="sm"/>
            <a:tailEnd type="triangle" w="med" len="med"/>
          </a:ln>
        </p:spPr>
      </p:cxnSp>
      <p:sp>
        <p:nvSpPr>
          <p:cNvPr id="208" name="Google Shape;208;p21"/>
          <p:cNvSpPr/>
          <p:nvPr/>
        </p:nvSpPr>
        <p:spPr>
          <a:xfrm>
            <a:off x="3449601" y="1886561"/>
            <a:ext cx="1050599" cy="1050595"/>
          </a:xfrm>
          <a:prstGeom prst="roundRect">
            <a:avLst>
              <a:gd name="adj" fmla="val 16667"/>
            </a:avLst>
          </a:prstGeom>
          <a:solidFill>
            <a:schemeClr val="lt1"/>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21"/>
          <p:cNvSpPr txBox="1"/>
          <p:nvPr/>
        </p:nvSpPr>
        <p:spPr>
          <a:xfrm>
            <a:off x="3294208" y="2301465"/>
            <a:ext cx="1399065" cy="2289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b="1">
                <a:solidFill>
                  <a:srgbClr val="7F7F7F"/>
                </a:solidFill>
                <a:latin typeface="Arial"/>
                <a:ea typeface="Arial"/>
                <a:cs typeface="Arial"/>
                <a:sym typeface="Arial"/>
              </a:rPr>
              <a:t>ENCODER</a:t>
            </a:r>
            <a:endParaRPr/>
          </a:p>
        </p:txBody>
      </p:sp>
      <p:sp>
        <p:nvSpPr>
          <p:cNvPr id="210" name="Google Shape;210;p21"/>
          <p:cNvSpPr/>
          <p:nvPr/>
        </p:nvSpPr>
        <p:spPr>
          <a:xfrm>
            <a:off x="5515630" y="1903089"/>
            <a:ext cx="1050599" cy="1050595"/>
          </a:xfrm>
          <a:prstGeom prst="roundRect">
            <a:avLst>
              <a:gd name="adj" fmla="val 16667"/>
            </a:avLst>
          </a:prstGeom>
          <a:solidFill>
            <a:schemeClr val="lt1"/>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21"/>
          <p:cNvSpPr txBox="1"/>
          <p:nvPr/>
        </p:nvSpPr>
        <p:spPr>
          <a:xfrm>
            <a:off x="5373843" y="2312641"/>
            <a:ext cx="1399065" cy="2289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b="1">
                <a:solidFill>
                  <a:srgbClr val="7F7F7F"/>
                </a:solidFill>
                <a:latin typeface="Arial"/>
                <a:ea typeface="Arial"/>
                <a:cs typeface="Arial"/>
                <a:sym typeface="Arial"/>
              </a:rPr>
              <a:t>DECODER</a:t>
            </a:r>
            <a:endParaRPr/>
          </a:p>
        </p:txBody>
      </p:sp>
      <p:cxnSp>
        <p:nvCxnSpPr>
          <p:cNvPr id="212" name="Google Shape;212;p21"/>
          <p:cNvCxnSpPr/>
          <p:nvPr/>
        </p:nvCxnSpPr>
        <p:spPr>
          <a:xfrm>
            <a:off x="4713470" y="2425147"/>
            <a:ext cx="589037" cy="1"/>
          </a:xfrm>
          <a:prstGeom prst="straightConnector1">
            <a:avLst/>
          </a:prstGeom>
          <a:noFill/>
          <a:ln w="57150" cap="flat" cmpd="sng">
            <a:solidFill>
              <a:srgbClr val="BFBFBF"/>
            </a:solidFill>
            <a:prstDash val="solid"/>
            <a:miter lim="800000"/>
            <a:headEnd type="none" w="sm" len="sm"/>
            <a:tailEnd type="triangle" w="med" len="med"/>
          </a:ln>
        </p:spPr>
      </p:cxnSp>
      <p:sp>
        <p:nvSpPr>
          <p:cNvPr id="213" name="Google Shape;213;p21"/>
          <p:cNvSpPr/>
          <p:nvPr/>
        </p:nvSpPr>
        <p:spPr>
          <a:xfrm>
            <a:off x="0" y="4333461"/>
            <a:ext cx="12192000" cy="2524539"/>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21"/>
          <p:cNvSpPr/>
          <p:nvPr/>
        </p:nvSpPr>
        <p:spPr>
          <a:xfrm>
            <a:off x="531405" y="4527714"/>
            <a:ext cx="11325978" cy="2308324"/>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IN" sz="1600" b="1">
                <a:solidFill>
                  <a:schemeClr val="lt1"/>
                </a:solidFill>
                <a:latin typeface="Arial"/>
                <a:ea typeface="Arial"/>
                <a:cs typeface="Arial"/>
                <a:sym typeface="Arial"/>
              </a:rPr>
              <a:t>Problem statement:</a:t>
            </a:r>
            <a:r>
              <a:rPr lang="en-IN" sz="1600">
                <a:solidFill>
                  <a:schemeClr val="lt1"/>
                </a:solidFill>
                <a:latin typeface="Arial"/>
                <a:ea typeface="Arial"/>
                <a:cs typeface="Arial"/>
                <a:sym typeface="Arial"/>
              </a:rPr>
              <a:t> To create a deep learning model which can explain the content of an image in the form of speech through Caption generation with attention mechanism on Flickr8K dataset. This kind of model is a use-case for blind people so that they can understand any image with the help of speech. The caption generated through a CNN-RNN model will be converted to speech using a text to speech library. </a:t>
            </a:r>
            <a:endParaRPr/>
          </a:p>
          <a:p>
            <a:pPr marL="0" marR="0" lvl="0" indent="0" algn="just" rtl="0">
              <a:spcBef>
                <a:spcPts val="0"/>
              </a:spcBef>
              <a:spcAft>
                <a:spcPts val="0"/>
              </a:spcAft>
              <a:buNone/>
            </a:pPr>
            <a:endParaRPr sz="1600">
              <a:solidFill>
                <a:schemeClr val="lt1"/>
              </a:solidFill>
              <a:latin typeface="Arial"/>
              <a:ea typeface="Arial"/>
              <a:cs typeface="Arial"/>
              <a:sym typeface="Arial"/>
            </a:endParaRPr>
          </a:p>
          <a:p>
            <a:pPr marL="0" marR="0" lvl="0" indent="0" algn="just" rtl="0">
              <a:spcBef>
                <a:spcPts val="0"/>
              </a:spcBef>
              <a:spcAft>
                <a:spcPts val="0"/>
              </a:spcAft>
              <a:buNone/>
            </a:pPr>
            <a:r>
              <a:rPr lang="en-IN" sz="1600">
                <a:solidFill>
                  <a:schemeClr val="lt1"/>
                </a:solidFill>
                <a:latin typeface="Arial"/>
                <a:ea typeface="Arial"/>
                <a:cs typeface="Arial"/>
                <a:sym typeface="Arial"/>
              </a:rPr>
              <a:t>This problem statement is an application of both Deep Learning and Natural Language processing. The features of an image will be extracted by CNN based encoder and this will be decoded by a RNN model</a:t>
            </a:r>
            <a:endParaRPr/>
          </a:p>
          <a:p>
            <a:pPr marL="0" marR="0" lvl="0" indent="0" algn="just" rtl="0">
              <a:spcBef>
                <a:spcPts val="0"/>
              </a:spcBef>
              <a:spcAft>
                <a:spcPts val="0"/>
              </a:spcAft>
              <a:buNone/>
            </a:pPr>
            <a:br>
              <a:rPr lang="en-IN" sz="1600">
                <a:solidFill>
                  <a:schemeClr val="lt1"/>
                </a:solidFill>
                <a:latin typeface="Arial"/>
                <a:ea typeface="Arial"/>
                <a:cs typeface="Arial"/>
                <a:sym typeface="Arial"/>
              </a:rPr>
            </a:br>
            <a:endParaRPr sz="1600">
              <a:solidFill>
                <a:schemeClr val="lt1"/>
              </a:solidFill>
              <a:latin typeface="Arial"/>
              <a:ea typeface="Arial"/>
              <a:cs typeface="Arial"/>
              <a:sym typeface="Arial"/>
            </a:endParaRPr>
          </a:p>
        </p:txBody>
      </p:sp>
      <p:sp>
        <p:nvSpPr>
          <p:cNvPr id="215" name="Google Shape;215;p21"/>
          <p:cNvSpPr/>
          <p:nvPr/>
        </p:nvSpPr>
        <p:spPr>
          <a:xfrm>
            <a:off x="1075886" y="3282473"/>
            <a:ext cx="123355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800" b="1" dirty="0">
                <a:solidFill>
                  <a:srgbClr val="F4343F"/>
                </a:solidFill>
                <a:latin typeface="Arial"/>
                <a:ea typeface="Arial"/>
                <a:cs typeface="Arial"/>
                <a:sym typeface="Arial"/>
              </a:rPr>
              <a:t>Image</a:t>
            </a:r>
            <a:endParaRPr sz="1800" dirty="0">
              <a:solidFill>
                <a:srgbClr val="F4343F"/>
              </a:solidFill>
              <a:latin typeface="Calibri"/>
              <a:ea typeface="Calibri"/>
              <a:cs typeface="Calibri"/>
              <a:sym typeface="Calibri"/>
            </a:endParaRPr>
          </a:p>
        </p:txBody>
      </p:sp>
      <p:sp>
        <p:nvSpPr>
          <p:cNvPr id="216" name="Google Shape;216;p21"/>
          <p:cNvSpPr/>
          <p:nvPr/>
        </p:nvSpPr>
        <p:spPr>
          <a:xfrm>
            <a:off x="10236551" y="3037647"/>
            <a:ext cx="130634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800" b="1" dirty="0">
                <a:solidFill>
                  <a:srgbClr val="F4343F"/>
                </a:solidFill>
                <a:latin typeface="Arial"/>
                <a:ea typeface="Arial"/>
                <a:cs typeface="Arial"/>
                <a:sym typeface="Arial"/>
              </a:rPr>
              <a:t>Speech</a:t>
            </a:r>
            <a:endParaRPr sz="1800" dirty="0">
              <a:solidFill>
                <a:srgbClr val="F4343F"/>
              </a:solidFill>
              <a:latin typeface="Calibri"/>
              <a:ea typeface="Calibri"/>
              <a:cs typeface="Calibri"/>
              <a:sym typeface="Calibri"/>
            </a:endParaRPr>
          </a:p>
        </p:txBody>
      </p:sp>
      <p:sp>
        <p:nvSpPr>
          <p:cNvPr id="217" name="Google Shape;217;p21"/>
          <p:cNvSpPr txBox="1"/>
          <p:nvPr/>
        </p:nvSpPr>
        <p:spPr>
          <a:xfrm>
            <a:off x="7253543" y="2245501"/>
            <a:ext cx="1692869"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b="1">
                <a:solidFill>
                  <a:srgbClr val="7F7F7F"/>
                </a:solidFill>
                <a:latin typeface="Arial"/>
                <a:ea typeface="Arial"/>
                <a:cs typeface="Arial"/>
                <a:sym typeface="Arial"/>
              </a:rPr>
              <a:t>TEXT DESCRIPTION</a:t>
            </a:r>
            <a:endParaRPr/>
          </a:p>
        </p:txBody>
      </p:sp>
      <p:cxnSp>
        <p:nvCxnSpPr>
          <p:cNvPr id="218" name="Google Shape;218;p21"/>
          <p:cNvCxnSpPr/>
          <p:nvPr/>
        </p:nvCxnSpPr>
        <p:spPr>
          <a:xfrm>
            <a:off x="8835058" y="2400404"/>
            <a:ext cx="922936" cy="0"/>
          </a:xfrm>
          <a:prstGeom prst="straightConnector1">
            <a:avLst/>
          </a:prstGeom>
          <a:noFill/>
          <a:ln w="57150" cap="flat" cmpd="sng">
            <a:solidFill>
              <a:srgbClr val="BFBFBF"/>
            </a:solidFill>
            <a:prstDash val="solid"/>
            <a:miter lim="800000"/>
            <a:headEnd type="none" w="sm" len="sm"/>
            <a:tailEnd type="triangle" w="med" len="med"/>
          </a:ln>
        </p:spPr>
      </p:cxnSp>
      <p:sp>
        <p:nvSpPr>
          <p:cNvPr id="219" name="Google Shape;21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67"/>
          <p:cNvSpPr/>
          <p:nvPr/>
        </p:nvSpPr>
        <p:spPr>
          <a:xfrm>
            <a:off x="2238676" y="1119780"/>
            <a:ext cx="7958518" cy="4964642"/>
          </a:xfrm>
          <a:prstGeom prst="roundRect">
            <a:avLst>
              <a:gd name="adj" fmla="val 4190"/>
            </a:avLst>
          </a:prstGeom>
          <a:solidFill>
            <a:schemeClr val="lt1"/>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grpSp>
        <p:nvGrpSpPr>
          <p:cNvPr id="1951" name="Google Shape;1951;p67"/>
          <p:cNvGrpSpPr/>
          <p:nvPr/>
        </p:nvGrpSpPr>
        <p:grpSpPr>
          <a:xfrm>
            <a:off x="0" y="0"/>
            <a:ext cx="12192000" cy="816077"/>
            <a:chOff x="0" y="0"/>
            <a:chExt cx="12192000" cy="816077"/>
          </a:xfrm>
        </p:grpSpPr>
        <p:sp>
          <p:nvSpPr>
            <p:cNvPr id="1952" name="Google Shape;1952;p67"/>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3" name="Google Shape;1953;p67"/>
            <p:cNvSpPr txBox="1"/>
            <p:nvPr/>
          </p:nvSpPr>
          <p:spPr>
            <a:xfrm>
              <a:off x="2006419" y="88488"/>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Putting it all together</a:t>
              </a:r>
              <a:endParaRPr sz="3200" b="1">
                <a:solidFill>
                  <a:schemeClr val="lt1"/>
                </a:solidFill>
                <a:latin typeface="Arial"/>
                <a:ea typeface="Arial"/>
                <a:cs typeface="Arial"/>
                <a:sym typeface="Arial"/>
              </a:endParaRPr>
            </a:p>
          </p:txBody>
        </p:sp>
      </p:grpSp>
      <p:grpSp>
        <p:nvGrpSpPr>
          <p:cNvPr id="1954" name="Google Shape;1954;p67"/>
          <p:cNvGrpSpPr/>
          <p:nvPr/>
        </p:nvGrpSpPr>
        <p:grpSpPr>
          <a:xfrm>
            <a:off x="2385353" y="3363508"/>
            <a:ext cx="664727" cy="431017"/>
            <a:chOff x="1880255" y="3363508"/>
            <a:chExt cx="664727" cy="431017"/>
          </a:xfrm>
        </p:grpSpPr>
        <p:sp>
          <p:nvSpPr>
            <p:cNvPr id="1955" name="Google Shape;1955;p67"/>
            <p:cNvSpPr/>
            <p:nvPr/>
          </p:nvSpPr>
          <p:spPr>
            <a:xfrm>
              <a:off x="1885024" y="3363508"/>
              <a:ext cx="659958"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6" name="Google Shape;1956;p67"/>
            <p:cNvSpPr txBox="1"/>
            <p:nvPr/>
          </p:nvSpPr>
          <p:spPr>
            <a:xfrm>
              <a:off x="1880255" y="3363638"/>
              <a:ext cx="634450"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chemeClr val="dk1"/>
                  </a:solidFill>
                  <a:latin typeface="Arial"/>
                  <a:ea typeface="Arial"/>
                  <a:cs typeface="Arial"/>
                  <a:sym typeface="Arial"/>
                </a:rPr>
                <a:t>Initial</a:t>
              </a:r>
              <a:endParaRPr/>
            </a:p>
            <a:p>
              <a:pPr marL="0" marR="0" lvl="0" indent="0" algn="ctr" rtl="0">
                <a:spcBef>
                  <a:spcPts val="0"/>
                </a:spcBef>
                <a:spcAft>
                  <a:spcPts val="0"/>
                </a:spcAft>
                <a:buNone/>
              </a:pPr>
              <a:r>
                <a:rPr lang="en-IN" sz="1100">
                  <a:solidFill>
                    <a:schemeClr val="dk1"/>
                  </a:solidFill>
                  <a:latin typeface="Arial"/>
                  <a:ea typeface="Arial"/>
                  <a:cs typeface="Arial"/>
                  <a:sym typeface="Arial"/>
                </a:rPr>
                <a:t>state</a:t>
              </a:r>
              <a:endParaRPr/>
            </a:p>
          </p:txBody>
        </p:sp>
      </p:grpSp>
      <p:cxnSp>
        <p:nvCxnSpPr>
          <p:cNvPr id="1957" name="Google Shape;1957;p67"/>
          <p:cNvCxnSpPr/>
          <p:nvPr/>
        </p:nvCxnSpPr>
        <p:spPr>
          <a:xfrm>
            <a:off x="1821599" y="5305769"/>
            <a:ext cx="6222555" cy="874"/>
          </a:xfrm>
          <a:prstGeom prst="straightConnector1">
            <a:avLst/>
          </a:prstGeom>
          <a:noFill/>
          <a:ln w="9525" cap="flat" cmpd="sng">
            <a:solidFill>
              <a:srgbClr val="F4343F"/>
            </a:solidFill>
            <a:prstDash val="solid"/>
            <a:miter lim="800000"/>
            <a:headEnd type="none" w="sm" len="sm"/>
            <a:tailEnd type="none" w="sm" len="sm"/>
          </a:ln>
        </p:spPr>
      </p:cxnSp>
      <p:sp>
        <p:nvSpPr>
          <p:cNvPr id="1958" name="Google Shape;1958;p67"/>
          <p:cNvSpPr txBox="1"/>
          <p:nvPr/>
        </p:nvSpPr>
        <p:spPr>
          <a:xfrm>
            <a:off x="5338400" y="6556970"/>
            <a:ext cx="1863839"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chemeClr val="dk1"/>
                </a:solidFill>
                <a:latin typeface="Arial"/>
                <a:ea typeface="Arial"/>
                <a:cs typeface="Arial"/>
                <a:sym typeface="Arial"/>
              </a:rPr>
              <a:t>Seq_length</a:t>
            </a:r>
            <a:endParaRPr sz="1200">
              <a:solidFill>
                <a:schemeClr val="dk1"/>
              </a:solidFill>
              <a:latin typeface="Arial"/>
              <a:ea typeface="Arial"/>
              <a:cs typeface="Arial"/>
              <a:sym typeface="Arial"/>
            </a:endParaRPr>
          </a:p>
        </p:txBody>
      </p:sp>
      <p:cxnSp>
        <p:nvCxnSpPr>
          <p:cNvPr id="1959" name="Google Shape;1959;p67"/>
          <p:cNvCxnSpPr/>
          <p:nvPr/>
        </p:nvCxnSpPr>
        <p:spPr>
          <a:xfrm rot="10800000">
            <a:off x="4146985" y="6711280"/>
            <a:ext cx="1682444" cy="0"/>
          </a:xfrm>
          <a:prstGeom prst="straightConnector1">
            <a:avLst/>
          </a:prstGeom>
          <a:noFill/>
          <a:ln w="9525" cap="flat" cmpd="sng">
            <a:solidFill>
              <a:srgbClr val="F4343F"/>
            </a:solidFill>
            <a:prstDash val="solid"/>
            <a:miter lim="800000"/>
            <a:headEnd type="none" w="sm" len="sm"/>
            <a:tailEnd type="triangle" w="med" len="med"/>
          </a:ln>
        </p:spPr>
      </p:cxnSp>
      <p:cxnSp>
        <p:nvCxnSpPr>
          <p:cNvPr id="1960" name="Google Shape;1960;p67"/>
          <p:cNvCxnSpPr/>
          <p:nvPr/>
        </p:nvCxnSpPr>
        <p:spPr>
          <a:xfrm>
            <a:off x="6698482" y="6721756"/>
            <a:ext cx="1847555" cy="1"/>
          </a:xfrm>
          <a:prstGeom prst="straightConnector1">
            <a:avLst/>
          </a:prstGeom>
          <a:noFill/>
          <a:ln w="9525" cap="flat" cmpd="sng">
            <a:solidFill>
              <a:srgbClr val="F4343F"/>
            </a:solidFill>
            <a:prstDash val="solid"/>
            <a:miter lim="800000"/>
            <a:headEnd type="none" w="sm" len="sm"/>
            <a:tailEnd type="triangle" w="med" len="med"/>
          </a:ln>
        </p:spPr>
      </p:cxnSp>
      <p:cxnSp>
        <p:nvCxnSpPr>
          <p:cNvPr id="1961" name="Google Shape;1961;p67"/>
          <p:cNvCxnSpPr/>
          <p:nvPr/>
        </p:nvCxnSpPr>
        <p:spPr>
          <a:xfrm rot="10800000" flipH="1">
            <a:off x="6044921" y="3526932"/>
            <a:ext cx="1353661" cy="4094"/>
          </a:xfrm>
          <a:prstGeom prst="straightConnector1">
            <a:avLst/>
          </a:prstGeom>
          <a:noFill/>
          <a:ln w="44450" cap="rnd" cmpd="sng">
            <a:solidFill>
              <a:srgbClr val="F4343F"/>
            </a:solidFill>
            <a:prstDash val="dot"/>
            <a:miter lim="800000"/>
            <a:headEnd type="none" w="sm" len="sm"/>
            <a:tailEnd type="none" w="sm" len="sm"/>
          </a:ln>
        </p:spPr>
      </p:cxnSp>
      <p:sp>
        <p:nvSpPr>
          <p:cNvPr id="1962" name="Google Shape;1962;p67"/>
          <p:cNvSpPr/>
          <p:nvPr/>
        </p:nvSpPr>
        <p:spPr>
          <a:xfrm>
            <a:off x="8282490" y="6229559"/>
            <a:ext cx="409782"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3" name="Google Shape;1963;p67"/>
          <p:cNvSpPr txBox="1"/>
          <p:nvPr/>
        </p:nvSpPr>
        <p:spPr>
          <a:xfrm>
            <a:off x="8259567" y="6307889"/>
            <a:ext cx="4766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chemeClr val="dk1"/>
                </a:solidFill>
                <a:latin typeface="Arial"/>
                <a:ea typeface="Arial"/>
                <a:cs typeface="Arial"/>
                <a:sym typeface="Arial"/>
              </a:rPr>
              <a:t>I/P</a:t>
            </a:r>
            <a:endParaRPr sz="1050" baseline="-25000">
              <a:solidFill>
                <a:schemeClr val="dk1"/>
              </a:solidFill>
              <a:latin typeface="Arial"/>
              <a:ea typeface="Arial"/>
              <a:cs typeface="Arial"/>
              <a:sym typeface="Arial"/>
            </a:endParaRPr>
          </a:p>
        </p:txBody>
      </p:sp>
      <p:cxnSp>
        <p:nvCxnSpPr>
          <p:cNvPr id="1964" name="Google Shape;1964;p67"/>
          <p:cNvCxnSpPr>
            <a:stCxn id="1962" idx="0"/>
            <a:endCxn id="1965" idx="2"/>
          </p:cNvCxnSpPr>
          <p:nvPr/>
        </p:nvCxnSpPr>
        <p:spPr>
          <a:xfrm rot="10800000">
            <a:off x="8487381" y="5846459"/>
            <a:ext cx="0" cy="383100"/>
          </a:xfrm>
          <a:prstGeom prst="straightConnector1">
            <a:avLst/>
          </a:prstGeom>
          <a:noFill/>
          <a:ln w="9525" cap="flat" cmpd="sng">
            <a:solidFill>
              <a:schemeClr val="dk1"/>
            </a:solidFill>
            <a:prstDash val="solid"/>
            <a:miter lim="800000"/>
            <a:headEnd type="none" w="sm" len="sm"/>
            <a:tailEnd type="triangle" w="med" len="med"/>
          </a:ln>
        </p:spPr>
      </p:cxnSp>
      <p:grpSp>
        <p:nvGrpSpPr>
          <p:cNvPr id="1966" name="Google Shape;1966;p67"/>
          <p:cNvGrpSpPr/>
          <p:nvPr/>
        </p:nvGrpSpPr>
        <p:grpSpPr>
          <a:xfrm>
            <a:off x="7411170" y="1230191"/>
            <a:ext cx="2342456" cy="4616328"/>
            <a:chOff x="7411170" y="1230191"/>
            <a:chExt cx="2342456" cy="4616328"/>
          </a:xfrm>
        </p:grpSpPr>
        <p:grpSp>
          <p:nvGrpSpPr>
            <p:cNvPr id="1967" name="Google Shape;1967;p67"/>
            <p:cNvGrpSpPr/>
            <p:nvPr/>
          </p:nvGrpSpPr>
          <p:grpSpPr>
            <a:xfrm>
              <a:off x="9088900" y="3332244"/>
              <a:ext cx="664727" cy="431017"/>
              <a:chOff x="9088900" y="3332244"/>
              <a:chExt cx="664727" cy="431017"/>
            </a:xfrm>
          </p:grpSpPr>
          <p:sp>
            <p:nvSpPr>
              <p:cNvPr id="1968" name="Google Shape;1968;p67"/>
              <p:cNvSpPr/>
              <p:nvPr/>
            </p:nvSpPr>
            <p:spPr>
              <a:xfrm>
                <a:off x="9093669" y="3332244"/>
                <a:ext cx="659958"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9" name="Google Shape;1969;p67"/>
              <p:cNvSpPr txBox="1"/>
              <p:nvPr/>
            </p:nvSpPr>
            <p:spPr>
              <a:xfrm>
                <a:off x="9088900" y="3332374"/>
                <a:ext cx="634450"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chemeClr val="dk1"/>
                    </a:solidFill>
                    <a:latin typeface="Arial"/>
                    <a:ea typeface="Arial"/>
                    <a:cs typeface="Arial"/>
                    <a:sym typeface="Arial"/>
                  </a:rPr>
                  <a:t>end</a:t>
                </a:r>
                <a:endParaRPr/>
              </a:p>
              <a:p>
                <a:pPr marL="0" marR="0" lvl="0" indent="0" algn="ctr" rtl="0">
                  <a:spcBef>
                    <a:spcPts val="0"/>
                  </a:spcBef>
                  <a:spcAft>
                    <a:spcPts val="0"/>
                  </a:spcAft>
                  <a:buNone/>
                </a:pPr>
                <a:r>
                  <a:rPr lang="en-IN" sz="1100">
                    <a:solidFill>
                      <a:schemeClr val="dk1"/>
                    </a:solidFill>
                    <a:latin typeface="Arial"/>
                    <a:ea typeface="Arial"/>
                    <a:cs typeface="Arial"/>
                    <a:sym typeface="Arial"/>
                  </a:rPr>
                  <a:t>state</a:t>
                </a:r>
                <a:endParaRPr/>
              </a:p>
            </p:txBody>
          </p:sp>
        </p:grpSp>
        <p:cxnSp>
          <p:nvCxnSpPr>
            <p:cNvPr id="1970" name="Google Shape;1970;p67"/>
            <p:cNvCxnSpPr/>
            <p:nvPr/>
          </p:nvCxnSpPr>
          <p:spPr>
            <a:xfrm>
              <a:off x="8686636" y="3523000"/>
              <a:ext cx="404759" cy="0"/>
            </a:xfrm>
            <a:prstGeom prst="straightConnector1">
              <a:avLst/>
            </a:prstGeom>
            <a:noFill/>
            <a:ln w="9525" cap="flat" cmpd="sng">
              <a:solidFill>
                <a:schemeClr val="dk1"/>
              </a:solidFill>
              <a:prstDash val="solid"/>
              <a:miter lim="800000"/>
              <a:headEnd type="none" w="sm" len="sm"/>
              <a:tailEnd type="triangle" w="med" len="med"/>
            </a:ln>
          </p:spPr>
        </p:cxnSp>
        <p:sp>
          <p:nvSpPr>
            <p:cNvPr id="1971" name="Google Shape;1971;p67"/>
            <p:cNvSpPr/>
            <p:nvPr/>
          </p:nvSpPr>
          <p:spPr>
            <a:xfrm>
              <a:off x="7800846" y="3208004"/>
              <a:ext cx="870279" cy="640283"/>
            </a:xfrm>
            <a:prstGeom prst="roundRect">
              <a:avLst>
                <a:gd name="adj" fmla="val 16667"/>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2" name="Google Shape;1972;p67"/>
            <p:cNvSpPr/>
            <p:nvPr/>
          </p:nvSpPr>
          <p:spPr>
            <a:xfrm>
              <a:off x="7897952" y="2515577"/>
              <a:ext cx="659958"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3" name="Google Shape;1973;p67"/>
            <p:cNvSpPr/>
            <p:nvPr/>
          </p:nvSpPr>
          <p:spPr>
            <a:xfrm>
              <a:off x="8023040" y="1817187"/>
              <a:ext cx="409782"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4" name="Google Shape;1974;p67"/>
            <p:cNvSpPr/>
            <p:nvPr/>
          </p:nvSpPr>
          <p:spPr>
            <a:xfrm>
              <a:off x="8023040" y="1230191"/>
              <a:ext cx="409782" cy="397566"/>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5" name="Google Shape;1975;p67"/>
            <p:cNvSpPr txBox="1"/>
            <p:nvPr/>
          </p:nvSpPr>
          <p:spPr>
            <a:xfrm>
              <a:off x="7947496" y="1293405"/>
              <a:ext cx="576773"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chemeClr val="dk1"/>
                  </a:solidFill>
                  <a:latin typeface="Arial"/>
                  <a:ea typeface="Arial"/>
                  <a:cs typeface="Arial"/>
                  <a:sym typeface="Arial"/>
                </a:rPr>
                <a:t>logits</a:t>
              </a:r>
              <a:endParaRPr/>
            </a:p>
          </p:txBody>
        </p:sp>
        <p:sp>
          <p:nvSpPr>
            <p:cNvPr id="1976" name="Google Shape;1976;p67"/>
            <p:cNvSpPr txBox="1"/>
            <p:nvPr/>
          </p:nvSpPr>
          <p:spPr>
            <a:xfrm>
              <a:off x="7910706" y="1906470"/>
              <a:ext cx="634450"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chemeClr val="dk1"/>
                  </a:solidFill>
                  <a:latin typeface="Arial"/>
                  <a:ea typeface="Arial"/>
                  <a:cs typeface="Arial"/>
                  <a:sym typeface="Arial"/>
                </a:rPr>
                <a:t>dense</a:t>
              </a:r>
              <a:endParaRPr/>
            </a:p>
          </p:txBody>
        </p:sp>
        <p:sp>
          <p:nvSpPr>
            <p:cNvPr id="1977" name="Google Shape;1977;p67"/>
            <p:cNvSpPr txBox="1"/>
            <p:nvPr/>
          </p:nvSpPr>
          <p:spPr>
            <a:xfrm>
              <a:off x="7905472" y="2581385"/>
              <a:ext cx="63445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chemeClr val="dk1"/>
                  </a:solidFill>
                  <a:latin typeface="Arial"/>
                  <a:ea typeface="Arial"/>
                  <a:cs typeface="Arial"/>
                  <a:sym typeface="Arial"/>
                </a:rPr>
                <a:t>O/P</a:t>
              </a:r>
              <a:endParaRPr/>
            </a:p>
          </p:txBody>
        </p:sp>
        <p:sp>
          <p:nvSpPr>
            <p:cNvPr id="1978" name="Google Shape;1978;p67"/>
            <p:cNvSpPr txBox="1"/>
            <p:nvPr/>
          </p:nvSpPr>
          <p:spPr>
            <a:xfrm>
              <a:off x="7911587" y="3401381"/>
              <a:ext cx="63445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chemeClr val="dk1"/>
                  </a:solidFill>
                  <a:latin typeface="Arial"/>
                  <a:ea typeface="Arial"/>
                  <a:cs typeface="Arial"/>
                  <a:sym typeface="Arial"/>
                </a:rPr>
                <a:t>GRU</a:t>
              </a:r>
              <a:endParaRPr/>
            </a:p>
          </p:txBody>
        </p:sp>
        <p:cxnSp>
          <p:nvCxnSpPr>
            <p:cNvPr id="1979" name="Google Shape;1979;p67"/>
            <p:cNvCxnSpPr/>
            <p:nvPr/>
          </p:nvCxnSpPr>
          <p:spPr>
            <a:xfrm rot="10800000">
              <a:off x="8210903" y="2912347"/>
              <a:ext cx="0" cy="287784"/>
            </a:xfrm>
            <a:prstGeom prst="straightConnector1">
              <a:avLst/>
            </a:prstGeom>
            <a:noFill/>
            <a:ln w="9525" cap="flat" cmpd="sng">
              <a:solidFill>
                <a:schemeClr val="dk1"/>
              </a:solidFill>
              <a:prstDash val="solid"/>
              <a:miter lim="800000"/>
              <a:headEnd type="none" w="sm" len="sm"/>
              <a:tailEnd type="triangle" w="med" len="med"/>
            </a:ln>
          </p:spPr>
        </p:cxnSp>
        <p:cxnSp>
          <p:nvCxnSpPr>
            <p:cNvPr id="1980" name="Google Shape;1980;p67"/>
            <p:cNvCxnSpPr/>
            <p:nvPr/>
          </p:nvCxnSpPr>
          <p:spPr>
            <a:xfrm rot="10800000">
              <a:off x="8227931" y="2214752"/>
              <a:ext cx="0" cy="287784"/>
            </a:xfrm>
            <a:prstGeom prst="straightConnector1">
              <a:avLst/>
            </a:prstGeom>
            <a:noFill/>
            <a:ln w="9525" cap="flat" cmpd="sng">
              <a:solidFill>
                <a:schemeClr val="dk1"/>
              </a:solidFill>
              <a:prstDash val="solid"/>
              <a:miter lim="800000"/>
              <a:headEnd type="none" w="sm" len="sm"/>
              <a:tailEnd type="triangle" w="med" len="med"/>
            </a:ln>
          </p:spPr>
        </p:cxnSp>
        <p:cxnSp>
          <p:nvCxnSpPr>
            <p:cNvPr id="1981" name="Google Shape;1981;p67"/>
            <p:cNvCxnSpPr/>
            <p:nvPr/>
          </p:nvCxnSpPr>
          <p:spPr>
            <a:xfrm rot="10800000">
              <a:off x="8229057" y="1603508"/>
              <a:ext cx="0" cy="178691"/>
            </a:xfrm>
            <a:prstGeom prst="straightConnector1">
              <a:avLst/>
            </a:prstGeom>
            <a:noFill/>
            <a:ln w="9525" cap="flat" cmpd="sng">
              <a:solidFill>
                <a:schemeClr val="dk1"/>
              </a:solidFill>
              <a:prstDash val="solid"/>
              <a:miter lim="800000"/>
              <a:headEnd type="none" w="sm" len="sm"/>
              <a:tailEnd type="triangle" w="med" len="med"/>
            </a:ln>
          </p:spPr>
        </p:cxnSp>
        <p:cxnSp>
          <p:nvCxnSpPr>
            <p:cNvPr id="1982" name="Google Shape;1982;p67"/>
            <p:cNvCxnSpPr/>
            <p:nvPr/>
          </p:nvCxnSpPr>
          <p:spPr>
            <a:xfrm>
              <a:off x="7411170" y="3531026"/>
              <a:ext cx="404759" cy="0"/>
            </a:xfrm>
            <a:prstGeom prst="straightConnector1">
              <a:avLst/>
            </a:prstGeom>
            <a:noFill/>
            <a:ln w="9525" cap="flat" cmpd="sng">
              <a:solidFill>
                <a:schemeClr val="dk1"/>
              </a:solidFill>
              <a:prstDash val="solid"/>
              <a:miter lim="800000"/>
              <a:headEnd type="none" w="sm" len="sm"/>
              <a:tailEnd type="triangle" w="med" len="med"/>
            </a:ln>
          </p:spPr>
        </p:cxnSp>
        <p:grpSp>
          <p:nvGrpSpPr>
            <p:cNvPr id="1983" name="Google Shape;1983;p67"/>
            <p:cNvGrpSpPr/>
            <p:nvPr/>
          </p:nvGrpSpPr>
          <p:grpSpPr>
            <a:xfrm>
              <a:off x="7714175" y="4668349"/>
              <a:ext cx="659958" cy="397565"/>
              <a:chOff x="1686962" y="4247578"/>
              <a:chExt cx="659958" cy="397565"/>
            </a:xfrm>
          </p:grpSpPr>
          <p:sp>
            <p:nvSpPr>
              <p:cNvPr id="1984" name="Google Shape;1984;p67"/>
              <p:cNvSpPr/>
              <p:nvPr/>
            </p:nvSpPr>
            <p:spPr>
              <a:xfrm>
                <a:off x="1686962" y="4247578"/>
                <a:ext cx="659958"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5" name="Google Shape;1985;p67"/>
              <p:cNvSpPr txBox="1"/>
              <p:nvPr/>
            </p:nvSpPr>
            <p:spPr>
              <a:xfrm>
                <a:off x="1687619" y="4260396"/>
                <a:ext cx="63445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800">
                    <a:solidFill>
                      <a:schemeClr val="dk1"/>
                    </a:solidFill>
                    <a:latin typeface="Arial"/>
                    <a:ea typeface="Arial"/>
                    <a:cs typeface="Arial"/>
                    <a:sym typeface="Arial"/>
                  </a:rPr>
                  <a:t>Attention </a:t>
                </a:r>
                <a:endParaRPr/>
              </a:p>
              <a:p>
                <a:pPr marL="0" marR="0" lvl="0" indent="0" algn="ctr" rtl="0">
                  <a:spcBef>
                    <a:spcPts val="0"/>
                  </a:spcBef>
                  <a:spcAft>
                    <a:spcPts val="0"/>
                  </a:spcAft>
                  <a:buNone/>
                </a:pPr>
                <a:r>
                  <a:rPr lang="en-IN" sz="800">
                    <a:solidFill>
                      <a:schemeClr val="dk1"/>
                    </a:solidFill>
                    <a:latin typeface="Arial"/>
                    <a:ea typeface="Arial"/>
                    <a:cs typeface="Arial"/>
                    <a:sym typeface="Arial"/>
                  </a:rPr>
                  <a:t>model</a:t>
                </a:r>
                <a:endParaRPr/>
              </a:p>
            </p:txBody>
          </p:sp>
        </p:grpSp>
        <p:sp>
          <p:nvSpPr>
            <p:cNvPr id="1986" name="Google Shape;1986;p67"/>
            <p:cNvSpPr/>
            <p:nvPr/>
          </p:nvSpPr>
          <p:spPr>
            <a:xfrm>
              <a:off x="8162663" y="5448954"/>
              <a:ext cx="659958"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5" name="Google Shape;1965;p67"/>
            <p:cNvSpPr txBox="1"/>
            <p:nvPr/>
          </p:nvSpPr>
          <p:spPr>
            <a:xfrm>
              <a:off x="7925397" y="5477187"/>
              <a:ext cx="112396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chemeClr val="dk1"/>
                  </a:solidFill>
                  <a:latin typeface="Arial"/>
                  <a:ea typeface="Arial"/>
                  <a:cs typeface="Arial"/>
                  <a:sym typeface="Arial"/>
                </a:rPr>
                <a:t>Embedding </a:t>
              </a:r>
              <a:endParaRPr/>
            </a:p>
            <a:p>
              <a:pPr marL="0" marR="0" lvl="0" indent="0" algn="ctr" rtl="0">
                <a:spcBef>
                  <a:spcPts val="0"/>
                </a:spcBef>
                <a:spcAft>
                  <a:spcPts val="0"/>
                </a:spcAft>
                <a:buNone/>
              </a:pPr>
              <a:r>
                <a:rPr lang="en-IN" sz="900">
                  <a:solidFill>
                    <a:schemeClr val="dk1"/>
                  </a:solidFill>
                  <a:latin typeface="Arial"/>
                  <a:ea typeface="Arial"/>
                  <a:cs typeface="Arial"/>
                  <a:sym typeface="Arial"/>
                </a:rPr>
                <a:t>layer</a:t>
              </a:r>
              <a:endParaRPr sz="900" baseline="-25000">
                <a:solidFill>
                  <a:schemeClr val="dk1"/>
                </a:solidFill>
                <a:latin typeface="Arial"/>
                <a:ea typeface="Arial"/>
                <a:cs typeface="Arial"/>
                <a:sym typeface="Arial"/>
              </a:endParaRPr>
            </a:p>
          </p:txBody>
        </p:sp>
        <p:cxnSp>
          <p:nvCxnSpPr>
            <p:cNvPr id="1987" name="Google Shape;1987;p67"/>
            <p:cNvCxnSpPr/>
            <p:nvPr/>
          </p:nvCxnSpPr>
          <p:spPr>
            <a:xfrm rot="10800000">
              <a:off x="8480875" y="4285309"/>
              <a:ext cx="0" cy="1163645"/>
            </a:xfrm>
            <a:prstGeom prst="straightConnector1">
              <a:avLst/>
            </a:prstGeom>
            <a:noFill/>
            <a:ln w="9525" cap="flat" cmpd="sng">
              <a:solidFill>
                <a:schemeClr val="dk1"/>
              </a:solidFill>
              <a:prstDash val="solid"/>
              <a:miter lim="800000"/>
              <a:headEnd type="none" w="sm" len="sm"/>
              <a:tailEnd type="triangle" w="med" len="med"/>
            </a:ln>
          </p:spPr>
        </p:cxnSp>
        <p:cxnSp>
          <p:nvCxnSpPr>
            <p:cNvPr id="1988" name="Google Shape;1988;p67"/>
            <p:cNvCxnSpPr/>
            <p:nvPr/>
          </p:nvCxnSpPr>
          <p:spPr>
            <a:xfrm rot="10800000">
              <a:off x="8177473" y="4289474"/>
              <a:ext cx="0" cy="383040"/>
            </a:xfrm>
            <a:prstGeom prst="straightConnector1">
              <a:avLst/>
            </a:prstGeom>
            <a:noFill/>
            <a:ln w="9525" cap="flat" cmpd="sng">
              <a:solidFill>
                <a:schemeClr val="dk1"/>
              </a:solidFill>
              <a:prstDash val="solid"/>
              <a:miter lim="800000"/>
              <a:headEnd type="none" w="sm" len="sm"/>
              <a:tailEnd type="triangle" w="med" len="med"/>
            </a:ln>
          </p:spPr>
        </p:cxnSp>
        <p:cxnSp>
          <p:nvCxnSpPr>
            <p:cNvPr id="1989" name="Google Shape;1989;p67"/>
            <p:cNvCxnSpPr/>
            <p:nvPr/>
          </p:nvCxnSpPr>
          <p:spPr>
            <a:xfrm rot="10800000">
              <a:off x="8044154" y="5073665"/>
              <a:ext cx="0" cy="231362"/>
            </a:xfrm>
            <a:prstGeom prst="straightConnector1">
              <a:avLst/>
            </a:prstGeom>
            <a:noFill/>
            <a:ln w="9525" cap="flat" cmpd="sng">
              <a:solidFill>
                <a:srgbClr val="F4343F"/>
              </a:solidFill>
              <a:prstDash val="solid"/>
              <a:miter lim="800000"/>
              <a:headEnd type="none" w="sm" len="sm"/>
              <a:tailEnd type="triangle" w="med" len="med"/>
            </a:ln>
          </p:spPr>
        </p:cxnSp>
        <p:cxnSp>
          <p:nvCxnSpPr>
            <p:cNvPr id="1990" name="Google Shape;1990;p67"/>
            <p:cNvCxnSpPr/>
            <p:nvPr/>
          </p:nvCxnSpPr>
          <p:spPr>
            <a:xfrm>
              <a:off x="8010098" y="3848287"/>
              <a:ext cx="0" cy="824227"/>
            </a:xfrm>
            <a:prstGeom prst="straightConnector1">
              <a:avLst/>
            </a:prstGeom>
            <a:noFill/>
            <a:ln w="9525" cap="flat" cmpd="sng">
              <a:solidFill>
                <a:srgbClr val="A5A5A5"/>
              </a:solidFill>
              <a:prstDash val="solid"/>
              <a:miter lim="800000"/>
              <a:headEnd type="none" w="sm" len="sm"/>
              <a:tailEnd type="triangle" w="med" len="med"/>
            </a:ln>
          </p:spPr>
        </p:cxnSp>
        <p:sp>
          <p:nvSpPr>
            <p:cNvPr id="1991" name="Google Shape;1991;p67"/>
            <p:cNvSpPr/>
            <p:nvPr/>
          </p:nvSpPr>
          <p:spPr>
            <a:xfrm>
              <a:off x="8044154" y="4008120"/>
              <a:ext cx="593326" cy="275846"/>
            </a:xfrm>
            <a:prstGeom prst="roundRect">
              <a:avLst>
                <a:gd name="adj" fmla="val 50000"/>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800">
                  <a:solidFill>
                    <a:srgbClr val="000000"/>
                  </a:solidFill>
                  <a:latin typeface="Arial"/>
                  <a:ea typeface="Arial"/>
                  <a:cs typeface="Arial"/>
                  <a:sym typeface="Arial"/>
                </a:rPr>
                <a:t>concat</a:t>
              </a:r>
              <a:endParaRPr sz="800">
                <a:solidFill>
                  <a:srgbClr val="000000"/>
                </a:solidFill>
                <a:latin typeface="Arial"/>
                <a:ea typeface="Arial"/>
                <a:cs typeface="Arial"/>
                <a:sym typeface="Arial"/>
              </a:endParaRPr>
            </a:p>
          </p:txBody>
        </p:sp>
        <p:cxnSp>
          <p:nvCxnSpPr>
            <p:cNvPr id="1992" name="Google Shape;1992;p67"/>
            <p:cNvCxnSpPr>
              <a:stCxn id="1991" idx="0"/>
            </p:cNvCxnSpPr>
            <p:nvPr/>
          </p:nvCxnSpPr>
          <p:spPr>
            <a:xfrm rot="10800000" flipH="1">
              <a:off x="8340817" y="3857820"/>
              <a:ext cx="300" cy="150300"/>
            </a:xfrm>
            <a:prstGeom prst="straightConnector1">
              <a:avLst/>
            </a:prstGeom>
            <a:noFill/>
            <a:ln w="9525" cap="flat" cmpd="sng">
              <a:solidFill>
                <a:schemeClr val="dk1"/>
              </a:solidFill>
              <a:prstDash val="solid"/>
              <a:miter lim="800000"/>
              <a:headEnd type="none" w="sm" len="sm"/>
              <a:tailEnd type="triangle" w="med" len="med"/>
            </a:ln>
          </p:spPr>
        </p:cxnSp>
      </p:grpSp>
      <p:sp>
        <p:nvSpPr>
          <p:cNvPr id="1993" name="Google Shape;1993;p67"/>
          <p:cNvSpPr/>
          <p:nvPr/>
        </p:nvSpPr>
        <p:spPr>
          <a:xfrm>
            <a:off x="5222904" y="6233896"/>
            <a:ext cx="409782"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4" name="Google Shape;1994;p67"/>
          <p:cNvSpPr txBox="1"/>
          <p:nvPr/>
        </p:nvSpPr>
        <p:spPr>
          <a:xfrm>
            <a:off x="5199981" y="6312226"/>
            <a:ext cx="4766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chemeClr val="dk1"/>
                </a:solidFill>
                <a:latin typeface="Arial"/>
                <a:ea typeface="Arial"/>
                <a:cs typeface="Arial"/>
                <a:sym typeface="Arial"/>
              </a:rPr>
              <a:t>I/P</a:t>
            </a:r>
            <a:endParaRPr sz="1050" baseline="-25000">
              <a:solidFill>
                <a:schemeClr val="dk1"/>
              </a:solidFill>
              <a:latin typeface="Arial"/>
              <a:ea typeface="Arial"/>
              <a:cs typeface="Arial"/>
              <a:sym typeface="Arial"/>
            </a:endParaRPr>
          </a:p>
        </p:txBody>
      </p:sp>
      <p:grpSp>
        <p:nvGrpSpPr>
          <p:cNvPr id="1995" name="Google Shape;1995;p67"/>
          <p:cNvGrpSpPr/>
          <p:nvPr/>
        </p:nvGrpSpPr>
        <p:grpSpPr>
          <a:xfrm>
            <a:off x="4351584" y="1234528"/>
            <a:ext cx="1680225" cy="4999368"/>
            <a:chOff x="4351584" y="1234528"/>
            <a:chExt cx="1680225" cy="4999368"/>
          </a:xfrm>
        </p:grpSpPr>
        <p:cxnSp>
          <p:nvCxnSpPr>
            <p:cNvPr id="1996" name="Google Shape;1996;p67"/>
            <p:cNvCxnSpPr/>
            <p:nvPr/>
          </p:nvCxnSpPr>
          <p:spPr>
            <a:xfrm>
              <a:off x="4351584" y="3535363"/>
              <a:ext cx="404759" cy="0"/>
            </a:xfrm>
            <a:prstGeom prst="straightConnector1">
              <a:avLst/>
            </a:prstGeom>
            <a:noFill/>
            <a:ln w="9525" cap="flat" cmpd="sng">
              <a:solidFill>
                <a:schemeClr val="dk1"/>
              </a:solidFill>
              <a:prstDash val="solid"/>
              <a:miter lim="800000"/>
              <a:headEnd type="none" w="sm" len="sm"/>
              <a:tailEnd type="triangle" w="med" len="med"/>
            </a:ln>
          </p:spPr>
        </p:cxnSp>
        <p:grpSp>
          <p:nvGrpSpPr>
            <p:cNvPr id="1997" name="Google Shape;1997;p67"/>
            <p:cNvGrpSpPr/>
            <p:nvPr/>
          </p:nvGrpSpPr>
          <p:grpSpPr>
            <a:xfrm>
              <a:off x="4654589" y="1234528"/>
              <a:ext cx="1377220" cy="4999368"/>
              <a:chOff x="4654589" y="1234528"/>
              <a:chExt cx="1377220" cy="4999368"/>
            </a:xfrm>
          </p:grpSpPr>
          <p:cxnSp>
            <p:nvCxnSpPr>
              <p:cNvPr id="1998" name="Google Shape;1998;p67"/>
              <p:cNvCxnSpPr/>
              <p:nvPr/>
            </p:nvCxnSpPr>
            <p:spPr>
              <a:xfrm>
                <a:off x="5627050" y="3527337"/>
                <a:ext cx="404759" cy="0"/>
              </a:xfrm>
              <a:prstGeom prst="straightConnector1">
                <a:avLst/>
              </a:prstGeom>
              <a:noFill/>
              <a:ln w="9525" cap="flat" cmpd="sng">
                <a:solidFill>
                  <a:schemeClr val="dk1"/>
                </a:solidFill>
                <a:prstDash val="solid"/>
                <a:miter lim="800000"/>
                <a:headEnd type="none" w="sm" len="sm"/>
                <a:tailEnd type="triangle" w="med" len="med"/>
              </a:ln>
            </p:spPr>
          </p:cxnSp>
          <p:sp>
            <p:nvSpPr>
              <p:cNvPr id="1999" name="Google Shape;1999;p67"/>
              <p:cNvSpPr/>
              <p:nvPr/>
            </p:nvSpPr>
            <p:spPr>
              <a:xfrm>
                <a:off x="4741260" y="3212341"/>
                <a:ext cx="870279" cy="640283"/>
              </a:xfrm>
              <a:prstGeom prst="roundRect">
                <a:avLst>
                  <a:gd name="adj" fmla="val 16667"/>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0" name="Google Shape;2000;p67"/>
              <p:cNvSpPr/>
              <p:nvPr/>
            </p:nvSpPr>
            <p:spPr>
              <a:xfrm>
                <a:off x="4838366" y="2519914"/>
                <a:ext cx="659958"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1" name="Google Shape;2001;p67"/>
              <p:cNvSpPr/>
              <p:nvPr/>
            </p:nvSpPr>
            <p:spPr>
              <a:xfrm>
                <a:off x="4963454" y="1821524"/>
                <a:ext cx="409782"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2" name="Google Shape;2002;p67"/>
              <p:cNvSpPr/>
              <p:nvPr/>
            </p:nvSpPr>
            <p:spPr>
              <a:xfrm>
                <a:off x="4963454" y="1234528"/>
                <a:ext cx="409782" cy="397566"/>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3" name="Google Shape;2003;p67"/>
              <p:cNvSpPr txBox="1"/>
              <p:nvPr/>
            </p:nvSpPr>
            <p:spPr>
              <a:xfrm>
                <a:off x="4887910" y="1297742"/>
                <a:ext cx="576773"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chemeClr val="dk1"/>
                    </a:solidFill>
                    <a:latin typeface="Arial"/>
                    <a:ea typeface="Arial"/>
                    <a:cs typeface="Arial"/>
                    <a:sym typeface="Arial"/>
                  </a:rPr>
                  <a:t>logits</a:t>
                </a:r>
                <a:endParaRPr/>
              </a:p>
            </p:txBody>
          </p:sp>
          <p:sp>
            <p:nvSpPr>
              <p:cNvPr id="2004" name="Google Shape;2004;p67"/>
              <p:cNvSpPr txBox="1"/>
              <p:nvPr/>
            </p:nvSpPr>
            <p:spPr>
              <a:xfrm>
                <a:off x="4851120" y="1910807"/>
                <a:ext cx="634450"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chemeClr val="dk1"/>
                    </a:solidFill>
                    <a:latin typeface="Arial"/>
                    <a:ea typeface="Arial"/>
                    <a:cs typeface="Arial"/>
                    <a:sym typeface="Arial"/>
                  </a:rPr>
                  <a:t>dense</a:t>
                </a:r>
                <a:endParaRPr/>
              </a:p>
            </p:txBody>
          </p:sp>
          <p:sp>
            <p:nvSpPr>
              <p:cNvPr id="2005" name="Google Shape;2005;p67"/>
              <p:cNvSpPr txBox="1"/>
              <p:nvPr/>
            </p:nvSpPr>
            <p:spPr>
              <a:xfrm>
                <a:off x="4845886" y="2585722"/>
                <a:ext cx="63445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chemeClr val="dk1"/>
                    </a:solidFill>
                    <a:latin typeface="Arial"/>
                    <a:ea typeface="Arial"/>
                    <a:cs typeface="Arial"/>
                    <a:sym typeface="Arial"/>
                  </a:rPr>
                  <a:t>O/P</a:t>
                </a:r>
                <a:endParaRPr/>
              </a:p>
            </p:txBody>
          </p:sp>
          <p:sp>
            <p:nvSpPr>
              <p:cNvPr id="2006" name="Google Shape;2006;p67"/>
              <p:cNvSpPr txBox="1"/>
              <p:nvPr/>
            </p:nvSpPr>
            <p:spPr>
              <a:xfrm>
                <a:off x="4852001" y="3405718"/>
                <a:ext cx="63445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chemeClr val="dk1"/>
                    </a:solidFill>
                    <a:latin typeface="Arial"/>
                    <a:ea typeface="Arial"/>
                    <a:cs typeface="Arial"/>
                    <a:sym typeface="Arial"/>
                  </a:rPr>
                  <a:t>GRU</a:t>
                </a:r>
                <a:endParaRPr/>
              </a:p>
            </p:txBody>
          </p:sp>
          <p:cxnSp>
            <p:nvCxnSpPr>
              <p:cNvPr id="2007" name="Google Shape;2007;p67"/>
              <p:cNvCxnSpPr/>
              <p:nvPr/>
            </p:nvCxnSpPr>
            <p:spPr>
              <a:xfrm rot="10800000">
                <a:off x="5151317" y="2916684"/>
                <a:ext cx="0" cy="287784"/>
              </a:xfrm>
              <a:prstGeom prst="straightConnector1">
                <a:avLst/>
              </a:prstGeom>
              <a:noFill/>
              <a:ln w="9525" cap="flat" cmpd="sng">
                <a:solidFill>
                  <a:schemeClr val="dk1"/>
                </a:solidFill>
                <a:prstDash val="solid"/>
                <a:miter lim="800000"/>
                <a:headEnd type="none" w="sm" len="sm"/>
                <a:tailEnd type="triangle" w="med" len="med"/>
              </a:ln>
            </p:spPr>
          </p:cxnSp>
          <p:cxnSp>
            <p:nvCxnSpPr>
              <p:cNvPr id="2008" name="Google Shape;2008;p67"/>
              <p:cNvCxnSpPr/>
              <p:nvPr/>
            </p:nvCxnSpPr>
            <p:spPr>
              <a:xfrm rot="10800000">
                <a:off x="5168345" y="2219089"/>
                <a:ext cx="0" cy="287784"/>
              </a:xfrm>
              <a:prstGeom prst="straightConnector1">
                <a:avLst/>
              </a:prstGeom>
              <a:noFill/>
              <a:ln w="9525" cap="flat" cmpd="sng">
                <a:solidFill>
                  <a:schemeClr val="dk1"/>
                </a:solidFill>
                <a:prstDash val="solid"/>
                <a:miter lim="800000"/>
                <a:headEnd type="none" w="sm" len="sm"/>
                <a:tailEnd type="triangle" w="med" len="med"/>
              </a:ln>
            </p:spPr>
          </p:cxnSp>
          <p:cxnSp>
            <p:nvCxnSpPr>
              <p:cNvPr id="2009" name="Google Shape;2009;p67"/>
              <p:cNvCxnSpPr/>
              <p:nvPr/>
            </p:nvCxnSpPr>
            <p:spPr>
              <a:xfrm rot="10800000">
                <a:off x="5169471" y="1607845"/>
                <a:ext cx="0" cy="178691"/>
              </a:xfrm>
              <a:prstGeom prst="straightConnector1">
                <a:avLst/>
              </a:prstGeom>
              <a:noFill/>
              <a:ln w="9525" cap="flat" cmpd="sng">
                <a:solidFill>
                  <a:schemeClr val="dk1"/>
                </a:solidFill>
                <a:prstDash val="solid"/>
                <a:miter lim="800000"/>
                <a:headEnd type="none" w="sm" len="sm"/>
                <a:tailEnd type="triangle" w="med" len="med"/>
              </a:ln>
            </p:spPr>
          </p:cxnSp>
          <p:grpSp>
            <p:nvGrpSpPr>
              <p:cNvPr id="2010" name="Google Shape;2010;p67"/>
              <p:cNvGrpSpPr/>
              <p:nvPr/>
            </p:nvGrpSpPr>
            <p:grpSpPr>
              <a:xfrm>
                <a:off x="4654589" y="4672686"/>
                <a:ext cx="659958" cy="397565"/>
                <a:chOff x="1686962" y="4247578"/>
                <a:chExt cx="659958" cy="397565"/>
              </a:xfrm>
            </p:grpSpPr>
            <p:sp>
              <p:nvSpPr>
                <p:cNvPr id="2011" name="Google Shape;2011;p67"/>
                <p:cNvSpPr/>
                <p:nvPr/>
              </p:nvSpPr>
              <p:spPr>
                <a:xfrm>
                  <a:off x="1686962" y="4247578"/>
                  <a:ext cx="659958"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2" name="Google Shape;2012;p67"/>
                <p:cNvSpPr txBox="1"/>
                <p:nvPr/>
              </p:nvSpPr>
              <p:spPr>
                <a:xfrm>
                  <a:off x="1687619" y="4260396"/>
                  <a:ext cx="63445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800">
                      <a:solidFill>
                        <a:schemeClr val="dk1"/>
                      </a:solidFill>
                      <a:latin typeface="Arial"/>
                      <a:ea typeface="Arial"/>
                      <a:cs typeface="Arial"/>
                      <a:sym typeface="Arial"/>
                    </a:rPr>
                    <a:t>Attention </a:t>
                  </a:r>
                  <a:endParaRPr/>
                </a:p>
                <a:p>
                  <a:pPr marL="0" marR="0" lvl="0" indent="0" algn="ctr" rtl="0">
                    <a:spcBef>
                      <a:spcPts val="0"/>
                    </a:spcBef>
                    <a:spcAft>
                      <a:spcPts val="0"/>
                    </a:spcAft>
                    <a:buNone/>
                  </a:pPr>
                  <a:r>
                    <a:rPr lang="en-IN" sz="800">
                      <a:solidFill>
                        <a:schemeClr val="dk1"/>
                      </a:solidFill>
                      <a:latin typeface="Arial"/>
                      <a:ea typeface="Arial"/>
                      <a:cs typeface="Arial"/>
                      <a:sym typeface="Arial"/>
                    </a:rPr>
                    <a:t>model</a:t>
                  </a:r>
                  <a:endParaRPr/>
                </a:p>
              </p:txBody>
            </p:sp>
          </p:grpSp>
          <p:sp>
            <p:nvSpPr>
              <p:cNvPr id="2013" name="Google Shape;2013;p67"/>
              <p:cNvSpPr/>
              <p:nvPr/>
            </p:nvSpPr>
            <p:spPr>
              <a:xfrm>
                <a:off x="5103077" y="5453291"/>
                <a:ext cx="659958"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4" name="Google Shape;2014;p67"/>
              <p:cNvSpPr txBox="1"/>
              <p:nvPr/>
            </p:nvSpPr>
            <p:spPr>
              <a:xfrm>
                <a:off x="4865811" y="5481524"/>
                <a:ext cx="112396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chemeClr val="dk1"/>
                    </a:solidFill>
                    <a:latin typeface="Arial"/>
                    <a:ea typeface="Arial"/>
                    <a:cs typeface="Arial"/>
                    <a:sym typeface="Arial"/>
                  </a:rPr>
                  <a:t>Embedding </a:t>
                </a:r>
                <a:endParaRPr/>
              </a:p>
              <a:p>
                <a:pPr marL="0" marR="0" lvl="0" indent="0" algn="ctr" rtl="0">
                  <a:spcBef>
                    <a:spcPts val="0"/>
                  </a:spcBef>
                  <a:spcAft>
                    <a:spcPts val="0"/>
                  </a:spcAft>
                  <a:buNone/>
                </a:pPr>
                <a:r>
                  <a:rPr lang="en-IN" sz="900">
                    <a:solidFill>
                      <a:schemeClr val="dk1"/>
                    </a:solidFill>
                    <a:latin typeface="Arial"/>
                    <a:ea typeface="Arial"/>
                    <a:cs typeface="Arial"/>
                    <a:sym typeface="Arial"/>
                  </a:rPr>
                  <a:t>layer</a:t>
                </a:r>
                <a:endParaRPr sz="900" baseline="-25000">
                  <a:solidFill>
                    <a:schemeClr val="dk1"/>
                  </a:solidFill>
                  <a:latin typeface="Arial"/>
                  <a:ea typeface="Arial"/>
                  <a:cs typeface="Arial"/>
                  <a:sym typeface="Arial"/>
                </a:endParaRPr>
              </a:p>
            </p:txBody>
          </p:sp>
          <p:cxnSp>
            <p:nvCxnSpPr>
              <p:cNvPr id="2015" name="Google Shape;2015;p67"/>
              <p:cNvCxnSpPr>
                <a:stCxn id="1993" idx="0"/>
                <a:endCxn id="2014" idx="2"/>
              </p:cNvCxnSpPr>
              <p:nvPr/>
            </p:nvCxnSpPr>
            <p:spPr>
              <a:xfrm rot="10800000">
                <a:off x="5427795" y="5850796"/>
                <a:ext cx="0" cy="383100"/>
              </a:xfrm>
              <a:prstGeom prst="straightConnector1">
                <a:avLst/>
              </a:prstGeom>
              <a:noFill/>
              <a:ln w="9525" cap="flat" cmpd="sng">
                <a:solidFill>
                  <a:schemeClr val="dk1"/>
                </a:solidFill>
                <a:prstDash val="solid"/>
                <a:miter lim="800000"/>
                <a:headEnd type="none" w="sm" len="sm"/>
                <a:tailEnd type="triangle" w="med" len="med"/>
              </a:ln>
            </p:spPr>
          </p:cxnSp>
          <p:cxnSp>
            <p:nvCxnSpPr>
              <p:cNvPr id="2016" name="Google Shape;2016;p67"/>
              <p:cNvCxnSpPr/>
              <p:nvPr/>
            </p:nvCxnSpPr>
            <p:spPr>
              <a:xfrm rot="10800000">
                <a:off x="5421289" y="4289646"/>
                <a:ext cx="0" cy="1163645"/>
              </a:xfrm>
              <a:prstGeom prst="straightConnector1">
                <a:avLst/>
              </a:prstGeom>
              <a:noFill/>
              <a:ln w="9525" cap="flat" cmpd="sng">
                <a:solidFill>
                  <a:schemeClr val="dk1"/>
                </a:solidFill>
                <a:prstDash val="solid"/>
                <a:miter lim="800000"/>
                <a:headEnd type="none" w="sm" len="sm"/>
                <a:tailEnd type="triangle" w="med" len="med"/>
              </a:ln>
            </p:spPr>
          </p:cxnSp>
          <p:cxnSp>
            <p:nvCxnSpPr>
              <p:cNvPr id="2017" name="Google Shape;2017;p67"/>
              <p:cNvCxnSpPr/>
              <p:nvPr/>
            </p:nvCxnSpPr>
            <p:spPr>
              <a:xfrm rot="10800000">
                <a:off x="5117887" y="4293811"/>
                <a:ext cx="0" cy="383040"/>
              </a:xfrm>
              <a:prstGeom prst="straightConnector1">
                <a:avLst/>
              </a:prstGeom>
              <a:noFill/>
              <a:ln w="9525" cap="flat" cmpd="sng">
                <a:solidFill>
                  <a:schemeClr val="dk1"/>
                </a:solidFill>
                <a:prstDash val="solid"/>
                <a:miter lim="800000"/>
                <a:headEnd type="none" w="sm" len="sm"/>
                <a:tailEnd type="triangle" w="med" len="med"/>
              </a:ln>
            </p:spPr>
          </p:cxnSp>
          <p:cxnSp>
            <p:nvCxnSpPr>
              <p:cNvPr id="2018" name="Google Shape;2018;p67"/>
              <p:cNvCxnSpPr/>
              <p:nvPr/>
            </p:nvCxnSpPr>
            <p:spPr>
              <a:xfrm rot="10800000">
                <a:off x="4984568" y="5078002"/>
                <a:ext cx="0" cy="231362"/>
              </a:xfrm>
              <a:prstGeom prst="straightConnector1">
                <a:avLst/>
              </a:prstGeom>
              <a:noFill/>
              <a:ln w="9525" cap="flat" cmpd="sng">
                <a:solidFill>
                  <a:srgbClr val="F4343F"/>
                </a:solidFill>
                <a:prstDash val="solid"/>
                <a:miter lim="800000"/>
                <a:headEnd type="none" w="sm" len="sm"/>
                <a:tailEnd type="triangle" w="med" len="med"/>
              </a:ln>
            </p:spPr>
          </p:cxnSp>
          <p:cxnSp>
            <p:nvCxnSpPr>
              <p:cNvPr id="2019" name="Google Shape;2019;p67"/>
              <p:cNvCxnSpPr/>
              <p:nvPr/>
            </p:nvCxnSpPr>
            <p:spPr>
              <a:xfrm>
                <a:off x="4950512" y="3852624"/>
                <a:ext cx="0" cy="824227"/>
              </a:xfrm>
              <a:prstGeom prst="straightConnector1">
                <a:avLst/>
              </a:prstGeom>
              <a:noFill/>
              <a:ln w="9525" cap="flat" cmpd="sng">
                <a:solidFill>
                  <a:srgbClr val="A5A5A5"/>
                </a:solidFill>
                <a:prstDash val="solid"/>
                <a:miter lim="800000"/>
                <a:headEnd type="none" w="sm" len="sm"/>
                <a:tailEnd type="triangle" w="med" len="med"/>
              </a:ln>
            </p:spPr>
          </p:cxnSp>
          <p:sp>
            <p:nvSpPr>
              <p:cNvPr id="2020" name="Google Shape;2020;p67"/>
              <p:cNvSpPr/>
              <p:nvPr/>
            </p:nvSpPr>
            <p:spPr>
              <a:xfrm>
                <a:off x="4984568" y="4012457"/>
                <a:ext cx="593326" cy="275846"/>
              </a:xfrm>
              <a:prstGeom prst="roundRect">
                <a:avLst>
                  <a:gd name="adj" fmla="val 50000"/>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800">
                    <a:solidFill>
                      <a:srgbClr val="000000"/>
                    </a:solidFill>
                    <a:latin typeface="Arial"/>
                    <a:ea typeface="Arial"/>
                    <a:cs typeface="Arial"/>
                    <a:sym typeface="Arial"/>
                  </a:rPr>
                  <a:t>concat</a:t>
                </a:r>
                <a:endParaRPr sz="800">
                  <a:solidFill>
                    <a:srgbClr val="000000"/>
                  </a:solidFill>
                  <a:latin typeface="Arial"/>
                  <a:ea typeface="Arial"/>
                  <a:cs typeface="Arial"/>
                  <a:sym typeface="Arial"/>
                </a:endParaRPr>
              </a:p>
            </p:txBody>
          </p:sp>
          <p:cxnSp>
            <p:nvCxnSpPr>
              <p:cNvPr id="2021" name="Google Shape;2021;p67"/>
              <p:cNvCxnSpPr>
                <a:stCxn id="2020" idx="0"/>
              </p:cNvCxnSpPr>
              <p:nvPr/>
            </p:nvCxnSpPr>
            <p:spPr>
              <a:xfrm rot="10800000" flipH="1">
                <a:off x="5281231" y="3862157"/>
                <a:ext cx="300" cy="150300"/>
              </a:xfrm>
              <a:prstGeom prst="straightConnector1">
                <a:avLst/>
              </a:prstGeom>
              <a:noFill/>
              <a:ln w="9525" cap="flat" cmpd="sng">
                <a:solidFill>
                  <a:schemeClr val="dk1"/>
                </a:solidFill>
                <a:prstDash val="solid"/>
                <a:miter lim="800000"/>
                <a:headEnd type="none" w="sm" len="sm"/>
                <a:tailEnd type="triangle" w="med" len="med"/>
              </a:ln>
            </p:spPr>
          </p:cxnSp>
        </p:grpSp>
      </p:grpSp>
      <p:sp>
        <p:nvSpPr>
          <p:cNvPr id="2022" name="Google Shape;2022;p67"/>
          <p:cNvSpPr/>
          <p:nvPr/>
        </p:nvSpPr>
        <p:spPr>
          <a:xfrm>
            <a:off x="3948599" y="6233896"/>
            <a:ext cx="409782"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3" name="Google Shape;2023;p67"/>
          <p:cNvSpPr txBox="1"/>
          <p:nvPr/>
        </p:nvSpPr>
        <p:spPr>
          <a:xfrm>
            <a:off x="3925676" y="6312226"/>
            <a:ext cx="4766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chemeClr val="dk1"/>
                </a:solidFill>
                <a:latin typeface="Arial"/>
                <a:ea typeface="Arial"/>
                <a:cs typeface="Arial"/>
                <a:sym typeface="Arial"/>
              </a:rPr>
              <a:t>I/P</a:t>
            </a:r>
            <a:endParaRPr sz="1050" baseline="-25000">
              <a:solidFill>
                <a:schemeClr val="dk1"/>
              </a:solidFill>
              <a:latin typeface="Arial"/>
              <a:ea typeface="Arial"/>
              <a:cs typeface="Arial"/>
              <a:sym typeface="Arial"/>
            </a:endParaRPr>
          </a:p>
        </p:txBody>
      </p:sp>
      <p:grpSp>
        <p:nvGrpSpPr>
          <p:cNvPr id="2024" name="Google Shape;2024;p67"/>
          <p:cNvGrpSpPr/>
          <p:nvPr/>
        </p:nvGrpSpPr>
        <p:grpSpPr>
          <a:xfrm>
            <a:off x="3077279" y="1234528"/>
            <a:ext cx="1638195" cy="4999368"/>
            <a:chOff x="3077279" y="1234528"/>
            <a:chExt cx="1638195" cy="4999368"/>
          </a:xfrm>
        </p:grpSpPr>
        <p:sp>
          <p:nvSpPr>
            <p:cNvPr id="2025" name="Google Shape;2025;p67"/>
            <p:cNvSpPr/>
            <p:nvPr/>
          </p:nvSpPr>
          <p:spPr>
            <a:xfrm>
              <a:off x="3466955" y="3212341"/>
              <a:ext cx="870279" cy="640283"/>
            </a:xfrm>
            <a:prstGeom prst="roundRect">
              <a:avLst>
                <a:gd name="adj" fmla="val 16667"/>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6" name="Google Shape;2026;p67"/>
            <p:cNvSpPr/>
            <p:nvPr/>
          </p:nvSpPr>
          <p:spPr>
            <a:xfrm>
              <a:off x="3564061" y="2519914"/>
              <a:ext cx="659958"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7" name="Google Shape;2027;p67"/>
            <p:cNvSpPr/>
            <p:nvPr/>
          </p:nvSpPr>
          <p:spPr>
            <a:xfrm>
              <a:off x="3689149" y="1821524"/>
              <a:ext cx="409782"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8" name="Google Shape;2028;p67"/>
            <p:cNvSpPr/>
            <p:nvPr/>
          </p:nvSpPr>
          <p:spPr>
            <a:xfrm>
              <a:off x="3689149" y="1234528"/>
              <a:ext cx="409782" cy="397566"/>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9" name="Google Shape;2029;p67"/>
            <p:cNvSpPr txBox="1"/>
            <p:nvPr/>
          </p:nvSpPr>
          <p:spPr>
            <a:xfrm>
              <a:off x="3613605" y="1297742"/>
              <a:ext cx="576773"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chemeClr val="dk1"/>
                  </a:solidFill>
                  <a:latin typeface="Arial"/>
                  <a:ea typeface="Arial"/>
                  <a:cs typeface="Arial"/>
                  <a:sym typeface="Arial"/>
                </a:rPr>
                <a:t>logits</a:t>
              </a:r>
              <a:endParaRPr/>
            </a:p>
          </p:txBody>
        </p:sp>
        <p:sp>
          <p:nvSpPr>
            <p:cNvPr id="2030" name="Google Shape;2030;p67"/>
            <p:cNvSpPr txBox="1"/>
            <p:nvPr/>
          </p:nvSpPr>
          <p:spPr>
            <a:xfrm>
              <a:off x="3576815" y="1910807"/>
              <a:ext cx="634450"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chemeClr val="dk1"/>
                  </a:solidFill>
                  <a:latin typeface="Arial"/>
                  <a:ea typeface="Arial"/>
                  <a:cs typeface="Arial"/>
                  <a:sym typeface="Arial"/>
                </a:rPr>
                <a:t>dense</a:t>
              </a:r>
              <a:endParaRPr/>
            </a:p>
          </p:txBody>
        </p:sp>
        <p:sp>
          <p:nvSpPr>
            <p:cNvPr id="2031" name="Google Shape;2031;p67"/>
            <p:cNvSpPr txBox="1"/>
            <p:nvPr/>
          </p:nvSpPr>
          <p:spPr>
            <a:xfrm>
              <a:off x="3571581" y="2585722"/>
              <a:ext cx="63445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chemeClr val="dk1"/>
                  </a:solidFill>
                  <a:latin typeface="Arial"/>
                  <a:ea typeface="Arial"/>
                  <a:cs typeface="Arial"/>
                  <a:sym typeface="Arial"/>
                </a:rPr>
                <a:t>O/P</a:t>
              </a:r>
              <a:endParaRPr/>
            </a:p>
          </p:txBody>
        </p:sp>
        <p:sp>
          <p:nvSpPr>
            <p:cNvPr id="2032" name="Google Shape;2032;p67"/>
            <p:cNvSpPr txBox="1"/>
            <p:nvPr/>
          </p:nvSpPr>
          <p:spPr>
            <a:xfrm>
              <a:off x="3577696" y="3405718"/>
              <a:ext cx="63445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chemeClr val="dk1"/>
                  </a:solidFill>
                  <a:latin typeface="Arial"/>
                  <a:ea typeface="Arial"/>
                  <a:cs typeface="Arial"/>
                  <a:sym typeface="Arial"/>
                </a:rPr>
                <a:t>GRU</a:t>
              </a:r>
              <a:endParaRPr/>
            </a:p>
          </p:txBody>
        </p:sp>
        <p:cxnSp>
          <p:nvCxnSpPr>
            <p:cNvPr id="2033" name="Google Shape;2033;p67"/>
            <p:cNvCxnSpPr/>
            <p:nvPr/>
          </p:nvCxnSpPr>
          <p:spPr>
            <a:xfrm rot="10800000">
              <a:off x="3877012" y="2916684"/>
              <a:ext cx="0" cy="287784"/>
            </a:xfrm>
            <a:prstGeom prst="straightConnector1">
              <a:avLst/>
            </a:prstGeom>
            <a:noFill/>
            <a:ln w="9525" cap="flat" cmpd="sng">
              <a:solidFill>
                <a:schemeClr val="dk1"/>
              </a:solidFill>
              <a:prstDash val="solid"/>
              <a:miter lim="800000"/>
              <a:headEnd type="none" w="sm" len="sm"/>
              <a:tailEnd type="triangle" w="med" len="med"/>
            </a:ln>
          </p:spPr>
        </p:cxnSp>
        <p:cxnSp>
          <p:nvCxnSpPr>
            <p:cNvPr id="2034" name="Google Shape;2034;p67"/>
            <p:cNvCxnSpPr/>
            <p:nvPr/>
          </p:nvCxnSpPr>
          <p:spPr>
            <a:xfrm rot="10800000">
              <a:off x="3894040" y="2219089"/>
              <a:ext cx="0" cy="287784"/>
            </a:xfrm>
            <a:prstGeom prst="straightConnector1">
              <a:avLst/>
            </a:prstGeom>
            <a:noFill/>
            <a:ln w="9525" cap="flat" cmpd="sng">
              <a:solidFill>
                <a:schemeClr val="dk1"/>
              </a:solidFill>
              <a:prstDash val="solid"/>
              <a:miter lim="800000"/>
              <a:headEnd type="none" w="sm" len="sm"/>
              <a:tailEnd type="triangle" w="med" len="med"/>
            </a:ln>
          </p:spPr>
        </p:cxnSp>
        <p:cxnSp>
          <p:nvCxnSpPr>
            <p:cNvPr id="2035" name="Google Shape;2035;p67"/>
            <p:cNvCxnSpPr/>
            <p:nvPr/>
          </p:nvCxnSpPr>
          <p:spPr>
            <a:xfrm rot="10800000">
              <a:off x="3895166" y="1607845"/>
              <a:ext cx="0" cy="178691"/>
            </a:xfrm>
            <a:prstGeom prst="straightConnector1">
              <a:avLst/>
            </a:prstGeom>
            <a:noFill/>
            <a:ln w="9525" cap="flat" cmpd="sng">
              <a:solidFill>
                <a:schemeClr val="dk1"/>
              </a:solidFill>
              <a:prstDash val="solid"/>
              <a:miter lim="800000"/>
              <a:headEnd type="none" w="sm" len="sm"/>
              <a:tailEnd type="triangle" w="med" len="med"/>
            </a:ln>
          </p:spPr>
        </p:cxnSp>
        <p:cxnSp>
          <p:nvCxnSpPr>
            <p:cNvPr id="2036" name="Google Shape;2036;p67"/>
            <p:cNvCxnSpPr/>
            <p:nvPr/>
          </p:nvCxnSpPr>
          <p:spPr>
            <a:xfrm>
              <a:off x="3077279" y="3535363"/>
              <a:ext cx="404759" cy="0"/>
            </a:xfrm>
            <a:prstGeom prst="straightConnector1">
              <a:avLst/>
            </a:prstGeom>
            <a:noFill/>
            <a:ln w="9525" cap="flat" cmpd="sng">
              <a:solidFill>
                <a:schemeClr val="dk1"/>
              </a:solidFill>
              <a:prstDash val="solid"/>
              <a:miter lim="800000"/>
              <a:headEnd type="none" w="sm" len="sm"/>
              <a:tailEnd type="triangle" w="med" len="med"/>
            </a:ln>
          </p:spPr>
        </p:cxnSp>
        <p:grpSp>
          <p:nvGrpSpPr>
            <p:cNvPr id="2037" name="Google Shape;2037;p67"/>
            <p:cNvGrpSpPr/>
            <p:nvPr/>
          </p:nvGrpSpPr>
          <p:grpSpPr>
            <a:xfrm>
              <a:off x="3380284" y="4672686"/>
              <a:ext cx="659958" cy="397565"/>
              <a:chOff x="1686962" y="4247578"/>
              <a:chExt cx="659958" cy="397565"/>
            </a:xfrm>
          </p:grpSpPr>
          <p:sp>
            <p:nvSpPr>
              <p:cNvPr id="2038" name="Google Shape;2038;p67"/>
              <p:cNvSpPr/>
              <p:nvPr/>
            </p:nvSpPr>
            <p:spPr>
              <a:xfrm>
                <a:off x="1686962" y="4247578"/>
                <a:ext cx="659958"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9" name="Google Shape;2039;p67"/>
              <p:cNvSpPr txBox="1"/>
              <p:nvPr/>
            </p:nvSpPr>
            <p:spPr>
              <a:xfrm>
                <a:off x="1687619" y="4260396"/>
                <a:ext cx="63445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800">
                    <a:solidFill>
                      <a:schemeClr val="dk1"/>
                    </a:solidFill>
                    <a:latin typeface="Arial"/>
                    <a:ea typeface="Arial"/>
                    <a:cs typeface="Arial"/>
                    <a:sym typeface="Arial"/>
                  </a:rPr>
                  <a:t>Attention </a:t>
                </a:r>
                <a:endParaRPr/>
              </a:p>
              <a:p>
                <a:pPr marL="0" marR="0" lvl="0" indent="0" algn="ctr" rtl="0">
                  <a:spcBef>
                    <a:spcPts val="0"/>
                  </a:spcBef>
                  <a:spcAft>
                    <a:spcPts val="0"/>
                  </a:spcAft>
                  <a:buNone/>
                </a:pPr>
                <a:r>
                  <a:rPr lang="en-IN" sz="800">
                    <a:solidFill>
                      <a:schemeClr val="dk1"/>
                    </a:solidFill>
                    <a:latin typeface="Arial"/>
                    <a:ea typeface="Arial"/>
                    <a:cs typeface="Arial"/>
                    <a:sym typeface="Arial"/>
                  </a:rPr>
                  <a:t>model</a:t>
                </a:r>
                <a:endParaRPr/>
              </a:p>
            </p:txBody>
          </p:sp>
        </p:grpSp>
        <p:sp>
          <p:nvSpPr>
            <p:cNvPr id="2040" name="Google Shape;2040;p67"/>
            <p:cNvSpPr/>
            <p:nvPr/>
          </p:nvSpPr>
          <p:spPr>
            <a:xfrm>
              <a:off x="3828772" y="5453291"/>
              <a:ext cx="659958"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1" name="Google Shape;2041;p67"/>
            <p:cNvSpPr txBox="1"/>
            <p:nvPr/>
          </p:nvSpPr>
          <p:spPr>
            <a:xfrm>
              <a:off x="3591506" y="5481524"/>
              <a:ext cx="112396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chemeClr val="dk1"/>
                  </a:solidFill>
                  <a:latin typeface="Arial"/>
                  <a:ea typeface="Arial"/>
                  <a:cs typeface="Arial"/>
                  <a:sym typeface="Arial"/>
                </a:rPr>
                <a:t>Embedding </a:t>
              </a:r>
              <a:endParaRPr/>
            </a:p>
            <a:p>
              <a:pPr marL="0" marR="0" lvl="0" indent="0" algn="ctr" rtl="0">
                <a:spcBef>
                  <a:spcPts val="0"/>
                </a:spcBef>
                <a:spcAft>
                  <a:spcPts val="0"/>
                </a:spcAft>
                <a:buNone/>
              </a:pPr>
              <a:r>
                <a:rPr lang="en-IN" sz="900">
                  <a:solidFill>
                    <a:schemeClr val="dk1"/>
                  </a:solidFill>
                  <a:latin typeface="Arial"/>
                  <a:ea typeface="Arial"/>
                  <a:cs typeface="Arial"/>
                  <a:sym typeface="Arial"/>
                </a:rPr>
                <a:t>layer</a:t>
              </a:r>
              <a:endParaRPr sz="900" baseline="-25000">
                <a:solidFill>
                  <a:schemeClr val="dk1"/>
                </a:solidFill>
                <a:latin typeface="Arial"/>
                <a:ea typeface="Arial"/>
                <a:cs typeface="Arial"/>
                <a:sym typeface="Arial"/>
              </a:endParaRPr>
            </a:p>
          </p:txBody>
        </p:sp>
        <p:cxnSp>
          <p:nvCxnSpPr>
            <p:cNvPr id="2042" name="Google Shape;2042;p67"/>
            <p:cNvCxnSpPr>
              <a:stCxn id="2022" idx="0"/>
              <a:endCxn id="2041" idx="2"/>
            </p:cNvCxnSpPr>
            <p:nvPr/>
          </p:nvCxnSpPr>
          <p:spPr>
            <a:xfrm rot="10800000">
              <a:off x="4153490" y="5850796"/>
              <a:ext cx="0" cy="383100"/>
            </a:xfrm>
            <a:prstGeom prst="straightConnector1">
              <a:avLst/>
            </a:prstGeom>
            <a:noFill/>
            <a:ln w="9525" cap="flat" cmpd="sng">
              <a:solidFill>
                <a:schemeClr val="dk1"/>
              </a:solidFill>
              <a:prstDash val="solid"/>
              <a:miter lim="800000"/>
              <a:headEnd type="none" w="sm" len="sm"/>
              <a:tailEnd type="triangle" w="med" len="med"/>
            </a:ln>
          </p:spPr>
        </p:cxnSp>
        <p:cxnSp>
          <p:nvCxnSpPr>
            <p:cNvPr id="2043" name="Google Shape;2043;p67"/>
            <p:cNvCxnSpPr/>
            <p:nvPr/>
          </p:nvCxnSpPr>
          <p:spPr>
            <a:xfrm rot="10800000">
              <a:off x="4146984" y="4289646"/>
              <a:ext cx="0" cy="1163645"/>
            </a:xfrm>
            <a:prstGeom prst="straightConnector1">
              <a:avLst/>
            </a:prstGeom>
            <a:noFill/>
            <a:ln w="9525" cap="flat" cmpd="sng">
              <a:solidFill>
                <a:schemeClr val="dk1"/>
              </a:solidFill>
              <a:prstDash val="solid"/>
              <a:miter lim="800000"/>
              <a:headEnd type="none" w="sm" len="sm"/>
              <a:tailEnd type="triangle" w="med" len="med"/>
            </a:ln>
          </p:spPr>
        </p:cxnSp>
        <p:cxnSp>
          <p:nvCxnSpPr>
            <p:cNvPr id="2044" name="Google Shape;2044;p67"/>
            <p:cNvCxnSpPr/>
            <p:nvPr/>
          </p:nvCxnSpPr>
          <p:spPr>
            <a:xfrm rot="10800000">
              <a:off x="3843582" y="4293811"/>
              <a:ext cx="0" cy="383040"/>
            </a:xfrm>
            <a:prstGeom prst="straightConnector1">
              <a:avLst/>
            </a:prstGeom>
            <a:noFill/>
            <a:ln w="9525" cap="flat" cmpd="sng">
              <a:solidFill>
                <a:schemeClr val="dk1"/>
              </a:solidFill>
              <a:prstDash val="solid"/>
              <a:miter lim="800000"/>
              <a:headEnd type="none" w="sm" len="sm"/>
              <a:tailEnd type="triangle" w="med" len="med"/>
            </a:ln>
          </p:spPr>
        </p:cxnSp>
        <p:cxnSp>
          <p:nvCxnSpPr>
            <p:cNvPr id="2045" name="Google Shape;2045;p67"/>
            <p:cNvCxnSpPr/>
            <p:nvPr/>
          </p:nvCxnSpPr>
          <p:spPr>
            <a:xfrm rot="10800000">
              <a:off x="3710263" y="5078002"/>
              <a:ext cx="0" cy="231362"/>
            </a:xfrm>
            <a:prstGeom prst="straightConnector1">
              <a:avLst/>
            </a:prstGeom>
            <a:noFill/>
            <a:ln w="9525" cap="flat" cmpd="sng">
              <a:solidFill>
                <a:srgbClr val="F4343F"/>
              </a:solidFill>
              <a:prstDash val="solid"/>
              <a:miter lim="800000"/>
              <a:headEnd type="none" w="sm" len="sm"/>
              <a:tailEnd type="triangle" w="med" len="med"/>
            </a:ln>
          </p:spPr>
        </p:cxnSp>
        <p:cxnSp>
          <p:nvCxnSpPr>
            <p:cNvPr id="2046" name="Google Shape;2046;p67"/>
            <p:cNvCxnSpPr/>
            <p:nvPr/>
          </p:nvCxnSpPr>
          <p:spPr>
            <a:xfrm>
              <a:off x="3676207" y="3852624"/>
              <a:ext cx="0" cy="824227"/>
            </a:xfrm>
            <a:prstGeom prst="straightConnector1">
              <a:avLst/>
            </a:prstGeom>
            <a:noFill/>
            <a:ln w="9525" cap="flat" cmpd="sng">
              <a:solidFill>
                <a:srgbClr val="A5A5A5"/>
              </a:solidFill>
              <a:prstDash val="solid"/>
              <a:miter lim="800000"/>
              <a:headEnd type="none" w="sm" len="sm"/>
              <a:tailEnd type="triangle" w="med" len="med"/>
            </a:ln>
          </p:spPr>
        </p:cxnSp>
        <p:sp>
          <p:nvSpPr>
            <p:cNvPr id="2047" name="Google Shape;2047;p67"/>
            <p:cNvSpPr/>
            <p:nvPr/>
          </p:nvSpPr>
          <p:spPr>
            <a:xfrm>
              <a:off x="3710263" y="4012457"/>
              <a:ext cx="593326" cy="275846"/>
            </a:xfrm>
            <a:prstGeom prst="roundRect">
              <a:avLst>
                <a:gd name="adj" fmla="val 50000"/>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800">
                  <a:solidFill>
                    <a:srgbClr val="000000"/>
                  </a:solidFill>
                  <a:latin typeface="Arial"/>
                  <a:ea typeface="Arial"/>
                  <a:cs typeface="Arial"/>
                  <a:sym typeface="Arial"/>
                </a:rPr>
                <a:t>concat</a:t>
              </a:r>
              <a:endParaRPr sz="800">
                <a:solidFill>
                  <a:srgbClr val="000000"/>
                </a:solidFill>
                <a:latin typeface="Arial"/>
                <a:ea typeface="Arial"/>
                <a:cs typeface="Arial"/>
                <a:sym typeface="Arial"/>
              </a:endParaRPr>
            </a:p>
          </p:txBody>
        </p:sp>
        <p:cxnSp>
          <p:nvCxnSpPr>
            <p:cNvPr id="2048" name="Google Shape;2048;p67"/>
            <p:cNvCxnSpPr>
              <a:stCxn id="2047" idx="0"/>
            </p:cNvCxnSpPr>
            <p:nvPr/>
          </p:nvCxnSpPr>
          <p:spPr>
            <a:xfrm rot="10800000" flipH="1">
              <a:off x="4006926" y="3862157"/>
              <a:ext cx="300" cy="1503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2049" name="Google Shape;2049;p67"/>
          <p:cNvGrpSpPr/>
          <p:nvPr/>
        </p:nvGrpSpPr>
        <p:grpSpPr>
          <a:xfrm>
            <a:off x="-3159707" y="4632409"/>
            <a:ext cx="5268675" cy="1405630"/>
            <a:chOff x="1708416" y="1660436"/>
            <a:chExt cx="5268675" cy="1405630"/>
          </a:xfrm>
        </p:grpSpPr>
        <p:cxnSp>
          <p:nvCxnSpPr>
            <p:cNvPr id="2050" name="Google Shape;2050;p67"/>
            <p:cNvCxnSpPr/>
            <p:nvPr/>
          </p:nvCxnSpPr>
          <p:spPr>
            <a:xfrm>
              <a:off x="4776516" y="2321804"/>
              <a:ext cx="589037" cy="1"/>
            </a:xfrm>
            <a:prstGeom prst="straightConnector1">
              <a:avLst/>
            </a:prstGeom>
            <a:noFill/>
            <a:ln w="38100" cap="flat" cmpd="sng">
              <a:solidFill>
                <a:srgbClr val="D8D8D8"/>
              </a:solidFill>
              <a:prstDash val="solid"/>
              <a:miter lim="800000"/>
              <a:headEnd type="none" w="sm" len="sm"/>
              <a:tailEnd type="triangle" w="med" len="med"/>
            </a:ln>
          </p:spPr>
        </p:cxnSp>
        <p:grpSp>
          <p:nvGrpSpPr>
            <p:cNvPr id="2051" name="Google Shape;2051;p67"/>
            <p:cNvGrpSpPr/>
            <p:nvPr/>
          </p:nvGrpSpPr>
          <p:grpSpPr>
            <a:xfrm>
              <a:off x="5211317" y="2197326"/>
              <a:ext cx="1765774" cy="868740"/>
              <a:chOff x="5211317" y="2197326"/>
              <a:chExt cx="1765774" cy="868740"/>
            </a:xfrm>
          </p:grpSpPr>
          <p:sp>
            <p:nvSpPr>
              <p:cNvPr id="2052" name="Google Shape;2052;p67"/>
              <p:cNvSpPr txBox="1"/>
              <p:nvPr/>
            </p:nvSpPr>
            <p:spPr>
              <a:xfrm>
                <a:off x="5215447" y="2789067"/>
                <a:ext cx="176164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b="0" i="0">
                    <a:solidFill>
                      <a:srgbClr val="202124"/>
                    </a:solidFill>
                    <a:latin typeface="Arial"/>
                    <a:ea typeface="Arial"/>
                    <a:cs typeface="Arial"/>
                    <a:sym typeface="Arial"/>
                  </a:rPr>
                  <a:t>(32,64, 256)</a:t>
                </a:r>
                <a:endParaRPr sz="1200">
                  <a:solidFill>
                    <a:schemeClr val="dk1"/>
                  </a:solidFill>
                  <a:latin typeface="Arial"/>
                  <a:ea typeface="Arial"/>
                  <a:cs typeface="Arial"/>
                  <a:sym typeface="Arial"/>
                </a:endParaRPr>
              </a:p>
            </p:txBody>
          </p:sp>
          <p:grpSp>
            <p:nvGrpSpPr>
              <p:cNvPr id="2053" name="Google Shape;2053;p67"/>
              <p:cNvGrpSpPr/>
              <p:nvPr/>
            </p:nvGrpSpPr>
            <p:grpSpPr>
              <a:xfrm>
                <a:off x="5211317" y="2197326"/>
                <a:ext cx="1765135" cy="701096"/>
                <a:chOff x="1086288" y="4752324"/>
                <a:chExt cx="1765135" cy="701096"/>
              </a:xfrm>
            </p:grpSpPr>
            <p:grpSp>
              <p:nvGrpSpPr>
                <p:cNvPr id="2054" name="Google Shape;2054;p67"/>
                <p:cNvGrpSpPr/>
                <p:nvPr/>
              </p:nvGrpSpPr>
              <p:grpSpPr>
                <a:xfrm>
                  <a:off x="1396240" y="4752324"/>
                  <a:ext cx="1051575" cy="235028"/>
                  <a:chOff x="4672359" y="4022737"/>
                  <a:chExt cx="1693573" cy="378514"/>
                </a:xfrm>
              </p:grpSpPr>
              <p:sp>
                <p:nvSpPr>
                  <p:cNvPr id="2055" name="Google Shape;2055;p67"/>
                  <p:cNvSpPr/>
                  <p:nvPr/>
                </p:nvSpPr>
                <p:spPr>
                  <a:xfrm>
                    <a:off x="4672359" y="4022737"/>
                    <a:ext cx="1693573" cy="378514"/>
                  </a:xfrm>
                  <a:prstGeom prst="roundRect">
                    <a:avLst>
                      <a:gd name="adj" fmla="val 15151"/>
                    </a:avLst>
                  </a:prstGeom>
                  <a:no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2056" name="Google Shape;2056;p67"/>
                  <p:cNvCxnSpPr/>
                  <p:nvPr/>
                </p:nvCxnSpPr>
                <p:spPr>
                  <a:xfrm>
                    <a:off x="5082867" y="4022737"/>
                    <a:ext cx="0" cy="378514"/>
                  </a:xfrm>
                  <a:prstGeom prst="straightConnector1">
                    <a:avLst/>
                  </a:prstGeom>
                  <a:noFill/>
                  <a:ln w="12700" cap="flat" cmpd="sng">
                    <a:solidFill>
                      <a:srgbClr val="595959"/>
                    </a:solidFill>
                    <a:prstDash val="solid"/>
                    <a:miter lim="800000"/>
                    <a:headEnd type="none" w="sm" len="sm"/>
                    <a:tailEnd type="none" w="sm" len="sm"/>
                  </a:ln>
                </p:spPr>
              </p:cxnSp>
              <p:cxnSp>
                <p:nvCxnSpPr>
                  <p:cNvPr id="2057" name="Google Shape;2057;p67"/>
                  <p:cNvCxnSpPr/>
                  <p:nvPr/>
                </p:nvCxnSpPr>
                <p:spPr>
                  <a:xfrm>
                    <a:off x="5509948" y="4022737"/>
                    <a:ext cx="0" cy="378514"/>
                  </a:xfrm>
                  <a:prstGeom prst="straightConnector1">
                    <a:avLst/>
                  </a:prstGeom>
                  <a:noFill/>
                  <a:ln w="12700" cap="flat" cmpd="sng">
                    <a:solidFill>
                      <a:srgbClr val="595959"/>
                    </a:solidFill>
                    <a:prstDash val="solid"/>
                    <a:miter lim="800000"/>
                    <a:headEnd type="none" w="sm" len="sm"/>
                    <a:tailEnd type="none" w="sm" len="sm"/>
                  </a:ln>
                </p:spPr>
              </p:cxnSp>
              <p:cxnSp>
                <p:nvCxnSpPr>
                  <p:cNvPr id="2058" name="Google Shape;2058;p67"/>
                  <p:cNvCxnSpPr/>
                  <p:nvPr/>
                </p:nvCxnSpPr>
                <p:spPr>
                  <a:xfrm>
                    <a:off x="5955194" y="4022737"/>
                    <a:ext cx="0" cy="378514"/>
                  </a:xfrm>
                  <a:prstGeom prst="straightConnector1">
                    <a:avLst/>
                  </a:prstGeom>
                  <a:noFill/>
                  <a:ln w="12700" cap="flat" cmpd="sng">
                    <a:solidFill>
                      <a:srgbClr val="595959"/>
                    </a:solidFill>
                    <a:prstDash val="solid"/>
                    <a:miter lim="800000"/>
                    <a:headEnd type="none" w="sm" len="sm"/>
                    <a:tailEnd type="none" w="sm" len="sm"/>
                  </a:ln>
                </p:spPr>
              </p:cxnSp>
              <p:sp>
                <p:nvSpPr>
                  <p:cNvPr id="2059" name="Google Shape;2059;p67"/>
                  <p:cNvSpPr/>
                  <p:nvPr/>
                </p:nvSpPr>
                <p:spPr>
                  <a:xfrm>
                    <a:off x="4718044" y="4061765"/>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60" name="Google Shape;2060;p67"/>
                  <p:cNvSpPr/>
                  <p:nvPr/>
                </p:nvSpPr>
                <p:spPr>
                  <a:xfrm>
                    <a:off x="5143169" y="4061764"/>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61" name="Google Shape;2061;p67"/>
                  <p:cNvSpPr/>
                  <p:nvPr/>
                </p:nvSpPr>
                <p:spPr>
                  <a:xfrm>
                    <a:off x="5568294" y="4061763"/>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62" name="Google Shape;2062;p67"/>
                  <p:cNvSpPr/>
                  <p:nvPr/>
                </p:nvSpPr>
                <p:spPr>
                  <a:xfrm>
                    <a:off x="5993419" y="4061763"/>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2063" name="Google Shape;2063;p67"/>
                <p:cNvSpPr txBox="1"/>
                <p:nvPr/>
              </p:nvSpPr>
              <p:spPr>
                <a:xfrm>
                  <a:off x="1086288" y="5053310"/>
                  <a:ext cx="176513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00">
                      <a:solidFill>
                        <a:schemeClr val="dk1"/>
                      </a:solidFill>
                      <a:latin typeface="Arial"/>
                      <a:ea typeface="Arial"/>
                      <a:cs typeface="Arial"/>
                      <a:sym typeface="Arial"/>
                    </a:rPr>
                    <a:t>(Batch,(HxW)*C)</a:t>
                  </a:r>
                  <a:endParaRPr/>
                </a:p>
              </p:txBody>
            </p:sp>
          </p:grpSp>
        </p:grpSp>
        <p:sp>
          <p:nvSpPr>
            <p:cNvPr id="2064" name="Google Shape;2064;p67"/>
            <p:cNvSpPr/>
            <p:nvPr/>
          </p:nvSpPr>
          <p:spPr>
            <a:xfrm>
              <a:off x="3328743" y="1660436"/>
              <a:ext cx="1271225" cy="1271221"/>
            </a:xfrm>
            <a:prstGeom prst="roundRect">
              <a:avLst>
                <a:gd name="adj" fmla="val 16667"/>
              </a:avLst>
            </a:prstGeom>
            <a:solidFill>
              <a:schemeClr val="lt1"/>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065" name="Google Shape;2065;p67"/>
            <p:cNvSpPr txBox="1"/>
            <p:nvPr/>
          </p:nvSpPr>
          <p:spPr>
            <a:xfrm>
              <a:off x="3117920" y="2149527"/>
              <a:ext cx="169286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rgbClr val="7F7F7F"/>
                  </a:solidFill>
                  <a:latin typeface="Arial"/>
                  <a:ea typeface="Arial"/>
                  <a:cs typeface="Arial"/>
                  <a:sym typeface="Arial"/>
                </a:rPr>
                <a:t>Encoder</a:t>
              </a:r>
              <a:endParaRPr sz="1400">
                <a:solidFill>
                  <a:srgbClr val="7F7F7F"/>
                </a:solidFill>
                <a:latin typeface="Arial"/>
                <a:ea typeface="Arial"/>
                <a:cs typeface="Arial"/>
                <a:sym typeface="Arial"/>
              </a:endParaRPr>
            </a:p>
          </p:txBody>
        </p:sp>
        <p:cxnSp>
          <p:nvCxnSpPr>
            <p:cNvPr id="2066" name="Google Shape;2066;p67"/>
            <p:cNvCxnSpPr/>
            <p:nvPr/>
          </p:nvCxnSpPr>
          <p:spPr>
            <a:xfrm rot="10800000" flipH="1">
              <a:off x="2561782" y="2296046"/>
              <a:ext cx="722125" cy="7370"/>
            </a:xfrm>
            <a:prstGeom prst="straightConnector1">
              <a:avLst/>
            </a:prstGeom>
            <a:noFill/>
            <a:ln w="38100" cap="flat" cmpd="sng">
              <a:solidFill>
                <a:srgbClr val="D8D8D8"/>
              </a:solidFill>
              <a:prstDash val="solid"/>
              <a:miter lim="800000"/>
              <a:headEnd type="none" w="sm" len="sm"/>
              <a:tailEnd type="triangle" w="med" len="med"/>
            </a:ln>
          </p:spPr>
        </p:cxnSp>
        <p:sp>
          <p:nvSpPr>
            <p:cNvPr id="2067" name="Google Shape;2067;p67"/>
            <p:cNvSpPr/>
            <p:nvPr/>
          </p:nvSpPr>
          <p:spPr>
            <a:xfrm>
              <a:off x="1708416" y="1886956"/>
              <a:ext cx="887402" cy="827185"/>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2068" name="Google Shape;2068;p67"/>
            <p:cNvSpPr/>
            <p:nvPr/>
          </p:nvSpPr>
          <p:spPr>
            <a:xfrm>
              <a:off x="1756777" y="2143026"/>
              <a:ext cx="782587"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200" b="1" dirty="0">
                  <a:solidFill>
                    <a:schemeClr val="lt1"/>
                  </a:solidFill>
                  <a:latin typeface="Arial"/>
                  <a:ea typeface="Arial"/>
                  <a:cs typeface="Arial"/>
                  <a:sym typeface="Arial"/>
                </a:rPr>
                <a:t>Images</a:t>
              </a:r>
              <a:endParaRPr sz="1200" dirty="0">
                <a:solidFill>
                  <a:schemeClr val="lt1"/>
                </a:solidFill>
                <a:latin typeface="Calibri"/>
                <a:ea typeface="Calibri"/>
                <a:cs typeface="Calibri"/>
                <a:sym typeface="Calibri"/>
              </a:endParaRPr>
            </a:p>
          </p:txBody>
        </p:sp>
      </p:grpSp>
      <p:grpSp>
        <p:nvGrpSpPr>
          <p:cNvPr id="2069" name="Google Shape;2069;p67"/>
          <p:cNvGrpSpPr/>
          <p:nvPr/>
        </p:nvGrpSpPr>
        <p:grpSpPr>
          <a:xfrm>
            <a:off x="4098931" y="7241632"/>
            <a:ext cx="3288105" cy="2410560"/>
            <a:chOff x="5880010" y="4158911"/>
            <a:chExt cx="3288105" cy="2410560"/>
          </a:xfrm>
        </p:grpSpPr>
        <p:sp>
          <p:nvSpPr>
            <p:cNvPr id="2070" name="Google Shape;2070;p67"/>
            <p:cNvSpPr/>
            <p:nvPr/>
          </p:nvSpPr>
          <p:spPr>
            <a:xfrm>
              <a:off x="7509139" y="5298250"/>
              <a:ext cx="1271225" cy="1271221"/>
            </a:xfrm>
            <a:prstGeom prst="roundRect">
              <a:avLst>
                <a:gd name="adj" fmla="val 50000"/>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071" name="Google Shape;2071;p67"/>
            <p:cNvSpPr txBox="1"/>
            <p:nvPr/>
          </p:nvSpPr>
          <p:spPr>
            <a:xfrm>
              <a:off x="7298316" y="5787341"/>
              <a:ext cx="169286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rgbClr val="7F7F7F"/>
                  </a:solidFill>
                  <a:latin typeface="Arial"/>
                  <a:ea typeface="Arial"/>
                  <a:cs typeface="Arial"/>
                  <a:sym typeface="Arial"/>
                </a:rPr>
                <a:t>Pre-processing</a:t>
              </a:r>
              <a:endParaRPr/>
            </a:p>
          </p:txBody>
        </p:sp>
        <p:cxnSp>
          <p:nvCxnSpPr>
            <p:cNvPr id="2072" name="Google Shape;2072;p67"/>
            <p:cNvCxnSpPr/>
            <p:nvPr/>
          </p:nvCxnSpPr>
          <p:spPr>
            <a:xfrm>
              <a:off x="6797180" y="5933858"/>
              <a:ext cx="603270" cy="1"/>
            </a:xfrm>
            <a:prstGeom prst="straightConnector1">
              <a:avLst/>
            </a:prstGeom>
            <a:noFill/>
            <a:ln w="38100" cap="flat" cmpd="sng">
              <a:solidFill>
                <a:srgbClr val="D8D8D8"/>
              </a:solidFill>
              <a:prstDash val="solid"/>
              <a:miter lim="800000"/>
              <a:headEnd type="none" w="sm" len="sm"/>
              <a:tailEnd type="triangle" w="med" len="med"/>
            </a:ln>
          </p:spPr>
        </p:cxnSp>
        <p:grpSp>
          <p:nvGrpSpPr>
            <p:cNvPr id="2073" name="Google Shape;2073;p67"/>
            <p:cNvGrpSpPr/>
            <p:nvPr/>
          </p:nvGrpSpPr>
          <p:grpSpPr>
            <a:xfrm>
              <a:off x="5880010" y="5520267"/>
              <a:ext cx="931665" cy="827185"/>
              <a:chOff x="1290674" y="4666604"/>
              <a:chExt cx="931665" cy="827185"/>
            </a:xfrm>
          </p:grpSpPr>
          <p:sp>
            <p:nvSpPr>
              <p:cNvPr id="2074" name="Google Shape;2074;p67"/>
              <p:cNvSpPr/>
              <p:nvPr/>
            </p:nvSpPr>
            <p:spPr>
              <a:xfrm>
                <a:off x="1320442" y="4666604"/>
                <a:ext cx="887402" cy="827185"/>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2075" name="Google Shape;2075;p67"/>
              <p:cNvSpPr/>
              <p:nvPr/>
            </p:nvSpPr>
            <p:spPr>
              <a:xfrm>
                <a:off x="1290674" y="4903323"/>
                <a:ext cx="931665"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400" b="1">
                    <a:solidFill>
                      <a:schemeClr val="lt1"/>
                    </a:solidFill>
                    <a:latin typeface="Arial"/>
                    <a:ea typeface="Arial"/>
                    <a:cs typeface="Arial"/>
                    <a:sym typeface="Arial"/>
                  </a:rPr>
                  <a:t>Captions</a:t>
                </a:r>
                <a:endParaRPr sz="1400">
                  <a:solidFill>
                    <a:schemeClr val="lt1"/>
                  </a:solidFill>
                  <a:latin typeface="Calibri"/>
                  <a:ea typeface="Calibri"/>
                  <a:cs typeface="Calibri"/>
                  <a:sym typeface="Calibri"/>
                </a:endParaRPr>
              </a:p>
            </p:txBody>
          </p:sp>
        </p:grpSp>
        <p:grpSp>
          <p:nvGrpSpPr>
            <p:cNvPr id="2076" name="Google Shape;2076;p67"/>
            <p:cNvGrpSpPr/>
            <p:nvPr/>
          </p:nvGrpSpPr>
          <p:grpSpPr>
            <a:xfrm>
              <a:off x="7226466" y="4158911"/>
              <a:ext cx="1941649" cy="1088539"/>
              <a:chOff x="5799335" y="3393394"/>
              <a:chExt cx="1941649" cy="1088539"/>
            </a:xfrm>
          </p:grpSpPr>
          <p:cxnSp>
            <p:nvCxnSpPr>
              <p:cNvPr id="2077" name="Google Shape;2077;p67"/>
              <p:cNvCxnSpPr/>
              <p:nvPr/>
            </p:nvCxnSpPr>
            <p:spPr>
              <a:xfrm rot="10800000" flipH="1">
                <a:off x="6717621" y="4243079"/>
                <a:ext cx="454" cy="238854"/>
              </a:xfrm>
              <a:prstGeom prst="straightConnector1">
                <a:avLst/>
              </a:prstGeom>
              <a:noFill/>
              <a:ln w="38100" cap="flat" cmpd="sng">
                <a:solidFill>
                  <a:srgbClr val="D8D8D8"/>
                </a:solidFill>
                <a:prstDash val="solid"/>
                <a:miter lim="800000"/>
                <a:headEnd type="none" w="sm" len="sm"/>
                <a:tailEnd type="triangle" w="med" len="med"/>
              </a:ln>
            </p:spPr>
          </p:cxnSp>
          <p:sp>
            <p:nvSpPr>
              <p:cNvPr id="2078" name="Google Shape;2078;p67"/>
              <p:cNvSpPr txBox="1"/>
              <p:nvPr/>
            </p:nvSpPr>
            <p:spPr>
              <a:xfrm>
                <a:off x="5891722" y="3985135"/>
                <a:ext cx="176164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b="0" i="0">
                    <a:solidFill>
                      <a:srgbClr val="202124"/>
                    </a:solidFill>
                    <a:latin typeface="Arial"/>
                    <a:ea typeface="Arial"/>
                    <a:cs typeface="Arial"/>
                    <a:sym typeface="Arial"/>
                  </a:rPr>
                  <a:t>(32,40)</a:t>
                </a:r>
                <a:endParaRPr sz="1200">
                  <a:solidFill>
                    <a:schemeClr val="dk1"/>
                  </a:solidFill>
                  <a:latin typeface="Arial"/>
                  <a:ea typeface="Arial"/>
                  <a:cs typeface="Arial"/>
                  <a:sym typeface="Arial"/>
                </a:endParaRPr>
              </a:p>
            </p:txBody>
          </p:sp>
          <p:grpSp>
            <p:nvGrpSpPr>
              <p:cNvPr id="2079" name="Google Shape;2079;p67"/>
              <p:cNvGrpSpPr/>
              <p:nvPr/>
            </p:nvGrpSpPr>
            <p:grpSpPr>
              <a:xfrm>
                <a:off x="5799335" y="3393394"/>
                <a:ext cx="1941649" cy="701096"/>
                <a:chOff x="998031" y="4752324"/>
                <a:chExt cx="1941649" cy="701096"/>
              </a:xfrm>
            </p:grpSpPr>
            <p:grpSp>
              <p:nvGrpSpPr>
                <p:cNvPr id="2080" name="Google Shape;2080;p67"/>
                <p:cNvGrpSpPr/>
                <p:nvPr/>
              </p:nvGrpSpPr>
              <p:grpSpPr>
                <a:xfrm>
                  <a:off x="1396240" y="4752324"/>
                  <a:ext cx="1051575" cy="235028"/>
                  <a:chOff x="4672359" y="4022737"/>
                  <a:chExt cx="1693573" cy="378514"/>
                </a:xfrm>
              </p:grpSpPr>
              <p:sp>
                <p:nvSpPr>
                  <p:cNvPr id="2081" name="Google Shape;2081;p67"/>
                  <p:cNvSpPr/>
                  <p:nvPr/>
                </p:nvSpPr>
                <p:spPr>
                  <a:xfrm>
                    <a:off x="4672359" y="4022737"/>
                    <a:ext cx="1693573" cy="378514"/>
                  </a:xfrm>
                  <a:prstGeom prst="roundRect">
                    <a:avLst>
                      <a:gd name="adj" fmla="val 15151"/>
                    </a:avLst>
                  </a:prstGeom>
                  <a:no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2082" name="Google Shape;2082;p67"/>
                  <p:cNvCxnSpPr/>
                  <p:nvPr/>
                </p:nvCxnSpPr>
                <p:spPr>
                  <a:xfrm>
                    <a:off x="5082867" y="4022737"/>
                    <a:ext cx="0" cy="378514"/>
                  </a:xfrm>
                  <a:prstGeom prst="straightConnector1">
                    <a:avLst/>
                  </a:prstGeom>
                  <a:noFill/>
                  <a:ln w="12700" cap="flat" cmpd="sng">
                    <a:solidFill>
                      <a:srgbClr val="595959"/>
                    </a:solidFill>
                    <a:prstDash val="solid"/>
                    <a:miter lim="800000"/>
                    <a:headEnd type="none" w="sm" len="sm"/>
                    <a:tailEnd type="none" w="sm" len="sm"/>
                  </a:ln>
                </p:spPr>
              </p:cxnSp>
              <p:cxnSp>
                <p:nvCxnSpPr>
                  <p:cNvPr id="2083" name="Google Shape;2083;p67"/>
                  <p:cNvCxnSpPr/>
                  <p:nvPr/>
                </p:nvCxnSpPr>
                <p:spPr>
                  <a:xfrm>
                    <a:off x="5509948" y="4022737"/>
                    <a:ext cx="0" cy="378514"/>
                  </a:xfrm>
                  <a:prstGeom prst="straightConnector1">
                    <a:avLst/>
                  </a:prstGeom>
                  <a:noFill/>
                  <a:ln w="12700" cap="flat" cmpd="sng">
                    <a:solidFill>
                      <a:srgbClr val="595959"/>
                    </a:solidFill>
                    <a:prstDash val="solid"/>
                    <a:miter lim="800000"/>
                    <a:headEnd type="none" w="sm" len="sm"/>
                    <a:tailEnd type="none" w="sm" len="sm"/>
                  </a:ln>
                </p:spPr>
              </p:cxnSp>
              <p:cxnSp>
                <p:nvCxnSpPr>
                  <p:cNvPr id="2084" name="Google Shape;2084;p67"/>
                  <p:cNvCxnSpPr/>
                  <p:nvPr/>
                </p:nvCxnSpPr>
                <p:spPr>
                  <a:xfrm>
                    <a:off x="5955194" y="4022737"/>
                    <a:ext cx="0" cy="378514"/>
                  </a:xfrm>
                  <a:prstGeom prst="straightConnector1">
                    <a:avLst/>
                  </a:prstGeom>
                  <a:noFill/>
                  <a:ln w="12700" cap="flat" cmpd="sng">
                    <a:solidFill>
                      <a:srgbClr val="595959"/>
                    </a:solidFill>
                    <a:prstDash val="solid"/>
                    <a:miter lim="800000"/>
                    <a:headEnd type="none" w="sm" len="sm"/>
                    <a:tailEnd type="none" w="sm" len="sm"/>
                  </a:ln>
                </p:spPr>
              </p:cxnSp>
              <p:sp>
                <p:nvSpPr>
                  <p:cNvPr id="2085" name="Google Shape;2085;p67"/>
                  <p:cNvSpPr/>
                  <p:nvPr/>
                </p:nvSpPr>
                <p:spPr>
                  <a:xfrm>
                    <a:off x="4718044" y="4061765"/>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86" name="Google Shape;2086;p67"/>
                  <p:cNvSpPr/>
                  <p:nvPr/>
                </p:nvSpPr>
                <p:spPr>
                  <a:xfrm>
                    <a:off x="5143169" y="4061764"/>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87" name="Google Shape;2087;p67"/>
                  <p:cNvSpPr/>
                  <p:nvPr/>
                </p:nvSpPr>
                <p:spPr>
                  <a:xfrm>
                    <a:off x="5568294" y="4061763"/>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88" name="Google Shape;2088;p67"/>
                  <p:cNvSpPr/>
                  <p:nvPr/>
                </p:nvSpPr>
                <p:spPr>
                  <a:xfrm>
                    <a:off x="5993419" y="4061763"/>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2089" name="Google Shape;2089;p67"/>
                <p:cNvSpPr txBox="1"/>
                <p:nvPr/>
              </p:nvSpPr>
              <p:spPr>
                <a:xfrm>
                  <a:off x="998031" y="5053310"/>
                  <a:ext cx="1941649"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00">
                      <a:solidFill>
                        <a:schemeClr val="dk1"/>
                      </a:solidFill>
                      <a:latin typeface="Arial"/>
                      <a:ea typeface="Arial"/>
                      <a:cs typeface="Arial"/>
                      <a:sym typeface="Arial"/>
                    </a:rPr>
                    <a:t>(Batch,seqlength)</a:t>
                  </a: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93"/>
        <p:cNvGrpSpPr/>
        <p:nvPr/>
      </p:nvGrpSpPr>
      <p:grpSpPr>
        <a:xfrm>
          <a:off x="0" y="0"/>
          <a:ext cx="0" cy="0"/>
          <a:chOff x="0" y="0"/>
          <a:chExt cx="0" cy="0"/>
        </a:xfrm>
      </p:grpSpPr>
      <p:grpSp>
        <p:nvGrpSpPr>
          <p:cNvPr id="2095" name="Google Shape;2095;p68"/>
          <p:cNvGrpSpPr/>
          <p:nvPr/>
        </p:nvGrpSpPr>
        <p:grpSpPr>
          <a:xfrm>
            <a:off x="0" y="0"/>
            <a:ext cx="12192000" cy="816077"/>
            <a:chOff x="0" y="0"/>
            <a:chExt cx="12192000" cy="816077"/>
          </a:xfrm>
        </p:grpSpPr>
        <p:sp>
          <p:nvSpPr>
            <p:cNvPr id="2096" name="Google Shape;2096;p68"/>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7" name="Google Shape;2097;p68"/>
            <p:cNvSpPr txBox="1"/>
            <p:nvPr/>
          </p:nvSpPr>
          <p:spPr>
            <a:xfrm>
              <a:off x="2006419" y="88488"/>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Putting it all together</a:t>
              </a:r>
              <a:endParaRPr sz="3200" b="1">
                <a:solidFill>
                  <a:schemeClr val="lt1"/>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3A85A2F4-053E-46BD-9AC8-E62002536398}"/>
              </a:ext>
            </a:extLst>
          </p:cNvPr>
          <p:cNvGrpSpPr/>
          <p:nvPr/>
        </p:nvGrpSpPr>
        <p:grpSpPr>
          <a:xfrm>
            <a:off x="-3159707" y="1119780"/>
            <a:ext cx="14899469" cy="8532412"/>
            <a:chOff x="-3159707" y="1119780"/>
            <a:chExt cx="14899469" cy="8532412"/>
          </a:xfrm>
        </p:grpSpPr>
        <p:sp>
          <p:nvSpPr>
            <p:cNvPr id="2094" name="Google Shape;2094;p68"/>
            <p:cNvSpPr/>
            <p:nvPr/>
          </p:nvSpPr>
          <p:spPr>
            <a:xfrm>
              <a:off x="2238675" y="1119780"/>
              <a:ext cx="9045285" cy="4964642"/>
            </a:xfrm>
            <a:prstGeom prst="roundRect">
              <a:avLst>
                <a:gd name="adj" fmla="val 4190"/>
              </a:avLst>
            </a:prstGeom>
            <a:solidFill>
              <a:schemeClr val="lt1"/>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nvGrpSpPr>
            <p:cNvPr id="2098" name="Google Shape;2098;p68"/>
            <p:cNvGrpSpPr/>
            <p:nvPr/>
          </p:nvGrpSpPr>
          <p:grpSpPr>
            <a:xfrm>
              <a:off x="2385353" y="3363508"/>
              <a:ext cx="664727" cy="407894"/>
              <a:chOff x="1880255" y="3363508"/>
              <a:chExt cx="664727" cy="407894"/>
            </a:xfrm>
          </p:grpSpPr>
          <p:sp>
            <p:nvSpPr>
              <p:cNvPr id="2099" name="Google Shape;2099;p68"/>
              <p:cNvSpPr/>
              <p:nvPr/>
            </p:nvSpPr>
            <p:spPr>
              <a:xfrm>
                <a:off x="1885024" y="3363508"/>
                <a:ext cx="659958"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00" name="Google Shape;2100;p68"/>
              <p:cNvSpPr txBox="1"/>
              <p:nvPr/>
            </p:nvSpPr>
            <p:spPr>
              <a:xfrm>
                <a:off x="1880255" y="3363638"/>
                <a:ext cx="634449" cy="4077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00">
                    <a:solidFill>
                      <a:schemeClr val="dk1"/>
                    </a:solidFill>
                    <a:latin typeface="Arial"/>
                    <a:ea typeface="Arial"/>
                    <a:cs typeface="Arial"/>
                    <a:sym typeface="Arial"/>
                  </a:rPr>
                  <a:t>Initial</a:t>
                </a:r>
                <a:endParaRPr sz="1100"/>
              </a:p>
              <a:p>
                <a:pPr marL="0" marR="0" lvl="0" indent="0" algn="ctr" rtl="0">
                  <a:spcBef>
                    <a:spcPts val="0"/>
                  </a:spcBef>
                  <a:spcAft>
                    <a:spcPts val="0"/>
                  </a:spcAft>
                  <a:buNone/>
                </a:pPr>
                <a:r>
                  <a:rPr lang="en-IN" sz="1000">
                    <a:solidFill>
                      <a:schemeClr val="dk1"/>
                    </a:solidFill>
                    <a:latin typeface="Arial"/>
                    <a:ea typeface="Arial"/>
                    <a:cs typeface="Arial"/>
                    <a:sym typeface="Arial"/>
                  </a:rPr>
                  <a:t>state</a:t>
                </a:r>
                <a:endParaRPr sz="1100"/>
              </a:p>
            </p:txBody>
          </p:sp>
        </p:grpSp>
        <p:cxnSp>
          <p:nvCxnSpPr>
            <p:cNvPr id="2101" name="Google Shape;2101;p68"/>
            <p:cNvCxnSpPr/>
            <p:nvPr/>
          </p:nvCxnSpPr>
          <p:spPr>
            <a:xfrm>
              <a:off x="1821599" y="5305769"/>
              <a:ext cx="6222555" cy="874"/>
            </a:xfrm>
            <a:prstGeom prst="straightConnector1">
              <a:avLst/>
            </a:prstGeom>
            <a:noFill/>
            <a:ln w="9525" cap="flat" cmpd="sng">
              <a:solidFill>
                <a:srgbClr val="F4343F"/>
              </a:solidFill>
              <a:prstDash val="solid"/>
              <a:miter lim="800000"/>
              <a:headEnd type="none" w="sm" len="sm"/>
              <a:tailEnd type="none" w="sm" len="sm"/>
            </a:ln>
          </p:spPr>
        </p:cxnSp>
        <p:sp>
          <p:nvSpPr>
            <p:cNvPr id="2102" name="Google Shape;2102;p68"/>
            <p:cNvSpPr txBox="1"/>
            <p:nvPr/>
          </p:nvSpPr>
          <p:spPr>
            <a:xfrm>
              <a:off x="5338399" y="6556970"/>
              <a:ext cx="1863839" cy="26157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chemeClr val="dk1"/>
                  </a:solidFill>
                  <a:latin typeface="Arial"/>
                  <a:ea typeface="Arial"/>
                  <a:cs typeface="Arial"/>
                  <a:sym typeface="Arial"/>
                </a:rPr>
                <a:t>Seq_length</a:t>
              </a:r>
              <a:endParaRPr sz="1050">
                <a:solidFill>
                  <a:schemeClr val="dk1"/>
                </a:solidFill>
                <a:latin typeface="Arial"/>
                <a:ea typeface="Arial"/>
                <a:cs typeface="Arial"/>
                <a:sym typeface="Arial"/>
              </a:endParaRPr>
            </a:p>
          </p:txBody>
        </p:sp>
        <p:cxnSp>
          <p:nvCxnSpPr>
            <p:cNvPr id="2103" name="Google Shape;2103;p68"/>
            <p:cNvCxnSpPr/>
            <p:nvPr/>
          </p:nvCxnSpPr>
          <p:spPr>
            <a:xfrm rot="10800000">
              <a:off x="4146985" y="6711280"/>
              <a:ext cx="1682444" cy="0"/>
            </a:xfrm>
            <a:prstGeom prst="straightConnector1">
              <a:avLst/>
            </a:prstGeom>
            <a:noFill/>
            <a:ln w="9525" cap="flat" cmpd="sng">
              <a:solidFill>
                <a:srgbClr val="F4343F"/>
              </a:solidFill>
              <a:prstDash val="solid"/>
              <a:miter lim="800000"/>
              <a:headEnd type="none" w="sm" len="sm"/>
              <a:tailEnd type="triangle" w="med" len="med"/>
            </a:ln>
          </p:spPr>
        </p:cxnSp>
        <p:cxnSp>
          <p:nvCxnSpPr>
            <p:cNvPr id="2104" name="Google Shape;2104;p68"/>
            <p:cNvCxnSpPr/>
            <p:nvPr/>
          </p:nvCxnSpPr>
          <p:spPr>
            <a:xfrm>
              <a:off x="6698482" y="6721756"/>
              <a:ext cx="1847555" cy="1"/>
            </a:xfrm>
            <a:prstGeom prst="straightConnector1">
              <a:avLst/>
            </a:prstGeom>
            <a:noFill/>
            <a:ln w="9525" cap="flat" cmpd="sng">
              <a:solidFill>
                <a:srgbClr val="F4343F"/>
              </a:solidFill>
              <a:prstDash val="solid"/>
              <a:miter lim="800000"/>
              <a:headEnd type="none" w="sm" len="sm"/>
              <a:tailEnd type="triangle" w="med" len="med"/>
            </a:ln>
          </p:spPr>
        </p:cxnSp>
        <p:cxnSp>
          <p:nvCxnSpPr>
            <p:cNvPr id="2105" name="Google Shape;2105;p68"/>
            <p:cNvCxnSpPr/>
            <p:nvPr/>
          </p:nvCxnSpPr>
          <p:spPr>
            <a:xfrm rot="10800000" flipH="1">
              <a:off x="6044921" y="3526932"/>
              <a:ext cx="1353661" cy="4094"/>
            </a:xfrm>
            <a:prstGeom prst="straightConnector1">
              <a:avLst/>
            </a:prstGeom>
            <a:noFill/>
            <a:ln w="44450" cap="rnd" cmpd="sng">
              <a:solidFill>
                <a:srgbClr val="F4343F"/>
              </a:solidFill>
              <a:prstDash val="dot"/>
              <a:miter lim="800000"/>
              <a:headEnd type="none" w="sm" len="sm"/>
              <a:tailEnd type="none" w="sm" len="sm"/>
            </a:ln>
          </p:spPr>
        </p:cxnSp>
        <p:grpSp>
          <p:nvGrpSpPr>
            <p:cNvPr id="2106" name="Google Shape;2106;p68"/>
            <p:cNvGrpSpPr/>
            <p:nvPr/>
          </p:nvGrpSpPr>
          <p:grpSpPr>
            <a:xfrm>
              <a:off x="8736239" y="1235317"/>
              <a:ext cx="3003523" cy="5317517"/>
              <a:chOff x="8340719" y="1375266"/>
              <a:chExt cx="3003523" cy="5317517"/>
            </a:xfrm>
          </p:grpSpPr>
          <p:sp>
            <p:nvSpPr>
              <p:cNvPr id="2107" name="Google Shape;2107;p68"/>
              <p:cNvSpPr txBox="1"/>
              <p:nvPr/>
            </p:nvSpPr>
            <p:spPr>
              <a:xfrm>
                <a:off x="8353655" y="1375266"/>
                <a:ext cx="186383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900">
                    <a:solidFill>
                      <a:schemeClr val="dk1"/>
                    </a:solidFill>
                    <a:latin typeface="Arial"/>
                    <a:ea typeface="Arial"/>
                    <a:cs typeface="Arial"/>
                    <a:sym typeface="Arial"/>
                  </a:rPr>
                  <a:t>Batch size, vocab size</a:t>
                </a:r>
                <a:endParaRPr sz="1100"/>
              </a:p>
              <a:p>
                <a:pPr marL="0" marR="0" lvl="0" indent="0" algn="l" rtl="0">
                  <a:spcBef>
                    <a:spcPts val="0"/>
                  </a:spcBef>
                  <a:spcAft>
                    <a:spcPts val="0"/>
                  </a:spcAft>
                  <a:buNone/>
                </a:pPr>
                <a:r>
                  <a:rPr lang="en-IN" sz="900">
                    <a:solidFill>
                      <a:schemeClr val="dk1"/>
                    </a:solidFill>
                    <a:latin typeface="Arial"/>
                    <a:ea typeface="Arial"/>
                    <a:cs typeface="Arial"/>
                    <a:sym typeface="Arial"/>
                  </a:rPr>
                  <a:t>(32,5001)</a:t>
                </a:r>
                <a:endParaRPr sz="1100"/>
              </a:p>
            </p:txBody>
          </p:sp>
          <p:sp>
            <p:nvSpPr>
              <p:cNvPr id="2108" name="Google Shape;2108;p68"/>
              <p:cNvSpPr txBox="1"/>
              <p:nvPr/>
            </p:nvSpPr>
            <p:spPr>
              <a:xfrm>
                <a:off x="8340719" y="2644514"/>
                <a:ext cx="186383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900">
                    <a:solidFill>
                      <a:schemeClr val="dk1"/>
                    </a:solidFill>
                    <a:latin typeface="Arial"/>
                    <a:ea typeface="Arial"/>
                    <a:cs typeface="Arial"/>
                    <a:sym typeface="Arial"/>
                  </a:rPr>
                  <a:t>Batch size, 1, units</a:t>
                </a:r>
                <a:endParaRPr sz="1100"/>
              </a:p>
              <a:p>
                <a:pPr marL="0" marR="0" lvl="0" indent="0" algn="l" rtl="0">
                  <a:spcBef>
                    <a:spcPts val="0"/>
                  </a:spcBef>
                  <a:spcAft>
                    <a:spcPts val="0"/>
                  </a:spcAft>
                  <a:buNone/>
                </a:pPr>
                <a:r>
                  <a:rPr lang="en-IN" sz="900">
                    <a:solidFill>
                      <a:schemeClr val="dk1"/>
                    </a:solidFill>
                    <a:latin typeface="Arial"/>
                    <a:ea typeface="Arial"/>
                    <a:cs typeface="Arial"/>
                    <a:sym typeface="Arial"/>
                  </a:rPr>
                  <a:t>(32, 1, 512)</a:t>
                </a:r>
                <a:endParaRPr sz="1100"/>
              </a:p>
            </p:txBody>
          </p:sp>
          <p:sp>
            <p:nvSpPr>
              <p:cNvPr id="2109" name="Google Shape;2109;p68"/>
              <p:cNvSpPr txBox="1"/>
              <p:nvPr/>
            </p:nvSpPr>
            <p:spPr>
              <a:xfrm>
                <a:off x="9480403" y="3492327"/>
                <a:ext cx="186383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900">
                    <a:solidFill>
                      <a:schemeClr val="dk1"/>
                    </a:solidFill>
                    <a:latin typeface="Arial"/>
                    <a:ea typeface="Arial"/>
                    <a:cs typeface="Arial"/>
                    <a:sym typeface="Arial"/>
                  </a:rPr>
                  <a:t>Batch size, units</a:t>
                </a:r>
                <a:endParaRPr sz="1100"/>
              </a:p>
              <a:p>
                <a:pPr marL="0" marR="0" lvl="0" indent="0" algn="l" rtl="0">
                  <a:spcBef>
                    <a:spcPts val="0"/>
                  </a:spcBef>
                  <a:spcAft>
                    <a:spcPts val="0"/>
                  </a:spcAft>
                  <a:buNone/>
                </a:pPr>
                <a:r>
                  <a:rPr lang="en-IN" sz="900">
                    <a:solidFill>
                      <a:schemeClr val="dk1"/>
                    </a:solidFill>
                    <a:latin typeface="Arial"/>
                    <a:ea typeface="Arial"/>
                    <a:cs typeface="Arial"/>
                    <a:sym typeface="Arial"/>
                  </a:rPr>
                  <a:t>(32,512)</a:t>
                </a:r>
                <a:endParaRPr sz="1100"/>
              </a:p>
            </p:txBody>
          </p:sp>
          <p:sp>
            <p:nvSpPr>
              <p:cNvPr id="2110" name="Google Shape;2110;p68"/>
              <p:cNvSpPr txBox="1"/>
              <p:nvPr/>
            </p:nvSpPr>
            <p:spPr>
              <a:xfrm>
                <a:off x="8418297" y="5588903"/>
                <a:ext cx="186383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900">
                    <a:solidFill>
                      <a:schemeClr val="dk1"/>
                    </a:solidFill>
                    <a:latin typeface="Arial"/>
                    <a:ea typeface="Arial"/>
                    <a:cs typeface="Arial"/>
                    <a:sym typeface="Arial"/>
                  </a:rPr>
                  <a:t>Batch size, 1, embed size</a:t>
                </a:r>
                <a:endParaRPr sz="1100"/>
              </a:p>
              <a:p>
                <a:pPr marL="0" marR="0" lvl="0" indent="0" algn="l" rtl="0">
                  <a:spcBef>
                    <a:spcPts val="0"/>
                  </a:spcBef>
                  <a:spcAft>
                    <a:spcPts val="0"/>
                  </a:spcAft>
                  <a:buNone/>
                </a:pPr>
                <a:r>
                  <a:rPr lang="en-IN" sz="900">
                    <a:solidFill>
                      <a:schemeClr val="dk1"/>
                    </a:solidFill>
                    <a:latin typeface="Arial"/>
                    <a:ea typeface="Arial"/>
                    <a:cs typeface="Arial"/>
                    <a:sym typeface="Arial"/>
                  </a:rPr>
                  <a:t>(32,1, 256)</a:t>
                </a:r>
                <a:endParaRPr sz="1100"/>
              </a:p>
            </p:txBody>
          </p:sp>
          <p:sp>
            <p:nvSpPr>
              <p:cNvPr id="2111" name="Google Shape;2111;p68"/>
              <p:cNvSpPr txBox="1"/>
              <p:nvPr/>
            </p:nvSpPr>
            <p:spPr>
              <a:xfrm>
                <a:off x="8354522" y="6323492"/>
                <a:ext cx="186383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900">
                    <a:solidFill>
                      <a:schemeClr val="dk1"/>
                    </a:solidFill>
                    <a:latin typeface="Arial"/>
                    <a:ea typeface="Arial"/>
                    <a:cs typeface="Arial"/>
                    <a:sym typeface="Arial"/>
                  </a:rPr>
                  <a:t>Batch size, 1</a:t>
                </a:r>
                <a:endParaRPr sz="1100"/>
              </a:p>
              <a:p>
                <a:pPr marL="0" marR="0" lvl="0" indent="0" algn="l" rtl="0">
                  <a:spcBef>
                    <a:spcPts val="0"/>
                  </a:spcBef>
                  <a:spcAft>
                    <a:spcPts val="0"/>
                  </a:spcAft>
                  <a:buNone/>
                </a:pPr>
                <a:r>
                  <a:rPr lang="en-IN" sz="900">
                    <a:solidFill>
                      <a:schemeClr val="dk1"/>
                    </a:solidFill>
                    <a:latin typeface="Arial"/>
                    <a:ea typeface="Arial"/>
                    <a:cs typeface="Arial"/>
                    <a:sym typeface="Arial"/>
                  </a:rPr>
                  <a:t>(32,1)</a:t>
                </a:r>
                <a:endParaRPr sz="1100"/>
              </a:p>
            </p:txBody>
          </p:sp>
          <p:sp>
            <p:nvSpPr>
              <p:cNvPr id="2112" name="Google Shape;2112;p68"/>
              <p:cNvSpPr txBox="1"/>
              <p:nvPr/>
            </p:nvSpPr>
            <p:spPr>
              <a:xfrm>
                <a:off x="8403568" y="4813920"/>
                <a:ext cx="186383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900">
                    <a:solidFill>
                      <a:schemeClr val="dk1"/>
                    </a:solidFill>
                    <a:latin typeface="Arial"/>
                    <a:ea typeface="Arial"/>
                    <a:cs typeface="Arial"/>
                    <a:sym typeface="Arial"/>
                  </a:rPr>
                  <a:t>Batch size, embed size</a:t>
                </a:r>
                <a:endParaRPr sz="1100"/>
              </a:p>
              <a:p>
                <a:pPr marL="0" marR="0" lvl="0" indent="0" algn="l" rtl="0">
                  <a:spcBef>
                    <a:spcPts val="0"/>
                  </a:spcBef>
                  <a:spcAft>
                    <a:spcPts val="0"/>
                  </a:spcAft>
                  <a:buNone/>
                </a:pPr>
                <a:r>
                  <a:rPr lang="en-IN" sz="900">
                    <a:solidFill>
                      <a:schemeClr val="dk1"/>
                    </a:solidFill>
                    <a:latin typeface="Arial"/>
                    <a:ea typeface="Arial"/>
                    <a:cs typeface="Arial"/>
                    <a:sym typeface="Arial"/>
                  </a:rPr>
                  <a:t>(32,256)</a:t>
                </a:r>
                <a:endParaRPr sz="1100"/>
              </a:p>
            </p:txBody>
          </p:sp>
        </p:grpSp>
        <p:sp>
          <p:nvSpPr>
            <p:cNvPr id="2113" name="Google Shape;2113;p68"/>
            <p:cNvSpPr/>
            <p:nvPr/>
          </p:nvSpPr>
          <p:spPr>
            <a:xfrm>
              <a:off x="8282490" y="6229559"/>
              <a:ext cx="409782"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14" name="Google Shape;2114;p68"/>
            <p:cNvSpPr txBox="1"/>
            <p:nvPr/>
          </p:nvSpPr>
          <p:spPr>
            <a:xfrm>
              <a:off x="8259567" y="6307889"/>
              <a:ext cx="476672" cy="2307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chemeClr val="dk1"/>
                  </a:solidFill>
                  <a:latin typeface="Arial"/>
                  <a:ea typeface="Arial"/>
                  <a:cs typeface="Arial"/>
                  <a:sym typeface="Arial"/>
                </a:rPr>
                <a:t>I/P</a:t>
              </a:r>
              <a:endParaRPr sz="900" baseline="-25000">
                <a:solidFill>
                  <a:schemeClr val="dk1"/>
                </a:solidFill>
                <a:latin typeface="Arial"/>
                <a:ea typeface="Arial"/>
                <a:cs typeface="Arial"/>
                <a:sym typeface="Arial"/>
              </a:endParaRPr>
            </a:p>
          </p:txBody>
        </p:sp>
        <p:cxnSp>
          <p:nvCxnSpPr>
            <p:cNvPr id="2115" name="Google Shape;2115;p68"/>
            <p:cNvCxnSpPr>
              <a:stCxn id="2113" idx="0"/>
              <a:endCxn id="2116" idx="2"/>
            </p:cNvCxnSpPr>
            <p:nvPr/>
          </p:nvCxnSpPr>
          <p:spPr>
            <a:xfrm flipV="1">
              <a:off x="8487381" y="5784923"/>
              <a:ext cx="0" cy="444636"/>
            </a:xfrm>
            <a:prstGeom prst="straightConnector1">
              <a:avLst/>
            </a:prstGeom>
            <a:noFill/>
            <a:ln w="9525" cap="flat" cmpd="sng">
              <a:solidFill>
                <a:schemeClr val="dk1"/>
              </a:solidFill>
              <a:prstDash val="solid"/>
              <a:miter lim="800000"/>
              <a:headEnd type="none" w="sm" len="sm"/>
              <a:tailEnd type="triangle" w="med" len="med"/>
            </a:ln>
          </p:spPr>
        </p:cxnSp>
        <p:grpSp>
          <p:nvGrpSpPr>
            <p:cNvPr id="2117" name="Google Shape;2117;p68"/>
            <p:cNvGrpSpPr/>
            <p:nvPr/>
          </p:nvGrpSpPr>
          <p:grpSpPr>
            <a:xfrm>
              <a:off x="7411170" y="1230191"/>
              <a:ext cx="2342457" cy="4616328"/>
              <a:chOff x="7411170" y="1230191"/>
              <a:chExt cx="2342457" cy="4616328"/>
            </a:xfrm>
          </p:grpSpPr>
          <p:grpSp>
            <p:nvGrpSpPr>
              <p:cNvPr id="2118" name="Google Shape;2118;p68"/>
              <p:cNvGrpSpPr/>
              <p:nvPr/>
            </p:nvGrpSpPr>
            <p:grpSpPr>
              <a:xfrm>
                <a:off x="9088900" y="3332244"/>
                <a:ext cx="664727" cy="407894"/>
                <a:chOff x="9088900" y="3332244"/>
                <a:chExt cx="664727" cy="407894"/>
              </a:xfrm>
            </p:grpSpPr>
            <p:sp>
              <p:nvSpPr>
                <p:cNvPr id="2119" name="Google Shape;2119;p68"/>
                <p:cNvSpPr/>
                <p:nvPr/>
              </p:nvSpPr>
              <p:spPr>
                <a:xfrm>
                  <a:off x="9093669" y="3332244"/>
                  <a:ext cx="659958"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20" name="Google Shape;2120;p68"/>
                <p:cNvSpPr txBox="1"/>
                <p:nvPr/>
              </p:nvSpPr>
              <p:spPr>
                <a:xfrm>
                  <a:off x="9088900" y="3332374"/>
                  <a:ext cx="634449" cy="4077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00">
                      <a:solidFill>
                        <a:schemeClr val="dk1"/>
                      </a:solidFill>
                      <a:latin typeface="Arial"/>
                      <a:ea typeface="Arial"/>
                      <a:cs typeface="Arial"/>
                      <a:sym typeface="Arial"/>
                    </a:rPr>
                    <a:t>end</a:t>
                  </a:r>
                  <a:endParaRPr sz="1100"/>
                </a:p>
                <a:p>
                  <a:pPr marL="0" marR="0" lvl="0" indent="0" algn="ctr" rtl="0">
                    <a:spcBef>
                      <a:spcPts val="0"/>
                    </a:spcBef>
                    <a:spcAft>
                      <a:spcPts val="0"/>
                    </a:spcAft>
                    <a:buNone/>
                  </a:pPr>
                  <a:r>
                    <a:rPr lang="en-IN" sz="1000">
                      <a:solidFill>
                        <a:schemeClr val="dk1"/>
                      </a:solidFill>
                      <a:latin typeface="Arial"/>
                      <a:ea typeface="Arial"/>
                      <a:cs typeface="Arial"/>
                      <a:sym typeface="Arial"/>
                    </a:rPr>
                    <a:t>state</a:t>
                  </a:r>
                  <a:endParaRPr sz="1100"/>
                </a:p>
              </p:txBody>
            </p:sp>
          </p:grpSp>
          <p:cxnSp>
            <p:nvCxnSpPr>
              <p:cNvPr id="2121" name="Google Shape;2121;p68"/>
              <p:cNvCxnSpPr/>
              <p:nvPr/>
            </p:nvCxnSpPr>
            <p:spPr>
              <a:xfrm>
                <a:off x="8686636" y="3523000"/>
                <a:ext cx="404759" cy="0"/>
              </a:xfrm>
              <a:prstGeom prst="straightConnector1">
                <a:avLst/>
              </a:prstGeom>
              <a:noFill/>
              <a:ln w="9525" cap="flat" cmpd="sng">
                <a:solidFill>
                  <a:schemeClr val="dk1"/>
                </a:solidFill>
                <a:prstDash val="solid"/>
                <a:miter lim="800000"/>
                <a:headEnd type="none" w="sm" len="sm"/>
                <a:tailEnd type="triangle" w="med" len="med"/>
              </a:ln>
            </p:spPr>
          </p:cxnSp>
          <p:sp>
            <p:nvSpPr>
              <p:cNvPr id="2122" name="Google Shape;2122;p68"/>
              <p:cNvSpPr/>
              <p:nvPr/>
            </p:nvSpPr>
            <p:spPr>
              <a:xfrm>
                <a:off x="7800846" y="3208004"/>
                <a:ext cx="870279" cy="640283"/>
              </a:xfrm>
              <a:prstGeom prst="roundRect">
                <a:avLst>
                  <a:gd name="adj" fmla="val 16667"/>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23" name="Google Shape;2123;p68"/>
              <p:cNvSpPr/>
              <p:nvPr/>
            </p:nvSpPr>
            <p:spPr>
              <a:xfrm>
                <a:off x="7897952" y="2515577"/>
                <a:ext cx="659958"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24" name="Google Shape;2124;p68"/>
              <p:cNvSpPr/>
              <p:nvPr/>
            </p:nvSpPr>
            <p:spPr>
              <a:xfrm>
                <a:off x="8023040" y="1817187"/>
                <a:ext cx="409782"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25" name="Google Shape;2125;p68"/>
              <p:cNvSpPr/>
              <p:nvPr/>
            </p:nvSpPr>
            <p:spPr>
              <a:xfrm>
                <a:off x="8023040" y="1230191"/>
                <a:ext cx="409782" cy="397566"/>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26" name="Google Shape;2126;p68"/>
              <p:cNvSpPr txBox="1"/>
              <p:nvPr/>
            </p:nvSpPr>
            <p:spPr>
              <a:xfrm>
                <a:off x="7947496" y="1293405"/>
                <a:ext cx="576773" cy="2000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700">
                    <a:solidFill>
                      <a:schemeClr val="dk1"/>
                    </a:solidFill>
                    <a:latin typeface="Arial"/>
                    <a:ea typeface="Arial"/>
                    <a:cs typeface="Arial"/>
                    <a:sym typeface="Arial"/>
                  </a:rPr>
                  <a:t>logits</a:t>
                </a:r>
                <a:endParaRPr sz="1100"/>
              </a:p>
            </p:txBody>
          </p:sp>
          <p:sp>
            <p:nvSpPr>
              <p:cNvPr id="2127" name="Google Shape;2127;p68"/>
              <p:cNvSpPr txBox="1"/>
              <p:nvPr/>
            </p:nvSpPr>
            <p:spPr>
              <a:xfrm>
                <a:off x="7910707" y="1906470"/>
                <a:ext cx="634450" cy="2000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700">
                    <a:solidFill>
                      <a:schemeClr val="dk1"/>
                    </a:solidFill>
                    <a:latin typeface="Arial"/>
                    <a:ea typeface="Arial"/>
                    <a:cs typeface="Arial"/>
                    <a:sym typeface="Arial"/>
                  </a:rPr>
                  <a:t>dense</a:t>
                </a:r>
                <a:endParaRPr sz="1100"/>
              </a:p>
            </p:txBody>
          </p:sp>
          <p:sp>
            <p:nvSpPr>
              <p:cNvPr id="2128" name="Google Shape;2128;p68"/>
              <p:cNvSpPr txBox="1"/>
              <p:nvPr/>
            </p:nvSpPr>
            <p:spPr>
              <a:xfrm>
                <a:off x="7905472" y="2581385"/>
                <a:ext cx="634450" cy="24618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00">
                    <a:solidFill>
                      <a:schemeClr val="dk1"/>
                    </a:solidFill>
                    <a:latin typeface="Arial"/>
                    <a:ea typeface="Arial"/>
                    <a:cs typeface="Arial"/>
                    <a:sym typeface="Arial"/>
                  </a:rPr>
                  <a:t>O/P</a:t>
                </a:r>
                <a:endParaRPr sz="1100"/>
              </a:p>
            </p:txBody>
          </p:sp>
          <p:sp>
            <p:nvSpPr>
              <p:cNvPr id="2129" name="Google Shape;2129;p68"/>
              <p:cNvSpPr txBox="1"/>
              <p:nvPr/>
            </p:nvSpPr>
            <p:spPr>
              <a:xfrm>
                <a:off x="7911587" y="3401382"/>
                <a:ext cx="634450" cy="24618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00">
                    <a:solidFill>
                      <a:schemeClr val="dk1"/>
                    </a:solidFill>
                    <a:latin typeface="Arial"/>
                    <a:ea typeface="Arial"/>
                    <a:cs typeface="Arial"/>
                    <a:sym typeface="Arial"/>
                  </a:rPr>
                  <a:t>GRU</a:t>
                </a:r>
                <a:endParaRPr sz="1100"/>
              </a:p>
            </p:txBody>
          </p:sp>
          <p:cxnSp>
            <p:nvCxnSpPr>
              <p:cNvPr id="2130" name="Google Shape;2130;p68"/>
              <p:cNvCxnSpPr/>
              <p:nvPr/>
            </p:nvCxnSpPr>
            <p:spPr>
              <a:xfrm rot="10800000">
                <a:off x="8210903" y="2912347"/>
                <a:ext cx="0" cy="287784"/>
              </a:xfrm>
              <a:prstGeom prst="straightConnector1">
                <a:avLst/>
              </a:prstGeom>
              <a:noFill/>
              <a:ln w="9525" cap="flat" cmpd="sng">
                <a:solidFill>
                  <a:schemeClr val="dk1"/>
                </a:solidFill>
                <a:prstDash val="solid"/>
                <a:miter lim="800000"/>
                <a:headEnd type="none" w="sm" len="sm"/>
                <a:tailEnd type="triangle" w="med" len="med"/>
              </a:ln>
            </p:spPr>
          </p:cxnSp>
          <p:cxnSp>
            <p:nvCxnSpPr>
              <p:cNvPr id="2131" name="Google Shape;2131;p68"/>
              <p:cNvCxnSpPr/>
              <p:nvPr/>
            </p:nvCxnSpPr>
            <p:spPr>
              <a:xfrm rot="10800000">
                <a:off x="8227931" y="2214752"/>
                <a:ext cx="0" cy="287784"/>
              </a:xfrm>
              <a:prstGeom prst="straightConnector1">
                <a:avLst/>
              </a:prstGeom>
              <a:noFill/>
              <a:ln w="9525" cap="flat" cmpd="sng">
                <a:solidFill>
                  <a:schemeClr val="dk1"/>
                </a:solidFill>
                <a:prstDash val="solid"/>
                <a:miter lim="800000"/>
                <a:headEnd type="none" w="sm" len="sm"/>
                <a:tailEnd type="triangle" w="med" len="med"/>
              </a:ln>
            </p:spPr>
          </p:cxnSp>
          <p:cxnSp>
            <p:nvCxnSpPr>
              <p:cNvPr id="2132" name="Google Shape;2132;p68"/>
              <p:cNvCxnSpPr/>
              <p:nvPr/>
            </p:nvCxnSpPr>
            <p:spPr>
              <a:xfrm rot="10800000">
                <a:off x="8229057" y="1603508"/>
                <a:ext cx="0" cy="178691"/>
              </a:xfrm>
              <a:prstGeom prst="straightConnector1">
                <a:avLst/>
              </a:prstGeom>
              <a:noFill/>
              <a:ln w="9525" cap="flat" cmpd="sng">
                <a:solidFill>
                  <a:schemeClr val="dk1"/>
                </a:solidFill>
                <a:prstDash val="solid"/>
                <a:miter lim="800000"/>
                <a:headEnd type="none" w="sm" len="sm"/>
                <a:tailEnd type="triangle" w="med" len="med"/>
              </a:ln>
            </p:spPr>
          </p:cxnSp>
          <p:cxnSp>
            <p:nvCxnSpPr>
              <p:cNvPr id="2133" name="Google Shape;2133;p68"/>
              <p:cNvCxnSpPr/>
              <p:nvPr/>
            </p:nvCxnSpPr>
            <p:spPr>
              <a:xfrm>
                <a:off x="7411170" y="3531026"/>
                <a:ext cx="404759" cy="0"/>
              </a:xfrm>
              <a:prstGeom prst="straightConnector1">
                <a:avLst/>
              </a:prstGeom>
              <a:noFill/>
              <a:ln w="9525" cap="flat" cmpd="sng">
                <a:solidFill>
                  <a:schemeClr val="dk1"/>
                </a:solidFill>
                <a:prstDash val="solid"/>
                <a:miter lim="800000"/>
                <a:headEnd type="none" w="sm" len="sm"/>
                <a:tailEnd type="triangle" w="med" len="med"/>
              </a:ln>
            </p:spPr>
          </p:cxnSp>
          <p:grpSp>
            <p:nvGrpSpPr>
              <p:cNvPr id="2134" name="Google Shape;2134;p68"/>
              <p:cNvGrpSpPr/>
              <p:nvPr/>
            </p:nvGrpSpPr>
            <p:grpSpPr>
              <a:xfrm>
                <a:off x="7714175" y="4668349"/>
                <a:ext cx="659958" cy="397565"/>
                <a:chOff x="1686962" y="4247578"/>
                <a:chExt cx="659958" cy="397565"/>
              </a:xfrm>
            </p:grpSpPr>
            <p:sp>
              <p:nvSpPr>
                <p:cNvPr id="2135" name="Google Shape;2135;p68"/>
                <p:cNvSpPr/>
                <p:nvPr/>
              </p:nvSpPr>
              <p:spPr>
                <a:xfrm>
                  <a:off x="1686962" y="4247578"/>
                  <a:ext cx="659958"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36" name="Google Shape;2136;p68"/>
                <p:cNvSpPr txBox="1"/>
                <p:nvPr/>
              </p:nvSpPr>
              <p:spPr>
                <a:xfrm>
                  <a:off x="1687620" y="4260396"/>
                  <a:ext cx="634450"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600">
                      <a:solidFill>
                        <a:schemeClr val="dk1"/>
                      </a:solidFill>
                      <a:latin typeface="Arial"/>
                      <a:ea typeface="Arial"/>
                      <a:cs typeface="Arial"/>
                      <a:sym typeface="Arial"/>
                    </a:rPr>
                    <a:t>Attention </a:t>
                  </a:r>
                  <a:endParaRPr sz="1100"/>
                </a:p>
                <a:p>
                  <a:pPr marL="0" marR="0" lvl="0" indent="0" algn="ctr" rtl="0">
                    <a:spcBef>
                      <a:spcPts val="0"/>
                    </a:spcBef>
                    <a:spcAft>
                      <a:spcPts val="0"/>
                    </a:spcAft>
                    <a:buNone/>
                  </a:pPr>
                  <a:r>
                    <a:rPr lang="en-IN" sz="600">
                      <a:solidFill>
                        <a:schemeClr val="dk1"/>
                      </a:solidFill>
                      <a:latin typeface="Arial"/>
                      <a:ea typeface="Arial"/>
                      <a:cs typeface="Arial"/>
                      <a:sym typeface="Arial"/>
                    </a:rPr>
                    <a:t>model</a:t>
                  </a:r>
                  <a:endParaRPr sz="1100"/>
                </a:p>
              </p:txBody>
            </p:sp>
          </p:grpSp>
          <p:sp>
            <p:nvSpPr>
              <p:cNvPr id="2137" name="Google Shape;2137;p68"/>
              <p:cNvSpPr/>
              <p:nvPr/>
            </p:nvSpPr>
            <p:spPr>
              <a:xfrm>
                <a:off x="8162663" y="5448954"/>
                <a:ext cx="659958"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16" name="Google Shape;2116;p68"/>
              <p:cNvSpPr txBox="1"/>
              <p:nvPr/>
            </p:nvSpPr>
            <p:spPr>
              <a:xfrm>
                <a:off x="7925397" y="5477187"/>
                <a:ext cx="1123968"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700">
                    <a:solidFill>
                      <a:schemeClr val="dk1"/>
                    </a:solidFill>
                    <a:latin typeface="Arial"/>
                    <a:ea typeface="Arial"/>
                    <a:cs typeface="Arial"/>
                    <a:sym typeface="Arial"/>
                  </a:rPr>
                  <a:t>Embedding </a:t>
                </a:r>
                <a:endParaRPr sz="1100"/>
              </a:p>
              <a:p>
                <a:pPr marL="0" marR="0" lvl="0" indent="0" algn="ctr" rtl="0">
                  <a:spcBef>
                    <a:spcPts val="0"/>
                  </a:spcBef>
                  <a:spcAft>
                    <a:spcPts val="0"/>
                  </a:spcAft>
                  <a:buNone/>
                </a:pPr>
                <a:r>
                  <a:rPr lang="en-IN" sz="700">
                    <a:solidFill>
                      <a:schemeClr val="dk1"/>
                    </a:solidFill>
                    <a:latin typeface="Arial"/>
                    <a:ea typeface="Arial"/>
                    <a:cs typeface="Arial"/>
                    <a:sym typeface="Arial"/>
                  </a:rPr>
                  <a:t>layer</a:t>
                </a:r>
                <a:endParaRPr sz="700" baseline="-25000">
                  <a:solidFill>
                    <a:schemeClr val="dk1"/>
                  </a:solidFill>
                  <a:latin typeface="Arial"/>
                  <a:ea typeface="Arial"/>
                  <a:cs typeface="Arial"/>
                  <a:sym typeface="Arial"/>
                </a:endParaRPr>
              </a:p>
            </p:txBody>
          </p:sp>
          <p:cxnSp>
            <p:nvCxnSpPr>
              <p:cNvPr id="2138" name="Google Shape;2138;p68"/>
              <p:cNvCxnSpPr/>
              <p:nvPr/>
            </p:nvCxnSpPr>
            <p:spPr>
              <a:xfrm rot="10800000">
                <a:off x="8480875" y="4285309"/>
                <a:ext cx="0" cy="1163645"/>
              </a:xfrm>
              <a:prstGeom prst="straightConnector1">
                <a:avLst/>
              </a:prstGeom>
              <a:noFill/>
              <a:ln w="9525" cap="flat" cmpd="sng">
                <a:solidFill>
                  <a:schemeClr val="dk1"/>
                </a:solidFill>
                <a:prstDash val="solid"/>
                <a:miter lim="800000"/>
                <a:headEnd type="none" w="sm" len="sm"/>
                <a:tailEnd type="triangle" w="med" len="med"/>
              </a:ln>
            </p:spPr>
          </p:cxnSp>
          <p:cxnSp>
            <p:nvCxnSpPr>
              <p:cNvPr id="2139" name="Google Shape;2139;p68"/>
              <p:cNvCxnSpPr/>
              <p:nvPr/>
            </p:nvCxnSpPr>
            <p:spPr>
              <a:xfrm rot="10800000">
                <a:off x="8177473" y="4289474"/>
                <a:ext cx="0" cy="383040"/>
              </a:xfrm>
              <a:prstGeom prst="straightConnector1">
                <a:avLst/>
              </a:prstGeom>
              <a:noFill/>
              <a:ln w="9525" cap="flat" cmpd="sng">
                <a:solidFill>
                  <a:schemeClr val="dk1"/>
                </a:solidFill>
                <a:prstDash val="solid"/>
                <a:miter lim="800000"/>
                <a:headEnd type="none" w="sm" len="sm"/>
                <a:tailEnd type="triangle" w="med" len="med"/>
              </a:ln>
            </p:spPr>
          </p:cxnSp>
          <p:cxnSp>
            <p:nvCxnSpPr>
              <p:cNvPr id="2140" name="Google Shape;2140;p68"/>
              <p:cNvCxnSpPr/>
              <p:nvPr/>
            </p:nvCxnSpPr>
            <p:spPr>
              <a:xfrm rot="10800000">
                <a:off x="8044154" y="5073665"/>
                <a:ext cx="0" cy="231362"/>
              </a:xfrm>
              <a:prstGeom prst="straightConnector1">
                <a:avLst/>
              </a:prstGeom>
              <a:noFill/>
              <a:ln w="9525" cap="flat" cmpd="sng">
                <a:solidFill>
                  <a:srgbClr val="F4343F"/>
                </a:solidFill>
                <a:prstDash val="solid"/>
                <a:miter lim="800000"/>
                <a:headEnd type="none" w="sm" len="sm"/>
                <a:tailEnd type="triangle" w="med" len="med"/>
              </a:ln>
            </p:spPr>
          </p:cxnSp>
          <p:cxnSp>
            <p:nvCxnSpPr>
              <p:cNvPr id="2141" name="Google Shape;2141;p68"/>
              <p:cNvCxnSpPr/>
              <p:nvPr/>
            </p:nvCxnSpPr>
            <p:spPr>
              <a:xfrm>
                <a:off x="8010098" y="3848287"/>
                <a:ext cx="0" cy="824227"/>
              </a:xfrm>
              <a:prstGeom prst="straightConnector1">
                <a:avLst/>
              </a:prstGeom>
              <a:noFill/>
              <a:ln w="9525" cap="flat" cmpd="sng">
                <a:solidFill>
                  <a:srgbClr val="A5A5A5"/>
                </a:solidFill>
                <a:prstDash val="solid"/>
                <a:miter lim="800000"/>
                <a:headEnd type="none" w="sm" len="sm"/>
                <a:tailEnd type="triangle" w="med" len="med"/>
              </a:ln>
            </p:spPr>
          </p:cxnSp>
          <p:sp>
            <p:nvSpPr>
              <p:cNvPr id="2142" name="Google Shape;2142;p68"/>
              <p:cNvSpPr/>
              <p:nvPr/>
            </p:nvSpPr>
            <p:spPr>
              <a:xfrm>
                <a:off x="8044154" y="4008120"/>
                <a:ext cx="593326" cy="275846"/>
              </a:xfrm>
              <a:prstGeom prst="roundRect">
                <a:avLst>
                  <a:gd name="adj" fmla="val 50000"/>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600">
                    <a:solidFill>
                      <a:srgbClr val="000000"/>
                    </a:solidFill>
                    <a:latin typeface="Arial"/>
                    <a:ea typeface="Arial"/>
                    <a:cs typeface="Arial"/>
                    <a:sym typeface="Arial"/>
                  </a:rPr>
                  <a:t>concat</a:t>
                </a:r>
                <a:endParaRPr sz="600">
                  <a:solidFill>
                    <a:srgbClr val="000000"/>
                  </a:solidFill>
                  <a:latin typeface="Arial"/>
                  <a:ea typeface="Arial"/>
                  <a:cs typeface="Arial"/>
                  <a:sym typeface="Arial"/>
                </a:endParaRPr>
              </a:p>
            </p:txBody>
          </p:sp>
          <p:cxnSp>
            <p:nvCxnSpPr>
              <p:cNvPr id="2143" name="Google Shape;2143;p68"/>
              <p:cNvCxnSpPr>
                <a:stCxn id="2142" idx="0"/>
              </p:cNvCxnSpPr>
              <p:nvPr/>
            </p:nvCxnSpPr>
            <p:spPr>
              <a:xfrm rot="10800000" flipH="1">
                <a:off x="8340817" y="3857820"/>
                <a:ext cx="300" cy="150300"/>
              </a:xfrm>
              <a:prstGeom prst="straightConnector1">
                <a:avLst/>
              </a:prstGeom>
              <a:noFill/>
              <a:ln w="9525" cap="flat" cmpd="sng">
                <a:solidFill>
                  <a:schemeClr val="dk1"/>
                </a:solidFill>
                <a:prstDash val="solid"/>
                <a:miter lim="800000"/>
                <a:headEnd type="none" w="sm" len="sm"/>
                <a:tailEnd type="triangle" w="med" len="med"/>
              </a:ln>
            </p:spPr>
          </p:cxnSp>
        </p:grpSp>
        <p:sp>
          <p:nvSpPr>
            <p:cNvPr id="2144" name="Google Shape;2144;p68"/>
            <p:cNvSpPr/>
            <p:nvPr/>
          </p:nvSpPr>
          <p:spPr>
            <a:xfrm>
              <a:off x="5222904" y="6233896"/>
              <a:ext cx="409782"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45" name="Google Shape;2145;p68"/>
            <p:cNvSpPr txBox="1"/>
            <p:nvPr/>
          </p:nvSpPr>
          <p:spPr>
            <a:xfrm>
              <a:off x="5199981" y="6312226"/>
              <a:ext cx="476672" cy="2307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chemeClr val="dk1"/>
                  </a:solidFill>
                  <a:latin typeface="Arial"/>
                  <a:ea typeface="Arial"/>
                  <a:cs typeface="Arial"/>
                  <a:sym typeface="Arial"/>
                </a:rPr>
                <a:t>I/P</a:t>
              </a:r>
              <a:endParaRPr sz="900" baseline="-25000">
                <a:solidFill>
                  <a:schemeClr val="dk1"/>
                </a:solidFill>
                <a:latin typeface="Arial"/>
                <a:ea typeface="Arial"/>
                <a:cs typeface="Arial"/>
                <a:sym typeface="Arial"/>
              </a:endParaRPr>
            </a:p>
          </p:txBody>
        </p:sp>
        <p:grpSp>
          <p:nvGrpSpPr>
            <p:cNvPr id="2146" name="Google Shape;2146;p68"/>
            <p:cNvGrpSpPr/>
            <p:nvPr/>
          </p:nvGrpSpPr>
          <p:grpSpPr>
            <a:xfrm>
              <a:off x="4351584" y="1234528"/>
              <a:ext cx="1680225" cy="4999368"/>
              <a:chOff x="4351584" y="1234528"/>
              <a:chExt cx="1680225" cy="4999368"/>
            </a:xfrm>
          </p:grpSpPr>
          <p:cxnSp>
            <p:nvCxnSpPr>
              <p:cNvPr id="2147" name="Google Shape;2147;p68"/>
              <p:cNvCxnSpPr/>
              <p:nvPr/>
            </p:nvCxnSpPr>
            <p:spPr>
              <a:xfrm>
                <a:off x="4351584" y="3535363"/>
                <a:ext cx="404759" cy="0"/>
              </a:xfrm>
              <a:prstGeom prst="straightConnector1">
                <a:avLst/>
              </a:prstGeom>
              <a:noFill/>
              <a:ln w="9525" cap="flat" cmpd="sng">
                <a:solidFill>
                  <a:schemeClr val="dk1"/>
                </a:solidFill>
                <a:prstDash val="solid"/>
                <a:miter lim="800000"/>
                <a:headEnd type="none" w="sm" len="sm"/>
                <a:tailEnd type="triangle" w="med" len="med"/>
              </a:ln>
            </p:spPr>
          </p:cxnSp>
          <p:grpSp>
            <p:nvGrpSpPr>
              <p:cNvPr id="2148" name="Google Shape;2148;p68"/>
              <p:cNvGrpSpPr/>
              <p:nvPr/>
            </p:nvGrpSpPr>
            <p:grpSpPr>
              <a:xfrm>
                <a:off x="4654589" y="1234528"/>
                <a:ext cx="1377220" cy="4999368"/>
                <a:chOff x="4654589" y="1234528"/>
                <a:chExt cx="1377220" cy="4999368"/>
              </a:xfrm>
            </p:grpSpPr>
            <p:cxnSp>
              <p:nvCxnSpPr>
                <p:cNvPr id="2149" name="Google Shape;2149;p68"/>
                <p:cNvCxnSpPr/>
                <p:nvPr/>
              </p:nvCxnSpPr>
              <p:spPr>
                <a:xfrm>
                  <a:off x="5627050" y="3527337"/>
                  <a:ext cx="404759" cy="0"/>
                </a:xfrm>
                <a:prstGeom prst="straightConnector1">
                  <a:avLst/>
                </a:prstGeom>
                <a:noFill/>
                <a:ln w="9525" cap="flat" cmpd="sng">
                  <a:solidFill>
                    <a:schemeClr val="dk1"/>
                  </a:solidFill>
                  <a:prstDash val="solid"/>
                  <a:miter lim="800000"/>
                  <a:headEnd type="none" w="sm" len="sm"/>
                  <a:tailEnd type="triangle" w="med" len="med"/>
                </a:ln>
              </p:spPr>
            </p:cxnSp>
            <p:sp>
              <p:nvSpPr>
                <p:cNvPr id="2150" name="Google Shape;2150;p68"/>
                <p:cNvSpPr/>
                <p:nvPr/>
              </p:nvSpPr>
              <p:spPr>
                <a:xfrm>
                  <a:off x="4741260" y="3212341"/>
                  <a:ext cx="870279" cy="640283"/>
                </a:xfrm>
                <a:prstGeom prst="roundRect">
                  <a:avLst>
                    <a:gd name="adj" fmla="val 16667"/>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51" name="Google Shape;2151;p68"/>
                <p:cNvSpPr/>
                <p:nvPr/>
              </p:nvSpPr>
              <p:spPr>
                <a:xfrm>
                  <a:off x="4838366" y="2519914"/>
                  <a:ext cx="659958"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52" name="Google Shape;2152;p68"/>
                <p:cNvSpPr/>
                <p:nvPr/>
              </p:nvSpPr>
              <p:spPr>
                <a:xfrm>
                  <a:off x="4963454" y="1821524"/>
                  <a:ext cx="409782"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53" name="Google Shape;2153;p68"/>
                <p:cNvSpPr/>
                <p:nvPr/>
              </p:nvSpPr>
              <p:spPr>
                <a:xfrm>
                  <a:off x="4963454" y="1234528"/>
                  <a:ext cx="409782" cy="397566"/>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54" name="Google Shape;2154;p68"/>
                <p:cNvSpPr txBox="1"/>
                <p:nvPr/>
              </p:nvSpPr>
              <p:spPr>
                <a:xfrm>
                  <a:off x="4887910" y="1297742"/>
                  <a:ext cx="576773" cy="2000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700">
                      <a:solidFill>
                        <a:schemeClr val="dk1"/>
                      </a:solidFill>
                      <a:latin typeface="Arial"/>
                      <a:ea typeface="Arial"/>
                      <a:cs typeface="Arial"/>
                      <a:sym typeface="Arial"/>
                    </a:rPr>
                    <a:t>logits</a:t>
                  </a:r>
                  <a:endParaRPr sz="1100"/>
                </a:p>
              </p:txBody>
            </p:sp>
            <p:sp>
              <p:nvSpPr>
                <p:cNvPr id="2155" name="Google Shape;2155;p68"/>
                <p:cNvSpPr txBox="1"/>
                <p:nvPr/>
              </p:nvSpPr>
              <p:spPr>
                <a:xfrm>
                  <a:off x="4851119" y="1910806"/>
                  <a:ext cx="634450" cy="2000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700">
                      <a:solidFill>
                        <a:schemeClr val="dk1"/>
                      </a:solidFill>
                      <a:latin typeface="Arial"/>
                      <a:ea typeface="Arial"/>
                      <a:cs typeface="Arial"/>
                      <a:sym typeface="Arial"/>
                    </a:rPr>
                    <a:t>dense</a:t>
                  </a:r>
                  <a:endParaRPr sz="1100"/>
                </a:p>
              </p:txBody>
            </p:sp>
            <p:sp>
              <p:nvSpPr>
                <p:cNvPr id="2156" name="Google Shape;2156;p68"/>
                <p:cNvSpPr txBox="1"/>
                <p:nvPr/>
              </p:nvSpPr>
              <p:spPr>
                <a:xfrm>
                  <a:off x="4845886" y="2585722"/>
                  <a:ext cx="634450" cy="246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00">
                      <a:solidFill>
                        <a:schemeClr val="dk1"/>
                      </a:solidFill>
                      <a:latin typeface="Arial"/>
                      <a:ea typeface="Arial"/>
                      <a:cs typeface="Arial"/>
                      <a:sym typeface="Arial"/>
                    </a:rPr>
                    <a:t>O/P</a:t>
                  </a:r>
                  <a:endParaRPr sz="1100"/>
                </a:p>
              </p:txBody>
            </p:sp>
            <p:sp>
              <p:nvSpPr>
                <p:cNvPr id="2157" name="Google Shape;2157;p68"/>
                <p:cNvSpPr txBox="1"/>
                <p:nvPr/>
              </p:nvSpPr>
              <p:spPr>
                <a:xfrm>
                  <a:off x="4852001" y="3405718"/>
                  <a:ext cx="634450" cy="246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00">
                      <a:solidFill>
                        <a:schemeClr val="dk1"/>
                      </a:solidFill>
                      <a:latin typeface="Arial"/>
                      <a:ea typeface="Arial"/>
                      <a:cs typeface="Arial"/>
                      <a:sym typeface="Arial"/>
                    </a:rPr>
                    <a:t>GRU</a:t>
                  </a:r>
                  <a:endParaRPr sz="1100"/>
                </a:p>
              </p:txBody>
            </p:sp>
            <p:cxnSp>
              <p:nvCxnSpPr>
                <p:cNvPr id="2158" name="Google Shape;2158;p68"/>
                <p:cNvCxnSpPr/>
                <p:nvPr/>
              </p:nvCxnSpPr>
              <p:spPr>
                <a:xfrm rot="10800000">
                  <a:off x="5151317" y="2916684"/>
                  <a:ext cx="0" cy="287784"/>
                </a:xfrm>
                <a:prstGeom prst="straightConnector1">
                  <a:avLst/>
                </a:prstGeom>
                <a:noFill/>
                <a:ln w="9525" cap="flat" cmpd="sng">
                  <a:solidFill>
                    <a:schemeClr val="dk1"/>
                  </a:solidFill>
                  <a:prstDash val="solid"/>
                  <a:miter lim="800000"/>
                  <a:headEnd type="none" w="sm" len="sm"/>
                  <a:tailEnd type="triangle" w="med" len="med"/>
                </a:ln>
              </p:spPr>
            </p:cxnSp>
            <p:cxnSp>
              <p:nvCxnSpPr>
                <p:cNvPr id="2159" name="Google Shape;2159;p68"/>
                <p:cNvCxnSpPr/>
                <p:nvPr/>
              </p:nvCxnSpPr>
              <p:spPr>
                <a:xfrm rot="10800000">
                  <a:off x="5168345" y="2219089"/>
                  <a:ext cx="0" cy="287784"/>
                </a:xfrm>
                <a:prstGeom prst="straightConnector1">
                  <a:avLst/>
                </a:prstGeom>
                <a:noFill/>
                <a:ln w="9525" cap="flat" cmpd="sng">
                  <a:solidFill>
                    <a:schemeClr val="dk1"/>
                  </a:solidFill>
                  <a:prstDash val="solid"/>
                  <a:miter lim="800000"/>
                  <a:headEnd type="none" w="sm" len="sm"/>
                  <a:tailEnd type="triangle" w="med" len="med"/>
                </a:ln>
              </p:spPr>
            </p:cxnSp>
            <p:cxnSp>
              <p:nvCxnSpPr>
                <p:cNvPr id="2160" name="Google Shape;2160;p68"/>
                <p:cNvCxnSpPr/>
                <p:nvPr/>
              </p:nvCxnSpPr>
              <p:spPr>
                <a:xfrm rot="10800000">
                  <a:off x="5169471" y="1607845"/>
                  <a:ext cx="0" cy="178691"/>
                </a:xfrm>
                <a:prstGeom prst="straightConnector1">
                  <a:avLst/>
                </a:prstGeom>
                <a:noFill/>
                <a:ln w="9525" cap="flat" cmpd="sng">
                  <a:solidFill>
                    <a:schemeClr val="dk1"/>
                  </a:solidFill>
                  <a:prstDash val="solid"/>
                  <a:miter lim="800000"/>
                  <a:headEnd type="none" w="sm" len="sm"/>
                  <a:tailEnd type="triangle" w="med" len="med"/>
                </a:ln>
              </p:spPr>
            </p:cxnSp>
            <p:grpSp>
              <p:nvGrpSpPr>
                <p:cNvPr id="2161" name="Google Shape;2161;p68"/>
                <p:cNvGrpSpPr/>
                <p:nvPr/>
              </p:nvGrpSpPr>
              <p:grpSpPr>
                <a:xfrm>
                  <a:off x="4654589" y="4672686"/>
                  <a:ext cx="659958" cy="397565"/>
                  <a:chOff x="1686962" y="4247578"/>
                  <a:chExt cx="659958" cy="397565"/>
                </a:xfrm>
              </p:grpSpPr>
              <p:sp>
                <p:nvSpPr>
                  <p:cNvPr id="2162" name="Google Shape;2162;p68"/>
                  <p:cNvSpPr/>
                  <p:nvPr/>
                </p:nvSpPr>
                <p:spPr>
                  <a:xfrm>
                    <a:off x="1686962" y="4247578"/>
                    <a:ext cx="659958"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63" name="Google Shape;2163;p68"/>
                  <p:cNvSpPr txBox="1"/>
                  <p:nvPr/>
                </p:nvSpPr>
                <p:spPr>
                  <a:xfrm>
                    <a:off x="1687620" y="4260396"/>
                    <a:ext cx="634450"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600">
                        <a:solidFill>
                          <a:schemeClr val="dk1"/>
                        </a:solidFill>
                        <a:latin typeface="Arial"/>
                        <a:ea typeface="Arial"/>
                        <a:cs typeface="Arial"/>
                        <a:sym typeface="Arial"/>
                      </a:rPr>
                      <a:t>Attention </a:t>
                    </a:r>
                    <a:endParaRPr sz="1100"/>
                  </a:p>
                  <a:p>
                    <a:pPr marL="0" marR="0" lvl="0" indent="0" algn="ctr" rtl="0">
                      <a:spcBef>
                        <a:spcPts val="0"/>
                      </a:spcBef>
                      <a:spcAft>
                        <a:spcPts val="0"/>
                      </a:spcAft>
                      <a:buNone/>
                    </a:pPr>
                    <a:r>
                      <a:rPr lang="en-IN" sz="600">
                        <a:solidFill>
                          <a:schemeClr val="dk1"/>
                        </a:solidFill>
                        <a:latin typeface="Arial"/>
                        <a:ea typeface="Arial"/>
                        <a:cs typeface="Arial"/>
                        <a:sym typeface="Arial"/>
                      </a:rPr>
                      <a:t>model</a:t>
                    </a:r>
                    <a:endParaRPr sz="1100"/>
                  </a:p>
                </p:txBody>
              </p:sp>
            </p:grpSp>
            <p:sp>
              <p:nvSpPr>
                <p:cNvPr id="2164" name="Google Shape;2164;p68"/>
                <p:cNvSpPr/>
                <p:nvPr/>
              </p:nvSpPr>
              <p:spPr>
                <a:xfrm>
                  <a:off x="5103077" y="5453291"/>
                  <a:ext cx="659958"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65" name="Google Shape;2165;p68"/>
                <p:cNvSpPr txBox="1"/>
                <p:nvPr/>
              </p:nvSpPr>
              <p:spPr>
                <a:xfrm>
                  <a:off x="4865811" y="5481524"/>
                  <a:ext cx="1123967"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700">
                      <a:solidFill>
                        <a:schemeClr val="dk1"/>
                      </a:solidFill>
                      <a:latin typeface="Arial"/>
                      <a:ea typeface="Arial"/>
                      <a:cs typeface="Arial"/>
                      <a:sym typeface="Arial"/>
                    </a:rPr>
                    <a:t>Embedding </a:t>
                  </a:r>
                  <a:endParaRPr sz="1100"/>
                </a:p>
                <a:p>
                  <a:pPr marL="0" marR="0" lvl="0" indent="0" algn="ctr" rtl="0">
                    <a:spcBef>
                      <a:spcPts val="0"/>
                    </a:spcBef>
                    <a:spcAft>
                      <a:spcPts val="0"/>
                    </a:spcAft>
                    <a:buNone/>
                  </a:pPr>
                  <a:r>
                    <a:rPr lang="en-IN" sz="700">
                      <a:solidFill>
                        <a:schemeClr val="dk1"/>
                      </a:solidFill>
                      <a:latin typeface="Arial"/>
                      <a:ea typeface="Arial"/>
                      <a:cs typeface="Arial"/>
                      <a:sym typeface="Arial"/>
                    </a:rPr>
                    <a:t>layer</a:t>
                  </a:r>
                  <a:endParaRPr sz="700" baseline="-25000">
                    <a:solidFill>
                      <a:schemeClr val="dk1"/>
                    </a:solidFill>
                    <a:latin typeface="Arial"/>
                    <a:ea typeface="Arial"/>
                    <a:cs typeface="Arial"/>
                    <a:sym typeface="Arial"/>
                  </a:endParaRPr>
                </a:p>
              </p:txBody>
            </p:sp>
            <p:cxnSp>
              <p:nvCxnSpPr>
                <p:cNvPr id="2166" name="Google Shape;2166;p68"/>
                <p:cNvCxnSpPr>
                  <a:stCxn id="2144" idx="0"/>
                  <a:endCxn id="2165" idx="2"/>
                </p:cNvCxnSpPr>
                <p:nvPr/>
              </p:nvCxnSpPr>
              <p:spPr>
                <a:xfrm flipV="1">
                  <a:off x="5427795" y="5789260"/>
                  <a:ext cx="0" cy="444636"/>
                </a:xfrm>
                <a:prstGeom prst="straightConnector1">
                  <a:avLst/>
                </a:prstGeom>
                <a:noFill/>
                <a:ln w="9525" cap="flat" cmpd="sng">
                  <a:solidFill>
                    <a:schemeClr val="dk1"/>
                  </a:solidFill>
                  <a:prstDash val="solid"/>
                  <a:miter lim="800000"/>
                  <a:headEnd type="none" w="sm" len="sm"/>
                  <a:tailEnd type="triangle" w="med" len="med"/>
                </a:ln>
              </p:spPr>
            </p:cxnSp>
            <p:cxnSp>
              <p:nvCxnSpPr>
                <p:cNvPr id="2167" name="Google Shape;2167;p68"/>
                <p:cNvCxnSpPr/>
                <p:nvPr/>
              </p:nvCxnSpPr>
              <p:spPr>
                <a:xfrm rot="10800000">
                  <a:off x="5421289" y="4289646"/>
                  <a:ext cx="0" cy="1163645"/>
                </a:xfrm>
                <a:prstGeom prst="straightConnector1">
                  <a:avLst/>
                </a:prstGeom>
                <a:noFill/>
                <a:ln w="9525" cap="flat" cmpd="sng">
                  <a:solidFill>
                    <a:schemeClr val="dk1"/>
                  </a:solidFill>
                  <a:prstDash val="solid"/>
                  <a:miter lim="800000"/>
                  <a:headEnd type="none" w="sm" len="sm"/>
                  <a:tailEnd type="triangle" w="med" len="med"/>
                </a:ln>
              </p:spPr>
            </p:cxnSp>
            <p:cxnSp>
              <p:nvCxnSpPr>
                <p:cNvPr id="2168" name="Google Shape;2168;p68"/>
                <p:cNvCxnSpPr/>
                <p:nvPr/>
              </p:nvCxnSpPr>
              <p:spPr>
                <a:xfrm rot="10800000">
                  <a:off x="5117887" y="4293811"/>
                  <a:ext cx="0" cy="383040"/>
                </a:xfrm>
                <a:prstGeom prst="straightConnector1">
                  <a:avLst/>
                </a:prstGeom>
                <a:noFill/>
                <a:ln w="9525" cap="flat" cmpd="sng">
                  <a:solidFill>
                    <a:schemeClr val="dk1"/>
                  </a:solidFill>
                  <a:prstDash val="solid"/>
                  <a:miter lim="800000"/>
                  <a:headEnd type="none" w="sm" len="sm"/>
                  <a:tailEnd type="triangle" w="med" len="med"/>
                </a:ln>
              </p:spPr>
            </p:cxnSp>
            <p:cxnSp>
              <p:nvCxnSpPr>
                <p:cNvPr id="2169" name="Google Shape;2169;p68"/>
                <p:cNvCxnSpPr/>
                <p:nvPr/>
              </p:nvCxnSpPr>
              <p:spPr>
                <a:xfrm rot="10800000">
                  <a:off x="4984568" y="5078002"/>
                  <a:ext cx="0" cy="231362"/>
                </a:xfrm>
                <a:prstGeom prst="straightConnector1">
                  <a:avLst/>
                </a:prstGeom>
                <a:noFill/>
                <a:ln w="9525" cap="flat" cmpd="sng">
                  <a:solidFill>
                    <a:srgbClr val="F4343F"/>
                  </a:solidFill>
                  <a:prstDash val="solid"/>
                  <a:miter lim="800000"/>
                  <a:headEnd type="none" w="sm" len="sm"/>
                  <a:tailEnd type="triangle" w="med" len="med"/>
                </a:ln>
              </p:spPr>
            </p:cxnSp>
            <p:cxnSp>
              <p:nvCxnSpPr>
                <p:cNvPr id="2170" name="Google Shape;2170;p68"/>
                <p:cNvCxnSpPr/>
                <p:nvPr/>
              </p:nvCxnSpPr>
              <p:spPr>
                <a:xfrm>
                  <a:off x="4950512" y="3852624"/>
                  <a:ext cx="0" cy="824227"/>
                </a:xfrm>
                <a:prstGeom prst="straightConnector1">
                  <a:avLst/>
                </a:prstGeom>
                <a:noFill/>
                <a:ln w="9525" cap="flat" cmpd="sng">
                  <a:solidFill>
                    <a:srgbClr val="A5A5A5"/>
                  </a:solidFill>
                  <a:prstDash val="solid"/>
                  <a:miter lim="800000"/>
                  <a:headEnd type="none" w="sm" len="sm"/>
                  <a:tailEnd type="triangle" w="med" len="med"/>
                </a:ln>
              </p:spPr>
            </p:cxnSp>
            <p:sp>
              <p:nvSpPr>
                <p:cNvPr id="2171" name="Google Shape;2171;p68"/>
                <p:cNvSpPr/>
                <p:nvPr/>
              </p:nvSpPr>
              <p:spPr>
                <a:xfrm>
                  <a:off x="4984568" y="4012457"/>
                  <a:ext cx="593326" cy="275846"/>
                </a:xfrm>
                <a:prstGeom prst="roundRect">
                  <a:avLst>
                    <a:gd name="adj" fmla="val 50000"/>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600">
                      <a:solidFill>
                        <a:srgbClr val="000000"/>
                      </a:solidFill>
                      <a:latin typeface="Arial"/>
                      <a:ea typeface="Arial"/>
                      <a:cs typeface="Arial"/>
                      <a:sym typeface="Arial"/>
                    </a:rPr>
                    <a:t>concat</a:t>
                  </a:r>
                  <a:endParaRPr sz="600">
                    <a:solidFill>
                      <a:srgbClr val="000000"/>
                    </a:solidFill>
                    <a:latin typeface="Arial"/>
                    <a:ea typeface="Arial"/>
                    <a:cs typeface="Arial"/>
                    <a:sym typeface="Arial"/>
                  </a:endParaRPr>
                </a:p>
              </p:txBody>
            </p:sp>
            <p:cxnSp>
              <p:nvCxnSpPr>
                <p:cNvPr id="2172" name="Google Shape;2172;p68"/>
                <p:cNvCxnSpPr>
                  <a:stCxn id="2171" idx="0"/>
                </p:cNvCxnSpPr>
                <p:nvPr/>
              </p:nvCxnSpPr>
              <p:spPr>
                <a:xfrm rot="10800000" flipH="1">
                  <a:off x="5281231" y="3862157"/>
                  <a:ext cx="300" cy="150300"/>
                </a:xfrm>
                <a:prstGeom prst="straightConnector1">
                  <a:avLst/>
                </a:prstGeom>
                <a:noFill/>
                <a:ln w="9525" cap="flat" cmpd="sng">
                  <a:solidFill>
                    <a:schemeClr val="dk1"/>
                  </a:solidFill>
                  <a:prstDash val="solid"/>
                  <a:miter lim="800000"/>
                  <a:headEnd type="none" w="sm" len="sm"/>
                  <a:tailEnd type="triangle" w="med" len="med"/>
                </a:ln>
              </p:spPr>
            </p:cxnSp>
          </p:grpSp>
        </p:grpSp>
        <p:sp>
          <p:nvSpPr>
            <p:cNvPr id="2173" name="Google Shape;2173;p68"/>
            <p:cNvSpPr/>
            <p:nvPr/>
          </p:nvSpPr>
          <p:spPr>
            <a:xfrm>
              <a:off x="3948599" y="6233896"/>
              <a:ext cx="409782"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74" name="Google Shape;2174;p68"/>
            <p:cNvSpPr txBox="1"/>
            <p:nvPr/>
          </p:nvSpPr>
          <p:spPr>
            <a:xfrm>
              <a:off x="3925676" y="6312226"/>
              <a:ext cx="476672" cy="2307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00">
                  <a:solidFill>
                    <a:schemeClr val="dk1"/>
                  </a:solidFill>
                  <a:latin typeface="Arial"/>
                  <a:ea typeface="Arial"/>
                  <a:cs typeface="Arial"/>
                  <a:sym typeface="Arial"/>
                </a:rPr>
                <a:t>I/P</a:t>
              </a:r>
              <a:endParaRPr sz="900" baseline="-25000">
                <a:solidFill>
                  <a:schemeClr val="dk1"/>
                </a:solidFill>
                <a:latin typeface="Arial"/>
                <a:ea typeface="Arial"/>
                <a:cs typeface="Arial"/>
                <a:sym typeface="Arial"/>
              </a:endParaRPr>
            </a:p>
          </p:txBody>
        </p:sp>
        <p:grpSp>
          <p:nvGrpSpPr>
            <p:cNvPr id="2175" name="Google Shape;2175;p68"/>
            <p:cNvGrpSpPr/>
            <p:nvPr/>
          </p:nvGrpSpPr>
          <p:grpSpPr>
            <a:xfrm>
              <a:off x="3077279" y="1234528"/>
              <a:ext cx="1638195" cy="4999368"/>
              <a:chOff x="3077279" y="1234528"/>
              <a:chExt cx="1638195" cy="4999368"/>
            </a:xfrm>
          </p:grpSpPr>
          <p:sp>
            <p:nvSpPr>
              <p:cNvPr id="2176" name="Google Shape;2176;p68"/>
              <p:cNvSpPr/>
              <p:nvPr/>
            </p:nvSpPr>
            <p:spPr>
              <a:xfrm>
                <a:off x="3466955" y="3212341"/>
                <a:ext cx="870279" cy="640283"/>
              </a:xfrm>
              <a:prstGeom prst="roundRect">
                <a:avLst>
                  <a:gd name="adj" fmla="val 16667"/>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77" name="Google Shape;2177;p68"/>
              <p:cNvSpPr/>
              <p:nvPr/>
            </p:nvSpPr>
            <p:spPr>
              <a:xfrm>
                <a:off x="3564061" y="2519914"/>
                <a:ext cx="659958"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78" name="Google Shape;2178;p68"/>
              <p:cNvSpPr/>
              <p:nvPr/>
            </p:nvSpPr>
            <p:spPr>
              <a:xfrm>
                <a:off x="3689149" y="1821524"/>
                <a:ext cx="409782"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79" name="Google Shape;2179;p68"/>
              <p:cNvSpPr/>
              <p:nvPr/>
            </p:nvSpPr>
            <p:spPr>
              <a:xfrm>
                <a:off x="3689149" y="1234528"/>
                <a:ext cx="409782" cy="397566"/>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80" name="Google Shape;2180;p68"/>
              <p:cNvSpPr txBox="1"/>
              <p:nvPr/>
            </p:nvSpPr>
            <p:spPr>
              <a:xfrm>
                <a:off x="3613605" y="1297742"/>
                <a:ext cx="576773" cy="2000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700">
                    <a:solidFill>
                      <a:schemeClr val="dk1"/>
                    </a:solidFill>
                    <a:latin typeface="Arial"/>
                    <a:ea typeface="Arial"/>
                    <a:cs typeface="Arial"/>
                    <a:sym typeface="Arial"/>
                  </a:rPr>
                  <a:t>logits</a:t>
                </a:r>
                <a:endParaRPr sz="1100"/>
              </a:p>
            </p:txBody>
          </p:sp>
          <p:sp>
            <p:nvSpPr>
              <p:cNvPr id="2181" name="Google Shape;2181;p68"/>
              <p:cNvSpPr txBox="1"/>
              <p:nvPr/>
            </p:nvSpPr>
            <p:spPr>
              <a:xfrm>
                <a:off x="3576815" y="1910806"/>
                <a:ext cx="634450" cy="2000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700">
                    <a:solidFill>
                      <a:schemeClr val="dk1"/>
                    </a:solidFill>
                    <a:latin typeface="Arial"/>
                    <a:ea typeface="Arial"/>
                    <a:cs typeface="Arial"/>
                    <a:sym typeface="Arial"/>
                  </a:rPr>
                  <a:t>dense</a:t>
                </a:r>
                <a:endParaRPr sz="1100"/>
              </a:p>
            </p:txBody>
          </p:sp>
          <p:sp>
            <p:nvSpPr>
              <p:cNvPr id="2182" name="Google Shape;2182;p68"/>
              <p:cNvSpPr txBox="1"/>
              <p:nvPr/>
            </p:nvSpPr>
            <p:spPr>
              <a:xfrm>
                <a:off x="3571581" y="2585722"/>
                <a:ext cx="634450" cy="246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00">
                    <a:solidFill>
                      <a:schemeClr val="dk1"/>
                    </a:solidFill>
                    <a:latin typeface="Arial"/>
                    <a:ea typeface="Arial"/>
                    <a:cs typeface="Arial"/>
                    <a:sym typeface="Arial"/>
                  </a:rPr>
                  <a:t>O/P</a:t>
                </a:r>
                <a:endParaRPr sz="1100"/>
              </a:p>
            </p:txBody>
          </p:sp>
          <p:sp>
            <p:nvSpPr>
              <p:cNvPr id="2183" name="Google Shape;2183;p68"/>
              <p:cNvSpPr txBox="1"/>
              <p:nvPr/>
            </p:nvSpPr>
            <p:spPr>
              <a:xfrm>
                <a:off x="3577695" y="3405718"/>
                <a:ext cx="634450" cy="246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00">
                    <a:solidFill>
                      <a:schemeClr val="dk1"/>
                    </a:solidFill>
                    <a:latin typeface="Arial"/>
                    <a:ea typeface="Arial"/>
                    <a:cs typeface="Arial"/>
                    <a:sym typeface="Arial"/>
                  </a:rPr>
                  <a:t>GRU</a:t>
                </a:r>
                <a:endParaRPr sz="1100"/>
              </a:p>
            </p:txBody>
          </p:sp>
          <p:cxnSp>
            <p:nvCxnSpPr>
              <p:cNvPr id="2184" name="Google Shape;2184;p68"/>
              <p:cNvCxnSpPr/>
              <p:nvPr/>
            </p:nvCxnSpPr>
            <p:spPr>
              <a:xfrm rot="10800000">
                <a:off x="3877012" y="2916684"/>
                <a:ext cx="0" cy="287784"/>
              </a:xfrm>
              <a:prstGeom prst="straightConnector1">
                <a:avLst/>
              </a:prstGeom>
              <a:noFill/>
              <a:ln w="9525" cap="flat" cmpd="sng">
                <a:solidFill>
                  <a:schemeClr val="dk1"/>
                </a:solidFill>
                <a:prstDash val="solid"/>
                <a:miter lim="800000"/>
                <a:headEnd type="none" w="sm" len="sm"/>
                <a:tailEnd type="triangle" w="med" len="med"/>
              </a:ln>
            </p:spPr>
          </p:cxnSp>
          <p:cxnSp>
            <p:nvCxnSpPr>
              <p:cNvPr id="2185" name="Google Shape;2185;p68"/>
              <p:cNvCxnSpPr/>
              <p:nvPr/>
            </p:nvCxnSpPr>
            <p:spPr>
              <a:xfrm rot="10800000">
                <a:off x="3894040" y="2219089"/>
                <a:ext cx="0" cy="287784"/>
              </a:xfrm>
              <a:prstGeom prst="straightConnector1">
                <a:avLst/>
              </a:prstGeom>
              <a:noFill/>
              <a:ln w="9525" cap="flat" cmpd="sng">
                <a:solidFill>
                  <a:schemeClr val="dk1"/>
                </a:solidFill>
                <a:prstDash val="solid"/>
                <a:miter lim="800000"/>
                <a:headEnd type="none" w="sm" len="sm"/>
                <a:tailEnd type="triangle" w="med" len="med"/>
              </a:ln>
            </p:spPr>
          </p:cxnSp>
          <p:cxnSp>
            <p:nvCxnSpPr>
              <p:cNvPr id="2186" name="Google Shape;2186;p68"/>
              <p:cNvCxnSpPr/>
              <p:nvPr/>
            </p:nvCxnSpPr>
            <p:spPr>
              <a:xfrm rot="10800000">
                <a:off x="3895166" y="1607845"/>
                <a:ext cx="0" cy="178691"/>
              </a:xfrm>
              <a:prstGeom prst="straightConnector1">
                <a:avLst/>
              </a:prstGeom>
              <a:noFill/>
              <a:ln w="9525" cap="flat" cmpd="sng">
                <a:solidFill>
                  <a:schemeClr val="dk1"/>
                </a:solidFill>
                <a:prstDash val="solid"/>
                <a:miter lim="800000"/>
                <a:headEnd type="none" w="sm" len="sm"/>
                <a:tailEnd type="triangle" w="med" len="med"/>
              </a:ln>
            </p:spPr>
          </p:cxnSp>
          <p:cxnSp>
            <p:nvCxnSpPr>
              <p:cNvPr id="2187" name="Google Shape;2187;p68"/>
              <p:cNvCxnSpPr/>
              <p:nvPr/>
            </p:nvCxnSpPr>
            <p:spPr>
              <a:xfrm>
                <a:off x="3077279" y="3535363"/>
                <a:ext cx="404759" cy="0"/>
              </a:xfrm>
              <a:prstGeom prst="straightConnector1">
                <a:avLst/>
              </a:prstGeom>
              <a:noFill/>
              <a:ln w="9525" cap="flat" cmpd="sng">
                <a:solidFill>
                  <a:schemeClr val="dk1"/>
                </a:solidFill>
                <a:prstDash val="solid"/>
                <a:miter lim="800000"/>
                <a:headEnd type="none" w="sm" len="sm"/>
                <a:tailEnd type="triangle" w="med" len="med"/>
              </a:ln>
            </p:spPr>
          </p:cxnSp>
          <p:grpSp>
            <p:nvGrpSpPr>
              <p:cNvPr id="2188" name="Google Shape;2188;p68"/>
              <p:cNvGrpSpPr/>
              <p:nvPr/>
            </p:nvGrpSpPr>
            <p:grpSpPr>
              <a:xfrm>
                <a:off x="3380284" y="4672686"/>
                <a:ext cx="659958" cy="397565"/>
                <a:chOff x="1686962" y="4247578"/>
                <a:chExt cx="659958" cy="397565"/>
              </a:xfrm>
            </p:grpSpPr>
            <p:sp>
              <p:nvSpPr>
                <p:cNvPr id="2189" name="Google Shape;2189;p68"/>
                <p:cNvSpPr/>
                <p:nvPr/>
              </p:nvSpPr>
              <p:spPr>
                <a:xfrm>
                  <a:off x="1686962" y="4247578"/>
                  <a:ext cx="659958"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90" name="Google Shape;2190;p68"/>
                <p:cNvSpPr txBox="1"/>
                <p:nvPr/>
              </p:nvSpPr>
              <p:spPr>
                <a:xfrm>
                  <a:off x="1687620" y="4260396"/>
                  <a:ext cx="634450"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600">
                      <a:solidFill>
                        <a:schemeClr val="dk1"/>
                      </a:solidFill>
                      <a:latin typeface="Arial"/>
                      <a:ea typeface="Arial"/>
                      <a:cs typeface="Arial"/>
                      <a:sym typeface="Arial"/>
                    </a:rPr>
                    <a:t>Attention </a:t>
                  </a:r>
                  <a:endParaRPr sz="1100"/>
                </a:p>
                <a:p>
                  <a:pPr marL="0" marR="0" lvl="0" indent="0" algn="ctr" rtl="0">
                    <a:spcBef>
                      <a:spcPts val="0"/>
                    </a:spcBef>
                    <a:spcAft>
                      <a:spcPts val="0"/>
                    </a:spcAft>
                    <a:buNone/>
                  </a:pPr>
                  <a:r>
                    <a:rPr lang="en-IN" sz="600">
                      <a:solidFill>
                        <a:schemeClr val="dk1"/>
                      </a:solidFill>
                      <a:latin typeface="Arial"/>
                      <a:ea typeface="Arial"/>
                      <a:cs typeface="Arial"/>
                      <a:sym typeface="Arial"/>
                    </a:rPr>
                    <a:t>model</a:t>
                  </a:r>
                  <a:endParaRPr sz="1100"/>
                </a:p>
              </p:txBody>
            </p:sp>
          </p:grpSp>
          <p:sp>
            <p:nvSpPr>
              <p:cNvPr id="2191" name="Google Shape;2191;p68"/>
              <p:cNvSpPr/>
              <p:nvPr/>
            </p:nvSpPr>
            <p:spPr>
              <a:xfrm>
                <a:off x="3828772" y="5453291"/>
                <a:ext cx="659958" cy="397565"/>
              </a:xfrm>
              <a:prstGeom prst="roundRect">
                <a:avLst>
                  <a:gd name="adj" fmla="val 50000"/>
                </a:avLst>
              </a:prstGeom>
              <a:solidFill>
                <a:srgbClr val="F2F2F2"/>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2192" name="Google Shape;2192;p68"/>
              <p:cNvSpPr txBox="1"/>
              <p:nvPr/>
            </p:nvSpPr>
            <p:spPr>
              <a:xfrm>
                <a:off x="3591505" y="5481524"/>
                <a:ext cx="1123969"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700">
                    <a:solidFill>
                      <a:schemeClr val="dk1"/>
                    </a:solidFill>
                    <a:latin typeface="Arial"/>
                    <a:ea typeface="Arial"/>
                    <a:cs typeface="Arial"/>
                    <a:sym typeface="Arial"/>
                  </a:rPr>
                  <a:t>Embedding </a:t>
                </a:r>
                <a:endParaRPr sz="1100"/>
              </a:p>
              <a:p>
                <a:pPr marL="0" marR="0" lvl="0" indent="0" algn="ctr" rtl="0">
                  <a:spcBef>
                    <a:spcPts val="0"/>
                  </a:spcBef>
                  <a:spcAft>
                    <a:spcPts val="0"/>
                  </a:spcAft>
                  <a:buNone/>
                </a:pPr>
                <a:r>
                  <a:rPr lang="en-IN" sz="700">
                    <a:solidFill>
                      <a:schemeClr val="dk1"/>
                    </a:solidFill>
                    <a:latin typeface="Arial"/>
                    <a:ea typeface="Arial"/>
                    <a:cs typeface="Arial"/>
                    <a:sym typeface="Arial"/>
                  </a:rPr>
                  <a:t>layer</a:t>
                </a:r>
                <a:endParaRPr sz="700" baseline="-25000">
                  <a:solidFill>
                    <a:schemeClr val="dk1"/>
                  </a:solidFill>
                  <a:latin typeface="Arial"/>
                  <a:ea typeface="Arial"/>
                  <a:cs typeface="Arial"/>
                  <a:sym typeface="Arial"/>
                </a:endParaRPr>
              </a:p>
            </p:txBody>
          </p:sp>
          <p:cxnSp>
            <p:nvCxnSpPr>
              <p:cNvPr id="2193" name="Google Shape;2193;p68"/>
              <p:cNvCxnSpPr>
                <a:stCxn id="2173" idx="0"/>
                <a:endCxn id="2192" idx="2"/>
              </p:cNvCxnSpPr>
              <p:nvPr/>
            </p:nvCxnSpPr>
            <p:spPr>
              <a:xfrm flipV="1">
                <a:off x="4153490" y="5789260"/>
                <a:ext cx="0" cy="444636"/>
              </a:xfrm>
              <a:prstGeom prst="straightConnector1">
                <a:avLst/>
              </a:prstGeom>
              <a:noFill/>
              <a:ln w="9525" cap="flat" cmpd="sng">
                <a:solidFill>
                  <a:schemeClr val="dk1"/>
                </a:solidFill>
                <a:prstDash val="solid"/>
                <a:miter lim="800000"/>
                <a:headEnd type="none" w="sm" len="sm"/>
                <a:tailEnd type="triangle" w="med" len="med"/>
              </a:ln>
            </p:spPr>
          </p:cxnSp>
          <p:cxnSp>
            <p:nvCxnSpPr>
              <p:cNvPr id="2194" name="Google Shape;2194;p68"/>
              <p:cNvCxnSpPr/>
              <p:nvPr/>
            </p:nvCxnSpPr>
            <p:spPr>
              <a:xfrm rot="10800000">
                <a:off x="4146984" y="4289646"/>
                <a:ext cx="0" cy="1163645"/>
              </a:xfrm>
              <a:prstGeom prst="straightConnector1">
                <a:avLst/>
              </a:prstGeom>
              <a:noFill/>
              <a:ln w="9525" cap="flat" cmpd="sng">
                <a:solidFill>
                  <a:schemeClr val="dk1"/>
                </a:solidFill>
                <a:prstDash val="solid"/>
                <a:miter lim="800000"/>
                <a:headEnd type="none" w="sm" len="sm"/>
                <a:tailEnd type="triangle" w="med" len="med"/>
              </a:ln>
            </p:spPr>
          </p:cxnSp>
          <p:cxnSp>
            <p:nvCxnSpPr>
              <p:cNvPr id="2195" name="Google Shape;2195;p68"/>
              <p:cNvCxnSpPr/>
              <p:nvPr/>
            </p:nvCxnSpPr>
            <p:spPr>
              <a:xfrm rot="10800000">
                <a:off x="3843582" y="4293811"/>
                <a:ext cx="0" cy="383040"/>
              </a:xfrm>
              <a:prstGeom prst="straightConnector1">
                <a:avLst/>
              </a:prstGeom>
              <a:noFill/>
              <a:ln w="9525" cap="flat" cmpd="sng">
                <a:solidFill>
                  <a:schemeClr val="dk1"/>
                </a:solidFill>
                <a:prstDash val="solid"/>
                <a:miter lim="800000"/>
                <a:headEnd type="none" w="sm" len="sm"/>
                <a:tailEnd type="triangle" w="med" len="med"/>
              </a:ln>
            </p:spPr>
          </p:cxnSp>
          <p:cxnSp>
            <p:nvCxnSpPr>
              <p:cNvPr id="2196" name="Google Shape;2196;p68"/>
              <p:cNvCxnSpPr/>
              <p:nvPr/>
            </p:nvCxnSpPr>
            <p:spPr>
              <a:xfrm rot="10800000">
                <a:off x="3710263" y="5078002"/>
                <a:ext cx="0" cy="231362"/>
              </a:xfrm>
              <a:prstGeom prst="straightConnector1">
                <a:avLst/>
              </a:prstGeom>
              <a:noFill/>
              <a:ln w="9525" cap="flat" cmpd="sng">
                <a:solidFill>
                  <a:srgbClr val="F4343F"/>
                </a:solidFill>
                <a:prstDash val="solid"/>
                <a:miter lim="800000"/>
                <a:headEnd type="none" w="sm" len="sm"/>
                <a:tailEnd type="triangle" w="med" len="med"/>
              </a:ln>
            </p:spPr>
          </p:cxnSp>
          <p:cxnSp>
            <p:nvCxnSpPr>
              <p:cNvPr id="2197" name="Google Shape;2197;p68"/>
              <p:cNvCxnSpPr/>
              <p:nvPr/>
            </p:nvCxnSpPr>
            <p:spPr>
              <a:xfrm>
                <a:off x="3676207" y="3852624"/>
                <a:ext cx="0" cy="824227"/>
              </a:xfrm>
              <a:prstGeom prst="straightConnector1">
                <a:avLst/>
              </a:prstGeom>
              <a:noFill/>
              <a:ln w="9525" cap="flat" cmpd="sng">
                <a:solidFill>
                  <a:srgbClr val="A5A5A5"/>
                </a:solidFill>
                <a:prstDash val="solid"/>
                <a:miter lim="800000"/>
                <a:headEnd type="none" w="sm" len="sm"/>
                <a:tailEnd type="triangle" w="med" len="med"/>
              </a:ln>
            </p:spPr>
          </p:cxnSp>
          <p:sp>
            <p:nvSpPr>
              <p:cNvPr id="2198" name="Google Shape;2198;p68"/>
              <p:cNvSpPr/>
              <p:nvPr/>
            </p:nvSpPr>
            <p:spPr>
              <a:xfrm>
                <a:off x="3710263" y="4012457"/>
                <a:ext cx="593326" cy="275846"/>
              </a:xfrm>
              <a:prstGeom prst="roundRect">
                <a:avLst>
                  <a:gd name="adj" fmla="val 50000"/>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600">
                    <a:solidFill>
                      <a:srgbClr val="000000"/>
                    </a:solidFill>
                    <a:latin typeface="Arial"/>
                    <a:ea typeface="Arial"/>
                    <a:cs typeface="Arial"/>
                    <a:sym typeface="Arial"/>
                  </a:rPr>
                  <a:t>concat</a:t>
                </a:r>
                <a:endParaRPr sz="600">
                  <a:solidFill>
                    <a:srgbClr val="000000"/>
                  </a:solidFill>
                  <a:latin typeface="Arial"/>
                  <a:ea typeface="Arial"/>
                  <a:cs typeface="Arial"/>
                  <a:sym typeface="Arial"/>
                </a:endParaRPr>
              </a:p>
            </p:txBody>
          </p:sp>
          <p:cxnSp>
            <p:nvCxnSpPr>
              <p:cNvPr id="2199" name="Google Shape;2199;p68"/>
              <p:cNvCxnSpPr>
                <a:stCxn id="2198" idx="0"/>
              </p:cNvCxnSpPr>
              <p:nvPr/>
            </p:nvCxnSpPr>
            <p:spPr>
              <a:xfrm rot="10800000" flipH="1">
                <a:off x="4006926" y="3862157"/>
                <a:ext cx="300" cy="150300"/>
              </a:xfrm>
              <a:prstGeom prst="straightConnector1">
                <a:avLst/>
              </a:prstGeom>
              <a:noFill/>
              <a:ln w="9525" cap="flat" cmpd="sng">
                <a:solidFill>
                  <a:schemeClr val="dk1"/>
                </a:solidFill>
                <a:prstDash val="solid"/>
                <a:miter lim="800000"/>
                <a:headEnd type="none" w="sm" len="sm"/>
                <a:tailEnd type="triangle" w="med" len="med"/>
              </a:ln>
            </p:spPr>
          </p:cxnSp>
        </p:grpSp>
        <p:sp>
          <p:nvSpPr>
            <p:cNvPr id="2200" name="Google Shape;2200;p68"/>
            <p:cNvSpPr txBox="1"/>
            <p:nvPr/>
          </p:nvSpPr>
          <p:spPr>
            <a:xfrm>
              <a:off x="8799089" y="3965278"/>
              <a:ext cx="186383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900">
                  <a:solidFill>
                    <a:schemeClr val="dk1"/>
                  </a:solidFill>
                  <a:latin typeface="Arial"/>
                  <a:ea typeface="Arial"/>
                  <a:cs typeface="Arial"/>
                  <a:sym typeface="Arial"/>
                </a:rPr>
                <a:t>Batch size, 1, 2*embed size</a:t>
              </a:r>
              <a:endParaRPr sz="1100"/>
            </a:p>
            <a:p>
              <a:pPr marL="0" marR="0" lvl="0" indent="0" algn="l" rtl="0">
                <a:spcBef>
                  <a:spcPts val="0"/>
                </a:spcBef>
                <a:spcAft>
                  <a:spcPts val="0"/>
                </a:spcAft>
                <a:buNone/>
              </a:pPr>
              <a:r>
                <a:rPr lang="en-IN" sz="900">
                  <a:solidFill>
                    <a:schemeClr val="dk1"/>
                  </a:solidFill>
                  <a:latin typeface="Arial"/>
                  <a:ea typeface="Arial"/>
                  <a:cs typeface="Arial"/>
                  <a:sym typeface="Arial"/>
                </a:rPr>
                <a:t>(32, 1, 512)</a:t>
              </a:r>
              <a:endParaRPr sz="1100"/>
            </a:p>
          </p:txBody>
        </p:sp>
        <p:grpSp>
          <p:nvGrpSpPr>
            <p:cNvPr id="2201" name="Google Shape;2201;p68"/>
            <p:cNvGrpSpPr/>
            <p:nvPr/>
          </p:nvGrpSpPr>
          <p:grpSpPr>
            <a:xfrm>
              <a:off x="-3159707" y="4632409"/>
              <a:ext cx="5268675" cy="1390202"/>
              <a:chOff x="1708416" y="1660436"/>
              <a:chExt cx="5268675" cy="1390202"/>
            </a:xfrm>
          </p:grpSpPr>
          <p:cxnSp>
            <p:nvCxnSpPr>
              <p:cNvPr id="2202" name="Google Shape;2202;p68"/>
              <p:cNvCxnSpPr/>
              <p:nvPr/>
            </p:nvCxnSpPr>
            <p:spPr>
              <a:xfrm>
                <a:off x="4776516" y="2321804"/>
                <a:ext cx="589037" cy="1"/>
              </a:xfrm>
              <a:prstGeom prst="straightConnector1">
                <a:avLst/>
              </a:prstGeom>
              <a:noFill/>
              <a:ln w="38100" cap="flat" cmpd="sng">
                <a:solidFill>
                  <a:srgbClr val="D8D8D8"/>
                </a:solidFill>
                <a:prstDash val="solid"/>
                <a:miter lim="800000"/>
                <a:headEnd type="none" w="sm" len="sm"/>
                <a:tailEnd type="triangle" w="med" len="med"/>
              </a:ln>
            </p:spPr>
          </p:cxnSp>
          <p:grpSp>
            <p:nvGrpSpPr>
              <p:cNvPr id="2203" name="Google Shape;2203;p68"/>
              <p:cNvGrpSpPr/>
              <p:nvPr/>
            </p:nvGrpSpPr>
            <p:grpSpPr>
              <a:xfrm>
                <a:off x="5211317" y="2197326"/>
                <a:ext cx="1765774" cy="853312"/>
                <a:chOff x="5211317" y="2197326"/>
                <a:chExt cx="1765774" cy="853312"/>
              </a:xfrm>
            </p:grpSpPr>
            <p:sp>
              <p:nvSpPr>
                <p:cNvPr id="2204" name="Google Shape;2204;p68"/>
                <p:cNvSpPr txBox="1"/>
                <p:nvPr/>
              </p:nvSpPr>
              <p:spPr>
                <a:xfrm>
                  <a:off x="5215447" y="2789067"/>
                  <a:ext cx="1761644" cy="26157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b="0" i="0">
                      <a:solidFill>
                        <a:srgbClr val="202124"/>
                      </a:solidFill>
                      <a:latin typeface="Arial"/>
                      <a:ea typeface="Arial"/>
                      <a:cs typeface="Arial"/>
                      <a:sym typeface="Arial"/>
                    </a:rPr>
                    <a:t>(32,64, 256)</a:t>
                  </a:r>
                  <a:endParaRPr sz="1050">
                    <a:solidFill>
                      <a:schemeClr val="dk1"/>
                    </a:solidFill>
                    <a:latin typeface="Arial"/>
                    <a:ea typeface="Arial"/>
                    <a:cs typeface="Arial"/>
                    <a:sym typeface="Arial"/>
                  </a:endParaRPr>
                </a:p>
              </p:txBody>
            </p:sp>
            <p:grpSp>
              <p:nvGrpSpPr>
                <p:cNvPr id="2205" name="Google Shape;2205;p68"/>
                <p:cNvGrpSpPr/>
                <p:nvPr/>
              </p:nvGrpSpPr>
              <p:grpSpPr>
                <a:xfrm>
                  <a:off x="5211317" y="2197326"/>
                  <a:ext cx="1765135" cy="516388"/>
                  <a:chOff x="1086288" y="4752324"/>
                  <a:chExt cx="1765135" cy="516388"/>
                </a:xfrm>
              </p:grpSpPr>
              <p:grpSp>
                <p:nvGrpSpPr>
                  <p:cNvPr id="2206" name="Google Shape;2206;p68"/>
                  <p:cNvGrpSpPr/>
                  <p:nvPr/>
                </p:nvGrpSpPr>
                <p:grpSpPr>
                  <a:xfrm>
                    <a:off x="1396240" y="4752324"/>
                    <a:ext cx="1051575" cy="235028"/>
                    <a:chOff x="4672359" y="4022737"/>
                    <a:chExt cx="1693573" cy="378514"/>
                  </a:xfrm>
                </p:grpSpPr>
                <p:sp>
                  <p:nvSpPr>
                    <p:cNvPr id="2207" name="Google Shape;2207;p68"/>
                    <p:cNvSpPr/>
                    <p:nvPr/>
                  </p:nvSpPr>
                  <p:spPr>
                    <a:xfrm>
                      <a:off x="4672359" y="4022737"/>
                      <a:ext cx="1693573" cy="378514"/>
                    </a:xfrm>
                    <a:prstGeom prst="roundRect">
                      <a:avLst>
                        <a:gd name="adj" fmla="val 15151"/>
                      </a:avLst>
                    </a:prstGeom>
                    <a:no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2208" name="Google Shape;2208;p68"/>
                    <p:cNvCxnSpPr/>
                    <p:nvPr/>
                  </p:nvCxnSpPr>
                  <p:spPr>
                    <a:xfrm>
                      <a:off x="5082867" y="4022737"/>
                      <a:ext cx="0" cy="378514"/>
                    </a:xfrm>
                    <a:prstGeom prst="straightConnector1">
                      <a:avLst/>
                    </a:prstGeom>
                    <a:noFill/>
                    <a:ln w="12700" cap="flat" cmpd="sng">
                      <a:solidFill>
                        <a:srgbClr val="595959"/>
                      </a:solidFill>
                      <a:prstDash val="solid"/>
                      <a:miter lim="800000"/>
                      <a:headEnd type="none" w="sm" len="sm"/>
                      <a:tailEnd type="none" w="sm" len="sm"/>
                    </a:ln>
                  </p:spPr>
                </p:cxnSp>
                <p:cxnSp>
                  <p:nvCxnSpPr>
                    <p:cNvPr id="2209" name="Google Shape;2209;p68"/>
                    <p:cNvCxnSpPr/>
                    <p:nvPr/>
                  </p:nvCxnSpPr>
                  <p:spPr>
                    <a:xfrm>
                      <a:off x="5509948" y="4022737"/>
                      <a:ext cx="0" cy="378514"/>
                    </a:xfrm>
                    <a:prstGeom prst="straightConnector1">
                      <a:avLst/>
                    </a:prstGeom>
                    <a:noFill/>
                    <a:ln w="12700" cap="flat" cmpd="sng">
                      <a:solidFill>
                        <a:srgbClr val="595959"/>
                      </a:solidFill>
                      <a:prstDash val="solid"/>
                      <a:miter lim="800000"/>
                      <a:headEnd type="none" w="sm" len="sm"/>
                      <a:tailEnd type="none" w="sm" len="sm"/>
                    </a:ln>
                  </p:spPr>
                </p:cxnSp>
                <p:cxnSp>
                  <p:nvCxnSpPr>
                    <p:cNvPr id="2210" name="Google Shape;2210;p68"/>
                    <p:cNvCxnSpPr/>
                    <p:nvPr/>
                  </p:nvCxnSpPr>
                  <p:spPr>
                    <a:xfrm>
                      <a:off x="5955194" y="4022737"/>
                      <a:ext cx="0" cy="378514"/>
                    </a:xfrm>
                    <a:prstGeom prst="straightConnector1">
                      <a:avLst/>
                    </a:prstGeom>
                    <a:noFill/>
                    <a:ln w="12700" cap="flat" cmpd="sng">
                      <a:solidFill>
                        <a:srgbClr val="595959"/>
                      </a:solidFill>
                      <a:prstDash val="solid"/>
                      <a:miter lim="800000"/>
                      <a:headEnd type="none" w="sm" len="sm"/>
                      <a:tailEnd type="none" w="sm" len="sm"/>
                    </a:ln>
                  </p:spPr>
                </p:cxnSp>
                <p:sp>
                  <p:nvSpPr>
                    <p:cNvPr id="2211" name="Google Shape;2211;p68"/>
                    <p:cNvSpPr/>
                    <p:nvPr/>
                  </p:nvSpPr>
                  <p:spPr>
                    <a:xfrm>
                      <a:off x="4718044" y="4061765"/>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sp>
                  <p:nvSpPr>
                    <p:cNvPr id="2212" name="Google Shape;2212;p68"/>
                    <p:cNvSpPr/>
                    <p:nvPr/>
                  </p:nvSpPr>
                  <p:spPr>
                    <a:xfrm>
                      <a:off x="5143169" y="4061764"/>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sp>
                  <p:nvSpPr>
                    <p:cNvPr id="2213" name="Google Shape;2213;p68"/>
                    <p:cNvSpPr/>
                    <p:nvPr/>
                  </p:nvSpPr>
                  <p:spPr>
                    <a:xfrm>
                      <a:off x="5568294" y="4061763"/>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sp>
                  <p:nvSpPr>
                    <p:cNvPr id="2214" name="Google Shape;2214;p68"/>
                    <p:cNvSpPr/>
                    <p:nvPr/>
                  </p:nvSpPr>
                  <p:spPr>
                    <a:xfrm>
                      <a:off x="5993419" y="4061763"/>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grpSp>
              <p:sp>
                <p:nvSpPr>
                  <p:cNvPr id="2215" name="Google Shape;2215;p68"/>
                  <p:cNvSpPr txBox="1"/>
                  <p:nvPr/>
                </p:nvSpPr>
                <p:spPr>
                  <a:xfrm>
                    <a:off x="1086288" y="5053308"/>
                    <a:ext cx="1765135" cy="21540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800">
                        <a:solidFill>
                          <a:schemeClr val="dk1"/>
                        </a:solidFill>
                        <a:latin typeface="Arial"/>
                        <a:ea typeface="Arial"/>
                        <a:cs typeface="Arial"/>
                        <a:sym typeface="Arial"/>
                      </a:rPr>
                      <a:t>(Batch,(HxW)*C)</a:t>
                    </a:r>
                    <a:endParaRPr sz="1100"/>
                  </a:p>
                </p:txBody>
              </p:sp>
            </p:grpSp>
          </p:grpSp>
          <p:sp>
            <p:nvSpPr>
              <p:cNvPr id="2216" name="Google Shape;2216;p68"/>
              <p:cNvSpPr/>
              <p:nvPr/>
            </p:nvSpPr>
            <p:spPr>
              <a:xfrm>
                <a:off x="3328743" y="1660436"/>
                <a:ext cx="1271225" cy="1271221"/>
              </a:xfrm>
              <a:prstGeom prst="roundRect">
                <a:avLst>
                  <a:gd name="adj" fmla="val 16667"/>
                </a:avLst>
              </a:prstGeom>
              <a:solidFill>
                <a:schemeClr val="lt1"/>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217" name="Google Shape;2217;p68"/>
              <p:cNvSpPr txBox="1"/>
              <p:nvPr/>
            </p:nvSpPr>
            <p:spPr>
              <a:xfrm>
                <a:off x="3117920" y="2149527"/>
                <a:ext cx="1692869" cy="26157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rgbClr val="7F7F7F"/>
                    </a:solidFill>
                    <a:latin typeface="Arial"/>
                    <a:ea typeface="Arial"/>
                    <a:cs typeface="Arial"/>
                    <a:sym typeface="Arial"/>
                  </a:rPr>
                  <a:t>Encoder</a:t>
                </a:r>
                <a:endParaRPr sz="1100">
                  <a:solidFill>
                    <a:srgbClr val="7F7F7F"/>
                  </a:solidFill>
                  <a:latin typeface="Arial"/>
                  <a:ea typeface="Arial"/>
                  <a:cs typeface="Arial"/>
                  <a:sym typeface="Arial"/>
                </a:endParaRPr>
              </a:p>
            </p:txBody>
          </p:sp>
          <p:cxnSp>
            <p:nvCxnSpPr>
              <p:cNvPr id="2218" name="Google Shape;2218;p68"/>
              <p:cNvCxnSpPr/>
              <p:nvPr/>
            </p:nvCxnSpPr>
            <p:spPr>
              <a:xfrm rot="10800000" flipH="1">
                <a:off x="2561782" y="2296046"/>
                <a:ext cx="722125" cy="7370"/>
              </a:xfrm>
              <a:prstGeom prst="straightConnector1">
                <a:avLst/>
              </a:prstGeom>
              <a:noFill/>
              <a:ln w="38100" cap="flat" cmpd="sng">
                <a:solidFill>
                  <a:srgbClr val="D8D8D8"/>
                </a:solidFill>
                <a:prstDash val="solid"/>
                <a:miter lim="800000"/>
                <a:headEnd type="none" w="sm" len="sm"/>
                <a:tailEnd type="triangle" w="med" len="med"/>
              </a:ln>
            </p:spPr>
          </p:cxnSp>
          <p:sp>
            <p:nvSpPr>
              <p:cNvPr id="2219" name="Google Shape;2219;p68"/>
              <p:cNvSpPr/>
              <p:nvPr/>
            </p:nvSpPr>
            <p:spPr>
              <a:xfrm>
                <a:off x="1708416" y="1886956"/>
                <a:ext cx="887402" cy="827185"/>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220" name="Google Shape;2220;p68"/>
              <p:cNvSpPr/>
              <p:nvPr/>
            </p:nvSpPr>
            <p:spPr>
              <a:xfrm>
                <a:off x="1756777" y="2143026"/>
                <a:ext cx="782587"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200" b="1" dirty="0">
                    <a:solidFill>
                      <a:schemeClr val="lt1"/>
                    </a:solidFill>
                    <a:latin typeface="Arial"/>
                    <a:ea typeface="Arial"/>
                    <a:cs typeface="Arial"/>
                    <a:sym typeface="Arial"/>
                  </a:rPr>
                  <a:t>Images</a:t>
                </a:r>
                <a:endParaRPr sz="1200" dirty="0">
                  <a:solidFill>
                    <a:schemeClr val="lt1"/>
                  </a:solidFill>
                  <a:latin typeface="Calibri"/>
                  <a:ea typeface="Calibri"/>
                  <a:cs typeface="Calibri"/>
                  <a:sym typeface="Calibri"/>
                </a:endParaRPr>
              </a:p>
            </p:txBody>
          </p:sp>
        </p:grpSp>
        <p:grpSp>
          <p:nvGrpSpPr>
            <p:cNvPr id="2221" name="Google Shape;2221;p68"/>
            <p:cNvGrpSpPr/>
            <p:nvPr/>
          </p:nvGrpSpPr>
          <p:grpSpPr>
            <a:xfrm>
              <a:off x="4098931" y="7241632"/>
              <a:ext cx="3288105" cy="2410560"/>
              <a:chOff x="5880010" y="4158911"/>
              <a:chExt cx="3288105" cy="2410560"/>
            </a:xfrm>
          </p:grpSpPr>
          <p:sp>
            <p:nvSpPr>
              <p:cNvPr id="2222" name="Google Shape;2222;p68"/>
              <p:cNvSpPr/>
              <p:nvPr/>
            </p:nvSpPr>
            <p:spPr>
              <a:xfrm>
                <a:off x="7509139" y="5298250"/>
                <a:ext cx="1271225" cy="1271221"/>
              </a:xfrm>
              <a:prstGeom prst="roundRect">
                <a:avLst>
                  <a:gd name="adj" fmla="val 50000"/>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223" name="Google Shape;2223;p68"/>
              <p:cNvSpPr txBox="1"/>
              <p:nvPr/>
            </p:nvSpPr>
            <p:spPr>
              <a:xfrm>
                <a:off x="7298316" y="5787341"/>
                <a:ext cx="1692869" cy="26157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rgbClr val="7F7F7F"/>
                    </a:solidFill>
                    <a:latin typeface="Arial"/>
                    <a:ea typeface="Arial"/>
                    <a:cs typeface="Arial"/>
                    <a:sym typeface="Arial"/>
                  </a:rPr>
                  <a:t>Pre-processing</a:t>
                </a:r>
                <a:endParaRPr sz="1100"/>
              </a:p>
            </p:txBody>
          </p:sp>
          <p:cxnSp>
            <p:nvCxnSpPr>
              <p:cNvPr id="2224" name="Google Shape;2224;p68"/>
              <p:cNvCxnSpPr/>
              <p:nvPr/>
            </p:nvCxnSpPr>
            <p:spPr>
              <a:xfrm>
                <a:off x="6797180" y="5933858"/>
                <a:ext cx="603270" cy="1"/>
              </a:xfrm>
              <a:prstGeom prst="straightConnector1">
                <a:avLst/>
              </a:prstGeom>
              <a:noFill/>
              <a:ln w="38100" cap="flat" cmpd="sng">
                <a:solidFill>
                  <a:srgbClr val="D8D8D8"/>
                </a:solidFill>
                <a:prstDash val="solid"/>
                <a:miter lim="800000"/>
                <a:headEnd type="none" w="sm" len="sm"/>
                <a:tailEnd type="triangle" w="med" len="med"/>
              </a:ln>
            </p:spPr>
          </p:cxnSp>
          <p:grpSp>
            <p:nvGrpSpPr>
              <p:cNvPr id="2225" name="Google Shape;2225;p68"/>
              <p:cNvGrpSpPr/>
              <p:nvPr/>
            </p:nvGrpSpPr>
            <p:grpSpPr>
              <a:xfrm>
                <a:off x="5880010" y="5520267"/>
                <a:ext cx="931665" cy="827185"/>
                <a:chOff x="1290674" y="4666604"/>
                <a:chExt cx="931665" cy="827185"/>
              </a:xfrm>
            </p:grpSpPr>
            <p:sp>
              <p:nvSpPr>
                <p:cNvPr id="2226" name="Google Shape;2226;p68"/>
                <p:cNvSpPr/>
                <p:nvPr/>
              </p:nvSpPr>
              <p:spPr>
                <a:xfrm>
                  <a:off x="1320442" y="4666604"/>
                  <a:ext cx="887402" cy="827185"/>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227" name="Google Shape;2227;p68"/>
                <p:cNvSpPr/>
                <p:nvPr/>
              </p:nvSpPr>
              <p:spPr>
                <a:xfrm>
                  <a:off x="1290674" y="4903323"/>
                  <a:ext cx="931665"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100" b="1">
                      <a:solidFill>
                        <a:schemeClr val="lt1"/>
                      </a:solidFill>
                      <a:latin typeface="Arial"/>
                      <a:ea typeface="Arial"/>
                      <a:cs typeface="Arial"/>
                      <a:sym typeface="Arial"/>
                    </a:rPr>
                    <a:t>Captions</a:t>
                  </a:r>
                  <a:endParaRPr sz="1100">
                    <a:solidFill>
                      <a:schemeClr val="lt1"/>
                    </a:solidFill>
                    <a:latin typeface="Calibri"/>
                    <a:ea typeface="Calibri"/>
                    <a:cs typeface="Calibri"/>
                    <a:sym typeface="Calibri"/>
                  </a:endParaRPr>
                </a:p>
              </p:txBody>
            </p:sp>
          </p:grpSp>
          <p:grpSp>
            <p:nvGrpSpPr>
              <p:cNvPr id="2228" name="Google Shape;2228;p68"/>
              <p:cNvGrpSpPr/>
              <p:nvPr/>
            </p:nvGrpSpPr>
            <p:grpSpPr>
              <a:xfrm>
                <a:off x="7226466" y="4158911"/>
                <a:ext cx="1941649" cy="1088539"/>
                <a:chOff x="5799335" y="3393394"/>
                <a:chExt cx="1941649" cy="1088539"/>
              </a:xfrm>
            </p:grpSpPr>
            <p:cxnSp>
              <p:nvCxnSpPr>
                <p:cNvPr id="2229" name="Google Shape;2229;p68"/>
                <p:cNvCxnSpPr/>
                <p:nvPr/>
              </p:nvCxnSpPr>
              <p:spPr>
                <a:xfrm rot="10800000" flipH="1">
                  <a:off x="6717621" y="4243079"/>
                  <a:ext cx="454" cy="238854"/>
                </a:xfrm>
                <a:prstGeom prst="straightConnector1">
                  <a:avLst/>
                </a:prstGeom>
                <a:noFill/>
                <a:ln w="38100" cap="flat" cmpd="sng">
                  <a:solidFill>
                    <a:srgbClr val="D8D8D8"/>
                  </a:solidFill>
                  <a:prstDash val="solid"/>
                  <a:miter lim="800000"/>
                  <a:headEnd type="none" w="sm" len="sm"/>
                  <a:tailEnd type="triangle" w="med" len="med"/>
                </a:ln>
              </p:spPr>
            </p:cxnSp>
            <p:sp>
              <p:nvSpPr>
                <p:cNvPr id="2230" name="Google Shape;2230;p68"/>
                <p:cNvSpPr txBox="1"/>
                <p:nvPr/>
              </p:nvSpPr>
              <p:spPr>
                <a:xfrm>
                  <a:off x="5891721" y="3985135"/>
                  <a:ext cx="1761644" cy="26157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b="0" i="0">
                      <a:solidFill>
                        <a:srgbClr val="202124"/>
                      </a:solidFill>
                      <a:latin typeface="Arial"/>
                      <a:ea typeface="Arial"/>
                      <a:cs typeface="Arial"/>
                      <a:sym typeface="Arial"/>
                    </a:rPr>
                    <a:t>(32,40)</a:t>
                  </a:r>
                  <a:endParaRPr sz="1050">
                    <a:solidFill>
                      <a:schemeClr val="dk1"/>
                    </a:solidFill>
                    <a:latin typeface="Arial"/>
                    <a:ea typeface="Arial"/>
                    <a:cs typeface="Arial"/>
                    <a:sym typeface="Arial"/>
                  </a:endParaRPr>
                </a:p>
              </p:txBody>
            </p:sp>
            <p:grpSp>
              <p:nvGrpSpPr>
                <p:cNvPr id="2231" name="Google Shape;2231;p68"/>
                <p:cNvGrpSpPr/>
                <p:nvPr/>
              </p:nvGrpSpPr>
              <p:grpSpPr>
                <a:xfrm>
                  <a:off x="5799335" y="3393394"/>
                  <a:ext cx="1941649" cy="516388"/>
                  <a:chOff x="998031" y="4752324"/>
                  <a:chExt cx="1941649" cy="516388"/>
                </a:xfrm>
              </p:grpSpPr>
              <p:grpSp>
                <p:nvGrpSpPr>
                  <p:cNvPr id="2232" name="Google Shape;2232;p68"/>
                  <p:cNvGrpSpPr/>
                  <p:nvPr/>
                </p:nvGrpSpPr>
                <p:grpSpPr>
                  <a:xfrm>
                    <a:off x="1396240" y="4752324"/>
                    <a:ext cx="1051575" cy="235028"/>
                    <a:chOff x="4672359" y="4022737"/>
                    <a:chExt cx="1693573" cy="378514"/>
                  </a:xfrm>
                </p:grpSpPr>
                <p:sp>
                  <p:nvSpPr>
                    <p:cNvPr id="2233" name="Google Shape;2233;p68"/>
                    <p:cNvSpPr/>
                    <p:nvPr/>
                  </p:nvSpPr>
                  <p:spPr>
                    <a:xfrm>
                      <a:off x="4672359" y="4022737"/>
                      <a:ext cx="1693573" cy="378514"/>
                    </a:xfrm>
                    <a:prstGeom prst="roundRect">
                      <a:avLst>
                        <a:gd name="adj" fmla="val 15151"/>
                      </a:avLst>
                    </a:prstGeom>
                    <a:no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cxnSp>
                  <p:nvCxnSpPr>
                    <p:cNvPr id="2234" name="Google Shape;2234;p68"/>
                    <p:cNvCxnSpPr/>
                    <p:nvPr/>
                  </p:nvCxnSpPr>
                  <p:spPr>
                    <a:xfrm>
                      <a:off x="5082867" y="4022737"/>
                      <a:ext cx="0" cy="378514"/>
                    </a:xfrm>
                    <a:prstGeom prst="straightConnector1">
                      <a:avLst/>
                    </a:prstGeom>
                    <a:noFill/>
                    <a:ln w="12700" cap="flat" cmpd="sng">
                      <a:solidFill>
                        <a:srgbClr val="595959"/>
                      </a:solidFill>
                      <a:prstDash val="solid"/>
                      <a:miter lim="800000"/>
                      <a:headEnd type="none" w="sm" len="sm"/>
                      <a:tailEnd type="none" w="sm" len="sm"/>
                    </a:ln>
                  </p:spPr>
                </p:cxnSp>
                <p:cxnSp>
                  <p:nvCxnSpPr>
                    <p:cNvPr id="2235" name="Google Shape;2235;p68"/>
                    <p:cNvCxnSpPr/>
                    <p:nvPr/>
                  </p:nvCxnSpPr>
                  <p:spPr>
                    <a:xfrm>
                      <a:off x="5509948" y="4022737"/>
                      <a:ext cx="0" cy="378514"/>
                    </a:xfrm>
                    <a:prstGeom prst="straightConnector1">
                      <a:avLst/>
                    </a:prstGeom>
                    <a:noFill/>
                    <a:ln w="12700" cap="flat" cmpd="sng">
                      <a:solidFill>
                        <a:srgbClr val="595959"/>
                      </a:solidFill>
                      <a:prstDash val="solid"/>
                      <a:miter lim="800000"/>
                      <a:headEnd type="none" w="sm" len="sm"/>
                      <a:tailEnd type="none" w="sm" len="sm"/>
                    </a:ln>
                  </p:spPr>
                </p:cxnSp>
                <p:cxnSp>
                  <p:nvCxnSpPr>
                    <p:cNvPr id="2236" name="Google Shape;2236;p68"/>
                    <p:cNvCxnSpPr/>
                    <p:nvPr/>
                  </p:nvCxnSpPr>
                  <p:spPr>
                    <a:xfrm>
                      <a:off x="5955194" y="4022737"/>
                      <a:ext cx="0" cy="378514"/>
                    </a:xfrm>
                    <a:prstGeom prst="straightConnector1">
                      <a:avLst/>
                    </a:prstGeom>
                    <a:noFill/>
                    <a:ln w="12700" cap="flat" cmpd="sng">
                      <a:solidFill>
                        <a:srgbClr val="595959"/>
                      </a:solidFill>
                      <a:prstDash val="solid"/>
                      <a:miter lim="800000"/>
                      <a:headEnd type="none" w="sm" len="sm"/>
                      <a:tailEnd type="none" w="sm" len="sm"/>
                    </a:ln>
                  </p:spPr>
                </p:cxnSp>
                <p:sp>
                  <p:nvSpPr>
                    <p:cNvPr id="2237" name="Google Shape;2237;p68"/>
                    <p:cNvSpPr/>
                    <p:nvPr/>
                  </p:nvSpPr>
                  <p:spPr>
                    <a:xfrm>
                      <a:off x="4718044" y="4061765"/>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sp>
                  <p:nvSpPr>
                    <p:cNvPr id="2238" name="Google Shape;2238;p68"/>
                    <p:cNvSpPr/>
                    <p:nvPr/>
                  </p:nvSpPr>
                  <p:spPr>
                    <a:xfrm>
                      <a:off x="5143169" y="4061764"/>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sp>
                  <p:nvSpPr>
                    <p:cNvPr id="2239" name="Google Shape;2239;p68"/>
                    <p:cNvSpPr/>
                    <p:nvPr/>
                  </p:nvSpPr>
                  <p:spPr>
                    <a:xfrm>
                      <a:off x="5568294" y="4061763"/>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sp>
                  <p:nvSpPr>
                    <p:cNvPr id="2240" name="Google Shape;2240;p68"/>
                    <p:cNvSpPr/>
                    <p:nvPr/>
                  </p:nvSpPr>
                  <p:spPr>
                    <a:xfrm>
                      <a:off x="5993419" y="4061763"/>
                      <a:ext cx="314690" cy="300457"/>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grpSp>
              <p:sp>
                <p:nvSpPr>
                  <p:cNvPr id="2241" name="Google Shape;2241;p68"/>
                  <p:cNvSpPr txBox="1"/>
                  <p:nvPr/>
                </p:nvSpPr>
                <p:spPr>
                  <a:xfrm>
                    <a:off x="998031" y="5053309"/>
                    <a:ext cx="1941649" cy="21540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800">
                        <a:solidFill>
                          <a:schemeClr val="dk1"/>
                        </a:solidFill>
                        <a:latin typeface="Arial"/>
                        <a:ea typeface="Arial"/>
                        <a:cs typeface="Arial"/>
                        <a:sym typeface="Arial"/>
                      </a:rPr>
                      <a:t>(Batch,seqlength)</a:t>
                    </a:r>
                    <a:endParaRPr sz="1100"/>
                  </a:p>
                </p:txBody>
              </p:sp>
            </p:gr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2245"/>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49"/>
        <p:cNvGrpSpPr/>
        <p:nvPr/>
      </p:nvGrpSpPr>
      <p:grpSpPr>
        <a:xfrm>
          <a:off x="0" y="0"/>
          <a:ext cx="0" cy="0"/>
          <a:chOff x="0" y="0"/>
          <a:chExt cx="0" cy="0"/>
        </a:xfrm>
      </p:grpSpPr>
      <p:grpSp>
        <p:nvGrpSpPr>
          <p:cNvPr id="2250" name="Google Shape;2250;p70"/>
          <p:cNvGrpSpPr/>
          <p:nvPr/>
        </p:nvGrpSpPr>
        <p:grpSpPr>
          <a:xfrm>
            <a:off x="0" y="0"/>
            <a:ext cx="12192000" cy="816077"/>
            <a:chOff x="0" y="0"/>
            <a:chExt cx="12192000" cy="816077"/>
          </a:xfrm>
        </p:grpSpPr>
        <p:sp>
          <p:nvSpPr>
            <p:cNvPr id="2251" name="Google Shape;2251;p70"/>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2" name="Google Shape;2252;p70"/>
            <p:cNvSpPr txBox="1"/>
            <p:nvPr/>
          </p:nvSpPr>
          <p:spPr>
            <a:xfrm>
              <a:off x="2006419" y="88488"/>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Model training</a:t>
              </a:r>
              <a:endParaRPr sz="3200" b="1">
                <a:solidFill>
                  <a:schemeClr val="lt1"/>
                </a:solidFill>
                <a:latin typeface="Arial"/>
                <a:ea typeface="Arial"/>
                <a:cs typeface="Arial"/>
                <a:sym typeface="Arial"/>
              </a:endParaRPr>
            </a:p>
          </p:txBody>
        </p:sp>
      </p:grpSp>
      <p:grpSp>
        <p:nvGrpSpPr>
          <p:cNvPr id="2253" name="Google Shape;2253;p70"/>
          <p:cNvGrpSpPr/>
          <p:nvPr/>
        </p:nvGrpSpPr>
        <p:grpSpPr>
          <a:xfrm>
            <a:off x="2600081" y="2971122"/>
            <a:ext cx="6510056" cy="1692000"/>
            <a:chOff x="628704" y="2354435"/>
            <a:chExt cx="5380212" cy="1692000"/>
          </a:xfrm>
        </p:grpSpPr>
        <p:sp>
          <p:nvSpPr>
            <p:cNvPr id="2254" name="Google Shape;2254;p70"/>
            <p:cNvSpPr/>
            <p:nvPr/>
          </p:nvSpPr>
          <p:spPr>
            <a:xfrm>
              <a:off x="628704" y="2354435"/>
              <a:ext cx="5380212" cy="1692000"/>
            </a:xfrm>
            <a:prstGeom prst="roundRect">
              <a:avLst>
                <a:gd name="adj" fmla="val 4243"/>
              </a:avLst>
            </a:prstGeom>
            <a:solidFill>
              <a:srgbClr val="F2F2F2"/>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255" name="Google Shape;2255;p70"/>
            <p:cNvSpPr txBox="1"/>
            <p:nvPr/>
          </p:nvSpPr>
          <p:spPr>
            <a:xfrm>
              <a:off x="736406" y="2475510"/>
              <a:ext cx="4930865"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mo"/>
                <a:buNone/>
              </a:pPr>
              <a:r>
                <a:rPr lang="en-IN" sz="1800" b="0" i="0" u="none" strike="noStrike" cap="none">
                  <a:solidFill>
                    <a:srgbClr val="000000"/>
                  </a:solidFill>
                  <a:latin typeface="Arimo"/>
                  <a:ea typeface="Arimo"/>
                  <a:cs typeface="Arimo"/>
                  <a:sym typeface="Arimo"/>
                </a:rPr>
                <a:t>[</a:t>
              </a:r>
              <a:br>
                <a:rPr lang="en-IN" sz="1800" b="0" i="0" u="none" strike="noStrike" cap="none">
                  <a:solidFill>
                    <a:srgbClr val="212121"/>
                  </a:solidFill>
                  <a:latin typeface="Arimo"/>
                  <a:ea typeface="Arimo"/>
                  <a:cs typeface="Arimo"/>
                  <a:sym typeface="Arimo"/>
                </a:rPr>
              </a:br>
              <a:r>
                <a:rPr lang="en-IN" sz="1800" b="0" i="0" u="none" strike="noStrike" cap="none">
                  <a:solidFill>
                    <a:srgbClr val="000000"/>
                  </a:solidFill>
                  <a:latin typeface="Arimo"/>
                  <a:ea typeface="Arimo"/>
                  <a:cs typeface="Arimo"/>
                  <a:sym typeface="Arimo"/>
                </a:rPr>
                <a:t>  ["Hello", "world", "!"],</a:t>
              </a:r>
              <a:br>
                <a:rPr lang="en-IN" sz="1800" b="0" i="0" u="none" strike="noStrike" cap="none">
                  <a:solidFill>
                    <a:srgbClr val="212121"/>
                  </a:solidFill>
                  <a:latin typeface="Arimo"/>
                  <a:ea typeface="Arimo"/>
                  <a:cs typeface="Arimo"/>
                  <a:sym typeface="Arimo"/>
                </a:rPr>
              </a:br>
              <a:r>
                <a:rPr lang="en-IN" sz="1800" b="0" i="0" u="none" strike="noStrike" cap="none">
                  <a:solidFill>
                    <a:srgbClr val="000000"/>
                  </a:solidFill>
                  <a:latin typeface="Arimo"/>
                  <a:ea typeface="Arimo"/>
                  <a:cs typeface="Arimo"/>
                  <a:sym typeface="Arimo"/>
                </a:rPr>
                <a:t>  ["How", "are", "you", "doing", "today"],</a:t>
              </a:r>
              <a:br>
                <a:rPr lang="en-IN" sz="1800" b="0" i="0" u="none" strike="noStrike" cap="none">
                  <a:solidFill>
                    <a:srgbClr val="212121"/>
                  </a:solidFill>
                  <a:latin typeface="Arimo"/>
                  <a:ea typeface="Arimo"/>
                  <a:cs typeface="Arimo"/>
                  <a:sym typeface="Arimo"/>
                </a:rPr>
              </a:br>
              <a:r>
                <a:rPr lang="en-IN" sz="1800" b="0" i="0" u="none" strike="noStrike" cap="none">
                  <a:solidFill>
                    <a:srgbClr val="000000"/>
                  </a:solidFill>
                  <a:latin typeface="Arimo"/>
                  <a:ea typeface="Arimo"/>
                  <a:cs typeface="Arimo"/>
                  <a:sym typeface="Arimo"/>
                </a:rPr>
                <a:t>  ["The", "weather", "will", "be", "nice", "tomorrow"],</a:t>
              </a:r>
              <a:br>
                <a:rPr lang="en-IN" sz="1800" b="0" i="0" u="none" strike="noStrike" cap="none">
                  <a:solidFill>
                    <a:srgbClr val="212121"/>
                  </a:solidFill>
                  <a:latin typeface="Arimo"/>
                  <a:ea typeface="Arimo"/>
                  <a:cs typeface="Arimo"/>
                  <a:sym typeface="Arimo"/>
                </a:rPr>
              </a:br>
              <a:r>
                <a:rPr lang="en-IN" sz="1800" b="0" i="0" u="none" strike="noStrike" cap="none">
                  <a:solidFill>
                    <a:srgbClr val="000000"/>
                  </a:solidFill>
                  <a:latin typeface="Arimo"/>
                  <a:ea typeface="Arimo"/>
                  <a:cs typeface="Arimo"/>
                  <a:sym typeface="Arimo"/>
                </a:rPr>
                <a:t>]</a:t>
              </a:r>
              <a:r>
                <a:rPr lang="en-IN" sz="1600" b="0" i="0" u="none" strike="noStrike" cap="none">
                  <a:solidFill>
                    <a:schemeClr val="dk1"/>
                  </a:solidFill>
                  <a:latin typeface="Calibri"/>
                  <a:ea typeface="Calibri"/>
                  <a:cs typeface="Calibri"/>
                  <a:sym typeface="Calibri"/>
                </a:rPr>
                <a:t> </a:t>
              </a:r>
              <a:endParaRPr sz="4400" b="0" i="0" u="none" strike="noStrike" cap="none">
                <a:solidFill>
                  <a:schemeClr val="dk1"/>
                </a:solidFill>
                <a:latin typeface="Arial"/>
                <a:ea typeface="Arial"/>
                <a:cs typeface="Arial"/>
                <a:sym typeface="Aria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grpSp>
        <p:nvGrpSpPr>
          <p:cNvPr id="2260" name="Google Shape;2260;p71"/>
          <p:cNvGrpSpPr/>
          <p:nvPr/>
        </p:nvGrpSpPr>
        <p:grpSpPr>
          <a:xfrm>
            <a:off x="0" y="0"/>
            <a:ext cx="12192000" cy="816077"/>
            <a:chOff x="0" y="0"/>
            <a:chExt cx="12192000" cy="816077"/>
          </a:xfrm>
        </p:grpSpPr>
        <p:sp>
          <p:nvSpPr>
            <p:cNvPr id="2261" name="Google Shape;2261;p71"/>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2" name="Google Shape;2262;p71"/>
            <p:cNvSpPr txBox="1"/>
            <p:nvPr/>
          </p:nvSpPr>
          <p:spPr>
            <a:xfrm>
              <a:off x="2006419" y="88488"/>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Model training</a:t>
              </a:r>
              <a:endParaRPr sz="3200" b="1">
                <a:solidFill>
                  <a:schemeClr val="lt1"/>
                </a:solidFill>
                <a:latin typeface="Arial"/>
                <a:ea typeface="Arial"/>
                <a:cs typeface="Arial"/>
                <a:sym typeface="Arial"/>
              </a:endParaRPr>
            </a:p>
          </p:txBody>
        </p:sp>
      </p:grpSp>
      <p:grpSp>
        <p:nvGrpSpPr>
          <p:cNvPr id="2263" name="Google Shape;2263;p71"/>
          <p:cNvGrpSpPr/>
          <p:nvPr/>
        </p:nvGrpSpPr>
        <p:grpSpPr>
          <a:xfrm>
            <a:off x="474897" y="1801540"/>
            <a:ext cx="5380212" cy="1692000"/>
            <a:chOff x="628704" y="2354435"/>
            <a:chExt cx="5380212" cy="1692000"/>
          </a:xfrm>
        </p:grpSpPr>
        <p:sp>
          <p:nvSpPr>
            <p:cNvPr id="2264" name="Google Shape;2264;p71"/>
            <p:cNvSpPr/>
            <p:nvPr/>
          </p:nvSpPr>
          <p:spPr>
            <a:xfrm>
              <a:off x="628704" y="2354435"/>
              <a:ext cx="5380212" cy="1692000"/>
            </a:xfrm>
            <a:prstGeom prst="roundRect">
              <a:avLst>
                <a:gd name="adj" fmla="val 4243"/>
              </a:avLst>
            </a:prstGeom>
            <a:solidFill>
              <a:srgbClr val="F2F2F2"/>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5" name="Google Shape;2265;p71"/>
            <p:cNvSpPr txBox="1"/>
            <p:nvPr/>
          </p:nvSpPr>
          <p:spPr>
            <a:xfrm>
              <a:off x="736406" y="2475510"/>
              <a:ext cx="4930865"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mo"/>
                <a:buNone/>
              </a:pPr>
              <a:r>
                <a:rPr lang="en-IN" sz="1600" b="0" i="0" u="none" strike="noStrike" cap="none">
                  <a:solidFill>
                    <a:srgbClr val="000000"/>
                  </a:solidFill>
                  <a:latin typeface="Arimo"/>
                  <a:ea typeface="Arimo"/>
                  <a:cs typeface="Arimo"/>
                  <a:sym typeface="Arimo"/>
                </a:rPr>
                <a:t>[</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  ["Hello", "world", "!"],</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  ["How", "are", "you", "doing", "today"],</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  ["The", "weather", "will", "be", "nice", "tomorrow"],</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a:t>
              </a:r>
              <a:r>
                <a:rPr lang="en-IN" sz="1400" b="0" i="0" u="none" strike="noStrike" cap="none">
                  <a:solidFill>
                    <a:schemeClr val="dk1"/>
                  </a:solidFill>
                  <a:latin typeface="Calibri"/>
                  <a:ea typeface="Calibri"/>
                  <a:cs typeface="Calibri"/>
                  <a:sym typeface="Calibri"/>
                </a:rPr>
                <a:t> </a:t>
              </a:r>
              <a:endParaRPr sz="4000" b="0" i="0" u="none" strike="noStrike" cap="none">
                <a:solidFill>
                  <a:schemeClr val="dk1"/>
                </a:solidFill>
                <a:latin typeface="Arial"/>
                <a:ea typeface="Arial"/>
                <a:cs typeface="Arial"/>
                <a:sym typeface="Arial"/>
              </a:endParaRPr>
            </a:p>
          </p:txBody>
        </p:sp>
      </p:grpSp>
      <p:grpSp>
        <p:nvGrpSpPr>
          <p:cNvPr id="2266" name="Google Shape;2266;p71"/>
          <p:cNvGrpSpPr/>
          <p:nvPr/>
        </p:nvGrpSpPr>
        <p:grpSpPr>
          <a:xfrm>
            <a:off x="6297649" y="1801540"/>
            <a:ext cx="5380212" cy="1692000"/>
            <a:chOff x="628704" y="2354435"/>
            <a:chExt cx="5380212" cy="1692000"/>
          </a:xfrm>
        </p:grpSpPr>
        <p:sp>
          <p:nvSpPr>
            <p:cNvPr id="2267" name="Google Shape;2267;p71"/>
            <p:cNvSpPr/>
            <p:nvPr/>
          </p:nvSpPr>
          <p:spPr>
            <a:xfrm>
              <a:off x="628704" y="2354435"/>
              <a:ext cx="5380212" cy="1692000"/>
            </a:xfrm>
            <a:prstGeom prst="roundRect">
              <a:avLst>
                <a:gd name="adj" fmla="val 4243"/>
              </a:avLst>
            </a:prstGeom>
            <a:solidFill>
              <a:srgbClr val="F2F2F2"/>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8" name="Google Shape;2268;p71"/>
            <p:cNvSpPr txBox="1"/>
            <p:nvPr/>
          </p:nvSpPr>
          <p:spPr>
            <a:xfrm>
              <a:off x="736406" y="2475510"/>
              <a:ext cx="4930865"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mo"/>
                <a:buNone/>
              </a:pPr>
              <a:r>
                <a:rPr lang="en-IN" sz="1600" b="0" i="0" u="none" strike="noStrike" cap="none">
                  <a:solidFill>
                    <a:srgbClr val="000000"/>
                  </a:solidFill>
                  <a:latin typeface="Arimo"/>
                  <a:ea typeface="Arimo"/>
                  <a:cs typeface="Arimo"/>
                  <a:sym typeface="Arimo"/>
                </a:rPr>
                <a:t>[</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  [71, 1331, 4231]</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  [73, 8, 3215, 55, 927],</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  [83, 91, 1, 645, 1253, 927],</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a:t>
              </a:r>
              <a:r>
                <a:rPr lang="en-IN" sz="1400" b="0" i="0" u="none" strike="noStrike" cap="none">
                  <a:solidFill>
                    <a:schemeClr val="dk1"/>
                  </a:solidFill>
                  <a:latin typeface="Calibri"/>
                  <a:ea typeface="Calibri"/>
                  <a:cs typeface="Calibri"/>
                  <a:sym typeface="Calibri"/>
                </a:rPr>
                <a:t> </a:t>
              </a:r>
              <a:endParaRPr sz="4000" b="0" i="0" u="none" strike="noStrike" cap="none">
                <a:solidFill>
                  <a:schemeClr val="dk1"/>
                </a:solidFill>
                <a:latin typeface="Arial"/>
                <a:ea typeface="Arial"/>
                <a:cs typeface="Arial"/>
                <a:sym typeface="Arial"/>
              </a:endParaRPr>
            </a:p>
          </p:txBody>
        </p:sp>
      </p:grpSp>
      <p:sp>
        <p:nvSpPr>
          <p:cNvPr id="2269" name="Google Shape;2269;p71"/>
          <p:cNvSpPr/>
          <p:nvPr/>
        </p:nvSpPr>
        <p:spPr>
          <a:xfrm>
            <a:off x="5855109" y="2584334"/>
            <a:ext cx="442540" cy="291771"/>
          </a:xfrm>
          <a:prstGeom prst="rightArrow">
            <a:avLst>
              <a:gd name="adj1" fmla="val 50000"/>
              <a:gd name="adj2" fmla="val 50000"/>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0" name="Google Shape;2270;p71"/>
          <p:cNvSpPr txBox="1"/>
          <p:nvPr/>
        </p:nvSpPr>
        <p:spPr>
          <a:xfrm>
            <a:off x="10027300" y="3107553"/>
            <a:ext cx="1650561"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400">
                <a:solidFill>
                  <a:srgbClr val="F4343F"/>
                </a:solidFill>
                <a:latin typeface="Arial"/>
                <a:ea typeface="Arial"/>
                <a:cs typeface="Arial"/>
                <a:sym typeface="Arial"/>
              </a:rPr>
              <a:t>Token ids</a:t>
            </a:r>
            <a:endParaRPr sz="1400">
              <a:solidFill>
                <a:srgbClr val="F4343F"/>
              </a:solidFill>
              <a:latin typeface="Arial"/>
              <a:ea typeface="Arial"/>
              <a:cs typeface="Arial"/>
              <a:sym typeface="Arial"/>
            </a:endParaRPr>
          </a:p>
        </p:txBody>
      </p:sp>
      <p:grpSp>
        <p:nvGrpSpPr>
          <p:cNvPr id="2271" name="Google Shape;2271;p71"/>
          <p:cNvGrpSpPr/>
          <p:nvPr/>
        </p:nvGrpSpPr>
        <p:grpSpPr>
          <a:xfrm>
            <a:off x="6284976" y="3527401"/>
            <a:ext cx="5380212" cy="2168402"/>
            <a:chOff x="6297649" y="4080296"/>
            <a:chExt cx="5380212" cy="2168402"/>
          </a:xfrm>
        </p:grpSpPr>
        <p:grpSp>
          <p:nvGrpSpPr>
            <p:cNvPr id="2272" name="Google Shape;2272;p71"/>
            <p:cNvGrpSpPr/>
            <p:nvPr/>
          </p:nvGrpSpPr>
          <p:grpSpPr>
            <a:xfrm>
              <a:off x="6297649" y="4080296"/>
              <a:ext cx="5380212" cy="2168402"/>
              <a:chOff x="6297649" y="4080296"/>
              <a:chExt cx="5380212" cy="2168402"/>
            </a:xfrm>
          </p:grpSpPr>
          <p:grpSp>
            <p:nvGrpSpPr>
              <p:cNvPr id="2273" name="Google Shape;2273;p71"/>
              <p:cNvGrpSpPr/>
              <p:nvPr/>
            </p:nvGrpSpPr>
            <p:grpSpPr>
              <a:xfrm>
                <a:off x="6297649" y="4556698"/>
                <a:ext cx="5380212" cy="1692000"/>
                <a:chOff x="628704" y="2354435"/>
                <a:chExt cx="5380212" cy="1692000"/>
              </a:xfrm>
            </p:grpSpPr>
            <p:sp>
              <p:nvSpPr>
                <p:cNvPr id="2274" name="Google Shape;2274;p71"/>
                <p:cNvSpPr/>
                <p:nvPr/>
              </p:nvSpPr>
              <p:spPr>
                <a:xfrm>
                  <a:off x="628704" y="2354435"/>
                  <a:ext cx="5380212" cy="1692000"/>
                </a:xfrm>
                <a:prstGeom prst="roundRect">
                  <a:avLst>
                    <a:gd name="adj" fmla="val 4243"/>
                  </a:avLst>
                </a:prstGeom>
                <a:solidFill>
                  <a:srgbClr val="F2F2F2"/>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5" name="Google Shape;2275;p71"/>
                <p:cNvSpPr txBox="1"/>
                <p:nvPr/>
              </p:nvSpPr>
              <p:spPr>
                <a:xfrm>
                  <a:off x="736406" y="2475510"/>
                  <a:ext cx="4930865"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mo"/>
                    <a:buNone/>
                  </a:pPr>
                  <a:r>
                    <a:rPr lang="en-IN" sz="1600" b="0" i="0" u="none" strike="noStrike" cap="none">
                      <a:solidFill>
                        <a:srgbClr val="000000"/>
                      </a:solidFill>
                      <a:latin typeface="Arimo"/>
                      <a:ea typeface="Arimo"/>
                      <a:cs typeface="Arimo"/>
                      <a:sym typeface="Arimo"/>
                    </a:rPr>
                    <a:t>[</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  [71, 1331, 4231 ,0 ,0 ,0 ]</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  [73, 8, 3215, 55, 927 ,0],</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  [83, 91, 1, 645, 1253, 927],</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a:t>
                  </a:r>
                  <a:r>
                    <a:rPr lang="en-IN" sz="1400" b="0" i="0" u="none" strike="noStrike" cap="none">
                      <a:solidFill>
                        <a:schemeClr val="dk1"/>
                      </a:solidFill>
                      <a:latin typeface="Calibri"/>
                      <a:ea typeface="Calibri"/>
                      <a:cs typeface="Calibri"/>
                      <a:sym typeface="Calibri"/>
                    </a:rPr>
                    <a:t> </a:t>
                  </a:r>
                  <a:endParaRPr sz="4000" b="0" i="0" u="none" strike="noStrike" cap="none">
                    <a:solidFill>
                      <a:schemeClr val="dk1"/>
                    </a:solidFill>
                    <a:latin typeface="Arial"/>
                    <a:ea typeface="Arial"/>
                    <a:cs typeface="Arial"/>
                    <a:sym typeface="Arial"/>
                  </a:endParaRPr>
                </a:p>
              </p:txBody>
            </p:sp>
          </p:grpSp>
          <p:sp>
            <p:nvSpPr>
              <p:cNvPr id="2276" name="Google Shape;2276;p71"/>
              <p:cNvSpPr/>
              <p:nvPr/>
            </p:nvSpPr>
            <p:spPr>
              <a:xfrm rot="5400000">
                <a:off x="8649512" y="4155681"/>
                <a:ext cx="442540" cy="291771"/>
              </a:xfrm>
              <a:prstGeom prst="rightArrow">
                <a:avLst>
                  <a:gd name="adj1" fmla="val 50000"/>
                  <a:gd name="adj2" fmla="val 50000"/>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277" name="Google Shape;2277;p71"/>
            <p:cNvSpPr txBox="1"/>
            <p:nvPr/>
          </p:nvSpPr>
          <p:spPr>
            <a:xfrm>
              <a:off x="10027300" y="5814510"/>
              <a:ext cx="1650561"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400">
                  <a:solidFill>
                    <a:srgbClr val="F4343F"/>
                  </a:solidFill>
                  <a:latin typeface="Arial"/>
                  <a:ea typeface="Arial"/>
                  <a:cs typeface="Arial"/>
                  <a:sym typeface="Arial"/>
                </a:rPr>
                <a:t>Padding</a:t>
              </a:r>
              <a:endParaRPr sz="1400">
                <a:solidFill>
                  <a:srgbClr val="F4343F"/>
                </a:solidFill>
                <a:latin typeface="Arial"/>
                <a:ea typeface="Arial"/>
                <a:cs typeface="Arial"/>
                <a:sym typeface="Arial"/>
              </a:endParaRPr>
            </a:p>
          </p:txBody>
        </p:sp>
      </p:grpSp>
      <p:grpSp>
        <p:nvGrpSpPr>
          <p:cNvPr id="2278" name="Google Shape;2278;p71"/>
          <p:cNvGrpSpPr/>
          <p:nvPr/>
        </p:nvGrpSpPr>
        <p:grpSpPr>
          <a:xfrm>
            <a:off x="462223" y="4003803"/>
            <a:ext cx="5822753" cy="1692000"/>
            <a:chOff x="462223" y="4556698"/>
            <a:chExt cx="5822753" cy="1692000"/>
          </a:xfrm>
        </p:grpSpPr>
        <p:grpSp>
          <p:nvGrpSpPr>
            <p:cNvPr id="2279" name="Google Shape;2279;p71"/>
            <p:cNvGrpSpPr/>
            <p:nvPr/>
          </p:nvGrpSpPr>
          <p:grpSpPr>
            <a:xfrm>
              <a:off x="462223" y="4556698"/>
              <a:ext cx="5822753" cy="1692000"/>
              <a:chOff x="6284975" y="4657941"/>
              <a:chExt cx="5822753" cy="1692000"/>
            </a:xfrm>
          </p:grpSpPr>
          <p:grpSp>
            <p:nvGrpSpPr>
              <p:cNvPr id="2280" name="Google Shape;2280;p71"/>
              <p:cNvGrpSpPr/>
              <p:nvPr/>
            </p:nvGrpSpPr>
            <p:grpSpPr>
              <a:xfrm>
                <a:off x="6284975" y="4657941"/>
                <a:ext cx="5380212" cy="1692000"/>
                <a:chOff x="616030" y="2455678"/>
                <a:chExt cx="5380212" cy="1692000"/>
              </a:xfrm>
            </p:grpSpPr>
            <p:sp>
              <p:nvSpPr>
                <p:cNvPr id="2281" name="Google Shape;2281;p71"/>
                <p:cNvSpPr/>
                <p:nvPr/>
              </p:nvSpPr>
              <p:spPr>
                <a:xfrm>
                  <a:off x="616030" y="2455678"/>
                  <a:ext cx="5380212" cy="1692000"/>
                </a:xfrm>
                <a:prstGeom prst="roundRect">
                  <a:avLst>
                    <a:gd name="adj" fmla="val 4243"/>
                  </a:avLst>
                </a:prstGeom>
                <a:solidFill>
                  <a:srgbClr val="F2F2F2"/>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82" name="Google Shape;2282;p71"/>
                <p:cNvSpPr txBox="1"/>
                <p:nvPr/>
              </p:nvSpPr>
              <p:spPr>
                <a:xfrm>
                  <a:off x="723732" y="2576753"/>
                  <a:ext cx="4930865"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12121"/>
                    </a:buClr>
                    <a:buSzPts val="1600"/>
                    <a:buFont typeface="Arial"/>
                    <a:buNone/>
                  </a:pPr>
                  <a:r>
                    <a:rPr lang="en-IN" sz="1600" b="0" i="0">
                      <a:solidFill>
                        <a:srgbClr val="212121"/>
                      </a:solidFill>
                      <a:latin typeface="Arial"/>
                      <a:ea typeface="Arial"/>
                      <a:cs typeface="Arial"/>
                      <a:sym typeface="Arial"/>
                    </a:rPr>
                    <a:t>[</a:t>
                  </a:r>
                  <a:endParaRPr/>
                </a:p>
                <a:p>
                  <a:pPr marL="0" marR="0" lvl="0" indent="0" algn="l" rtl="0">
                    <a:lnSpc>
                      <a:spcPct val="100000"/>
                    </a:lnSpc>
                    <a:spcBef>
                      <a:spcPts val="0"/>
                    </a:spcBef>
                    <a:spcAft>
                      <a:spcPts val="0"/>
                    </a:spcAft>
                    <a:buClr>
                      <a:srgbClr val="212121"/>
                    </a:buClr>
                    <a:buSzPts val="1600"/>
                    <a:buFont typeface="Arial"/>
                    <a:buNone/>
                  </a:pPr>
                  <a:r>
                    <a:rPr lang="en-IN" sz="1600" b="0" i="0">
                      <a:solidFill>
                        <a:srgbClr val="212121"/>
                      </a:solidFill>
                      <a:latin typeface="Arial"/>
                      <a:ea typeface="Arial"/>
                      <a:cs typeface="Arial"/>
                      <a:sym typeface="Arial"/>
                    </a:rPr>
                    <a:t>[ True, True, True, False, False, False], </a:t>
                  </a:r>
                  <a:endParaRPr/>
                </a:p>
                <a:p>
                  <a:pPr marL="0" marR="0" lvl="0" indent="0" algn="l" rtl="0">
                    <a:lnSpc>
                      <a:spcPct val="100000"/>
                    </a:lnSpc>
                    <a:spcBef>
                      <a:spcPts val="0"/>
                    </a:spcBef>
                    <a:spcAft>
                      <a:spcPts val="0"/>
                    </a:spcAft>
                    <a:buClr>
                      <a:srgbClr val="212121"/>
                    </a:buClr>
                    <a:buSzPts val="1600"/>
                    <a:buFont typeface="Arial"/>
                    <a:buNone/>
                  </a:pPr>
                  <a:r>
                    <a:rPr lang="en-IN" sz="1600" b="0" i="0">
                      <a:solidFill>
                        <a:srgbClr val="212121"/>
                      </a:solidFill>
                      <a:latin typeface="Arial"/>
                      <a:ea typeface="Arial"/>
                      <a:cs typeface="Arial"/>
                      <a:sym typeface="Arial"/>
                    </a:rPr>
                    <a:t>[ True, True, True, True, True, False], </a:t>
                  </a:r>
                  <a:endParaRPr/>
                </a:p>
                <a:p>
                  <a:pPr marL="0" marR="0" lvl="0" indent="0" algn="l" rtl="0">
                    <a:lnSpc>
                      <a:spcPct val="100000"/>
                    </a:lnSpc>
                    <a:spcBef>
                      <a:spcPts val="0"/>
                    </a:spcBef>
                    <a:spcAft>
                      <a:spcPts val="0"/>
                    </a:spcAft>
                    <a:buClr>
                      <a:srgbClr val="212121"/>
                    </a:buClr>
                    <a:buSzPts val="1600"/>
                    <a:buFont typeface="Arial"/>
                    <a:buNone/>
                  </a:pPr>
                  <a:r>
                    <a:rPr lang="en-IN" sz="1600" b="0" i="0">
                      <a:solidFill>
                        <a:srgbClr val="212121"/>
                      </a:solidFill>
                      <a:latin typeface="Arial"/>
                      <a:ea typeface="Arial"/>
                      <a:cs typeface="Arial"/>
                      <a:sym typeface="Arial"/>
                    </a:rPr>
                    <a:t>[ True, True, True, True, True, True]</a:t>
                  </a:r>
                  <a:endParaRPr/>
                </a:p>
                <a:p>
                  <a:pPr marL="0" marR="0" lvl="0" indent="0" algn="l" rtl="0">
                    <a:lnSpc>
                      <a:spcPct val="100000"/>
                    </a:lnSpc>
                    <a:spcBef>
                      <a:spcPts val="0"/>
                    </a:spcBef>
                    <a:spcAft>
                      <a:spcPts val="0"/>
                    </a:spcAft>
                    <a:buClr>
                      <a:srgbClr val="212121"/>
                    </a:buClr>
                    <a:buSzPts val="1600"/>
                    <a:buFont typeface="Arial"/>
                    <a:buNone/>
                  </a:pPr>
                  <a:r>
                    <a:rPr lang="en-IN" sz="1600" b="0" i="0">
                      <a:solidFill>
                        <a:srgbClr val="212121"/>
                      </a:solidFill>
                      <a:latin typeface="Arial"/>
                      <a:ea typeface="Arial"/>
                      <a:cs typeface="Arial"/>
                      <a:sym typeface="Arial"/>
                    </a:rPr>
                    <a:t>]</a:t>
                  </a:r>
                  <a:endParaRPr sz="4000" b="0" i="0" u="none" strike="noStrike" cap="none">
                    <a:solidFill>
                      <a:schemeClr val="dk1"/>
                    </a:solidFill>
                    <a:latin typeface="Arial"/>
                    <a:ea typeface="Arial"/>
                    <a:cs typeface="Arial"/>
                    <a:sym typeface="Arial"/>
                  </a:endParaRPr>
                </a:p>
              </p:txBody>
            </p:sp>
          </p:grpSp>
          <p:sp>
            <p:nvSpPr>
              <p:cNvPr id="2283" name="Google Shape;2283;p71"/>
              <p:cNvSpPr/>
              <p:nvPr/>
            </p:nvSpPr>
            <p:spPr>
              <a:xfrm rot="10800000">
                <a:off x="11665188" y="5358055"/>
                <a:ext cx="442540" cy="291771"/>
              </a:xfrm>
              <a:prstGeom prst="rightArrow">
                <a:avLst>
                  <a:gd name="adj1" fmla="val 50000"/>
                  <a:gd name="adj2" fmla="val 50000"/>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284" name="Google Shape;2284;p71"/>
            <p:cNvSpPr txBox="1"/>
            <p:nvPr/>
          </p:nvSpPr>
          <p:spPr>
            <a:xfrm>
              <a:off x="4191874" y="5889603"/>
              <a:ext cx="1650561"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400">
                  <a:solidFill>
                    <a:srgbClr val="F4343F"/>
                  </a:solidFill>
                  <a:latin typeface="Arial"/>
                  <a:ea typeface="Arial"/>
                  <a:cs typeface="Arial"/>
                  <a:sym typeface="Arial"/>
                </a:rPr>
                <a:t>Mask</a:t>
              </a:r>
              <a:endParaRPr sz="1400">
                <a:solidFill>
                  <a:srgbClr val="F4343F"/>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1"/>
                                        </p:tgtEl>
                                        <p:attrNameLst>
                                          <p:attrName>style.visibility</p:attrName>
                                        </p:attrNameLst>
                                      </p:cBhvr>
                                      <p:to>
                                        <p:strVal val="visible"/>
                                      </p:to>
                                    </p:set>
                                    <p:animEffect transition="in" filter="fade">
                                      <p:cBhvr>
                                        <p:cTn id="7" dur="500"/>
                                        <p:tgtEl>
                                          <p:spTgt spid="22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78"/>
                                        </p:tgtEl>
                                        <p:attrNameLst>
                                          <p:attrName>style.visibility</p:attrName>
                                        </p:attrNameLst>
                                      </p:cBhvr>
                                      <p:to>
                                        <p:strVal val="visible"/>
                                      </p:to>
                                    </p:set>
                                    <p:animEffect transition="in" filter="fade">
                                      <p:cBhvr>
                                        <p:cTn id="12" dur="500"/>
                                        <p:tgtEl>
                                          <p:spTgt spid="2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88"/>
        <p:cNvGrpSpPr/>
        <p:nvPr/>
      </p:nvGrpSpPr>
      <p:grpSpPr>
        <a:xfrm>
          <a:off x="0" y="0"/>
          <a:ext cx="0" cy="0"/>
          <a:chOff x="0" y="0"/>
          <a:chExt cx="0" cy="0"/>
        </a:xfrm>
      </p:grpSpPr>
      <p:grpSp>
        <p:nvGrpSpPr>
          <p:cNvPr id="2289" name="Google Shape;2289;p72"/>
          <p:cNvGrpSpPr/>
          <p:nvPr/>
        </p:nvGrpSpPr>
        <p:grpSpPr>
          <a:xfrm>
            <a:off x="0" y="0"/>
            <a:ext cx="12192000" cy="816077"/>
            <a:chOff x="0" y="0"/>
            <a:chExt cx="12192000" cy="816077"/>
          </a:xfrm>
        </p:grpSpPr>
        <p:sp>
          <p:nvSpPr>
            <p:cNvPr id="2290" name="Google Shape;2290;p72"/>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1" name="Google Shape;2291;p72"/>
            <p:cNvSpPr txBox="1"/>
            <p:nvPr/>
          </p:nvSpPr>
          <p:spPr>
            <a:xfrm>
              <a:off x="2006419" y="88488"/>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Model training</a:t>
              </a:r>
              <a:endParaRPr sz="3200" b="1">
                <a:solidFill>
                  <a:schemeClr val="lt1"/>
                </a:solidFill>
                <a:latin typeface="Arial"/>
                <a:ea typeface="Arial"/>
                <a:cs typeface="Arial"/>
                <a:sym typeface="Arial"/>
              </a:endParaRPr>
            </a:p>
          </p:txBody>
        </p:sp>
      </p:grpSp>
      <p:grpSp>
        <p:nvGrpSpPr>
          <p:cNvPr id="2292" name="Google Shape;2292;p72"/>
          <p:cNvGrpSpPr/>
          <p:nvPr/>
        </p:nvGrpSpPr>
        <p:grpSpPr>
          <a:xfrm>
            <a:off x="6819257" y="1801540"/>
            <a:ext cx="5380212" cy="1692000"/>
            <a:chOff x="628704" y="2354435"/>
            <a:chExt cx="5380212" cy="1692000"/>
          </a:xfrm>
        </p:grpSpPr>
        <p:sp>
          <p:nvSpPr>
            <p:cNvPr id="2293" name="Google Shape;2293;p72"/>
            <p:cNvSpPr/>
            <p:nvPr/>
          </p:nvSpPr>
          <p:spPr>
            <a:xfrm>
              <a:off x="628704" y="2354435"/>
              <a:ext cx="5380212" cy="1692000"/>
            </a:xfrm>
            <a:prstGeom prst="roundRect">
              <a:avLst>
                <a:gd name="adj" fmla="val 4243"/>
              </a:avLst>
            </a:prstGeom>
            <a:solidFill>
              <a:srgbClr val="F2F2F2"/>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4" name="Google Shape;2294;p72"/>
            <p:cNvSpPr txBox="1"/>
            <p:nvPr/>
          </p:nvSpPr>
          <p:spPr>
            <a:xfrm>
              <a:off x="736406" y="2475510"/>
              <a:ext cx="4930865"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mo"/>
                <a:buNone/>
              </a:pPr>
              <a:r>
                <a:rPr lang="en-IN" sz="1600" b="0" i="0" u="none" strike="noStrike" cap="none">
                  <a:solidFill>
                    <a:srgbClr val="000000"/>
                  </a:solidFill>
                  <a:latin typeface="Arimo"/>
                  <a:ea typeface="Arimo"/>
                  <a:cs typeface="Arimo"/>
                  <a:sym typeface="Arimo"/>
                </a:rPr>
                <a:t>[</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  ["Hello", "world", "!"],</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  ["How", "are", "you", "doing", "today"],</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  ["The", "weather", "will", "be", "nice", "tomorrow"],</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a:t>
              </a:r>
              <a:r>
                <a:rPr lang="en-IN" sz="1400" b="0" i="0" u="none" strike="noStrike" cap="none">
                  <a:solidFill>
                    <a:schemeClr val="dk1"/>
                  </a:solidFill>
                  <a:latin typeface="Calibri"/>
                  <a:ea typeface="Calibri"/>
                  <a:cs typeface="Calibri"/>
                  <a:sym typeface="Calibri"/>
                </a:rPr>
                <a:t> </a:t>
              </a:r>
              <a:endParaRPr sz="4000" b="0" i="0" u="none" strike="noStrike" cap="none">
                <a:solidFill>
                  <a:schemeClr val="dk1"/>
                </a:solidFill>
                <a:latin typeface="Arial"/>
                <a:ea typeface="Arial"/>
                <a:cs typeface="Arial"/>
                <a:sym typeface="Arial"/>
              </a:endParaRPr>
            </a:p>
          </p:txBody>
        </p:sp>
      </p:grpSp>
      <p:grpSp>
        <p:nvGrpSpPr>
          <p:cNvPr id="2295" name="Google Shape;2295;p72"/>
          <p:cNvGrpSpPr/>
          <p:nvPr/>
        </p:nvGrpSpPr>
        <p:grpSpPr>
          <a:xfrm>
            <a:off x="12642009" y="1801540"/>
            <a:ext cx="5380212" cy="1692000"/>
            <a:chOff x="628704" y="2354435"/>
            <a:chExt cx="5380212" cy="1692000"/>
          </a:xfrm>
        </p:grpSpPr>
        <p:sp>
          <p:nvSpPr>
            <p:cNvPr id="2296" name="Google Shape;2296;p72"/>
            <p:cNvSpPr/>
            <p:nvPr/>
          </p:nvSpPr>
          <p:spPr>
            <a:xfrm>
              <a:off x="628704" y="2354435"/>
              <a:ext cx="5380212" cy="1692000"/>
            </a:xfrm>
            <a:prstGeom prst="roundRect">
              <a:avLst>
                <a:gd name="adj" fmla="val 4243"/>
              </a:avLst>
            </a:prstGeom>
            <a:solidFill>
              <a:srgbClr val="F2F2F2"/>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7" name="Google Shape;2297;p72"/>
            <p:cNvSpPr txBox="1"/>
            <p:nvPr/>
          </p:nvSpPr>
          <p:spPr>
            <a:xfrm>
              <a:off x="736406" y="2475510"/>
              <a:ext cx="4930865"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mo"/>
                <a:buNone/>
              </a:pPr>
              <a:r>
                <a:rPr lang="en-IN" sz="1600" b="0" i="0" u="none" strike="noStrike" cap="none">
                  <a:solidFill>
                    <a:srgbClr val="000000"/>
                  </a:solidFill>
                  <a:latin typeface="Arimo"/>
                  <a:ea typeface="Arimo"/>
                  <a:cs typeface="Arimo"/>
                  <a:sym typeface="Arimo"/>
                </a:rPr>
                <a:t>[</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  [71, 1331, 4231]</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  [73, 8, 3215, 55, 927],</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  [83, 91, 1, 645, 1253, 927],</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a:t>
              </a:r>
              <a:r>
                <a:rPr lang="en-IN" sz="1400" b="0" i="0" u="none" strike="noStrike" cap="none">
                  <a:solidFill>
                    <a:schemeClr val="dk1"/>
                  </a:solidFill>
                  <a:latin typeface="Calibri"/>
                  <a:ea typeface="Calibri"/>
                  <a:cs typeface="Calibri"/>
                  <a:sym typeface="Calibri"/>
                </a:rPr>
                <a:t> </a:t>
              </a:r>
              <a:endParaRPr sz="4000" b="0" i="0" u="none" strike="noStrike" cap="none">
                <a:solidFill>
                  <a:schemeClr val="dk1"/>
                </a:solidFill>
                <a:latin typeface="Arial"/>
                <a:ea typeface="Arial"/>
                <a:cs typeface="Arial"/>
                <a:sym typeface="Arial"/>
              </a:endParaRPr>
            </a:p>
          </p:txBody>
        </p:sp>
      </p:grpSp>
      <p:sp>
        <p:nvSpPr>
          <p:cNvPr id="2298" name="Google Shape;2298;p72"/>
          <p:cNvSpPr/>
          <p:nvPr/>
        </p:nvSpPr>
        <p:spPr>
          <a:xfrm>
            <a:off x="12199469" y="2584334"/>
            <a:ext cx="442540" cy="291771"/>
          </a:xfrm>
          <a:prstGeom prst="rightArrow">
            <a:avLst>
              <a:gd name="adj1" fmla="val 50000"/>
              <a:gd name="adj2" fmla="val 50000"/>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9" name="Google Shape;2299;p72"/>
          <p:cNvSpPr txBox="1"/>
          <p:nvPr/>
        </p:nvSpPr>
        <p:spPr>
          <a:xfrm>
            <a:off x="16371659" y="3107553"/>
            <a:ext cx="1650561"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400">
                <a:solidFill>
                  <a:srgbClr val="F4343F"/>
                </a:solidFill>
                <a:latin typeface="Arial"/>
                <a:ea typeface="Arial"/>
                <a:cs typeface="Arial"/>
                <a:sym typeface="Arial"/>
              </a:rPr>
              <a:t>Token ids</a:t>
            </a:r>
            <a:endParaRPr sz="1400">
              <a:solidFill>
                <a:srgbClr val="F4343F"/>
              </a:solidFill>
              <a:latin typeface="Arial"/>
              <a:ea typeface="Arial"/>
              <a:cs typeface="Arial"/>
              <a:sym typeface="Arial"/>
            </a:endParaRPr>
          </a:p>
        </p:txBody>
      </p:sp>
      <p:grpSp>
        <p:nvGrpSpPr>
          <p:cNvPr id="2300" name="Google Shape;2300;p72"/>
          <p:cNvGrpSpPr/>
          <p:nvPr/>
        </p:nvGrpSpPr>
        <p:grpSpPr>
          <a:xfrm>
            <a:off x="12629336" y="3527401"/>
            <a:ext cx="5380212" cy="2168402"/>
            <a:chOff x="6297649" y="4080296"/>
            <a:chExt cx="5380212" cy="2168402"/>
          </a:xfrm>
        </p:grpSpPr>
        <p:grpSp>
          <p:nvGrpSpPr>
            <p:cNvPr id="2301" name="Google Shape;2301;p72"/>
            <p:cNvGrpSpPr/>
            <p:nvPr/>
          </p:nvGrpSpPr>
          <p:grpSpPr>
            <a:xfrm>
              <a:off x="6297649" y="4080296"/>
              <a:ext cx="5380212" cy="2168402"/>
              <a:chOff x="6297649" y="4080296"/>
              <a:chExt cx="5380212" cy="2168402"/>
            </a:xfrm>
          </p:grpSpPr>
          <p:grpSp>
            <p:nvGrpSpPr>
              <p:cNvPr id="2302" name="Google Shape;2302;p72"/>
              <p:cNvGrpSpPr/>
              <p:nvPr/>
            </p:nvGrpSpPr>
            <p:grpSpPr>
              <a:xfrm>
                <a:off x="6297649" y="4556698"/>
                <a:ext cx="5380212" cy="1692000"/>
                <a:chOff x="628704" y="2354435"/>
                <a:chExt cx="5380212" cy="1692000"/>
              </a:xfrm>
            </p:grpSpPr>
            <p:sp>
              <p:nvSpPr>
                <p:cNvPr id="2303" name="Google Shape;2303;p72"/>
                <p:cNvSpPr/>
                <p:nvPr/>
              </p:nvSpPr>
              <p:spPr>
                <a:xfrm>
                  <a:off x="628704" y="2354435"/>
                  <a:ext cx="5380212" cy="1692000"/>
                </a:xfrm>
                <a:prstGeom prst="roundRect">
                  <a:avLst>
                    <a:gd name="adj" fmla="val 4243"/>
                  </a:avLst>
                </a:prstGeom>
                <a:solidFill>
                  <a:srgbClr val="F2F2F2"/>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4" name="Google Shape;2304;p72"/>
                <p:cNvSpPr txBox="1"/>
                <p:nvPr/>
              </p:nvSpPr>
              <p:spPr>
                <a:xfrm>
                  <a:off x="736406" y="2475510"/>
                  <a:ext cx="4930865"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mo"/>
                    <a:buNone/>
                  </a:pPr>
                  <a:r>
                    <a:rPr lang="en-IN" sz="1600" b="0" i="0" u="none" strike="noStrike" cap="none">
                      <a:solidFill>
                        <a:srgbClr val="000000"/>
                      </a:solidFill>
                      <a:latin typeface="Arimo"/>
                      <a:ea typeface="Arimo"/>
                      <a:cs typeface="Arimo"/>
                      <a:sym typeface="Arimo"/>
                    </a:rPr>
                    <a:t>[</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  [71, 1331, 4231 ,0 ,0 ,0 ]</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  [73, 8, 3215, 55, 927 ,0],</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  [83, 91, 1, 645, 1253, 927],</a:t>
                  </a:r>
                  <a:br>
                    <a:rPr lang="en-IN" sz="1600" b="0" i="0" u="none" strike="noStrike" cap="none">
                      <a:solidFill>
                        <a:srgbClr val="212121"/>
                      </a:solidFill>
                      <a:latin typeface="Arimo"/>
                      <a:ea typeface="Arimo"/>
                      <a:cs typeface="Arimo"/>
                      <a:sym typeface="Arimo"/>
                    </a:rPr>
                  </a:br>
                  <a:r>
                    <a:rPr lang="en-IN" sz="1600" b="0" i="0" u="none" strike="noStrike" cap="none">
                      <a:solidFill>
                        <a:srgbClr val="000000"/>
                      </a:solidFill>
                      <a:latin typeface="Arimo"/>
                      <a:ea typeface="Arimo"/>
                      <a:cs typeface="Arimo"/>
                      <a:sym typeface="Arimo"/>
                    </a:rPr>
                    <a:t>]</a:t>
                  </a:r>
                  <a:r>
                    <a:rPr lang="en-IN" sz="1400" b="0" i="0" u="none" strike="noStrike" cap="none">
                      <a:solidFill>
                        <a:schemeClr val="dk1"/>
                      </a:solidFill>
                      <a:latin typeface="Calibri"/>
                      <a:ea typeface="Calibri"/>
                      <a:cs typeface="Calibri"/>
                      <a:sym typeface="Calibri"/>
                    </a:rPr>
                    <a:t> </a:t>
                  </a:r>
                  <a:endParaRPr sz="4000" b="0" i="0" u="none" strike="noStrike" cap="none">
                    <a:solidFill>
                      <a:schemeClr val="dk1"/>
                    </a:solidFill>
                    <a:latin typeface="Arial"/>
                    <a:ea typeface="Arial"/>
                    <a:cs typeface="Arial"/>
                    <a:sym typeface="Arial"/>
                  </a:endParaRPr>
                </a:p>
              </p:txBody>
            </p:sp>
          </p:grpSp>
          <p:sp>
            <p:nvSpPr>
              <p:cNvPr id="2305" name="Google Shape;2305;p72"/>
              <p:cNvSpPr/>
              <p:nvPr/>
            </p:nvSpPr>
            <p:spPr>
              <a:xfrm rot="5400000">
                <a:off x="8649512" y="4155681"/>
                <a:ext cx="442540" cy="291771"/>
              </a:xfrm>
              <a:prstGeom prst="rightArrow">
                <a:avLst>
                  <a:gd name="adj1" fmla="val 50000"/>
                  <a:gd name="adj2" fmla="val 50000"/>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306" name="Google Shape;2306;p72"/>
            <p:cNvSpPr txBox="1"/>
            <p:nvPr/>
          </p:nvSpPr>
          <p:spPr>
            <a:xfrm>
              <a:off x="10027300" y="5814510"/>
              <a:ext cx="1650561"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400">
                  <a:solidFill>
                    <a:srgbClr val="F4343F"/>
                  </a:solidFill>
                  <a:latin typeface="Arial"/>
                  <a:ea typeface="Arial"/>
                  <a:cs typeface="Arial"/>
                  <a:sym typeface="Arial"/>
                </a:rPr>
                <a:t>Padding</a:t>
              </a:r>
              <a:endParaRPr sz="1400">
                <a:solidFill>
                  <a:srgbClr val="F4343F"/>
                </a:solidFill>
                <a:latin typeface="Arial"/>
                <a:ea typeface="Arial"/>
                <a:cs typeface="Arial"/>
                <a:sym typeface="Arial"/>
              </a:endParaRPr>
            </a:p>
          </p:txBody>
        </p:sp>
      </p:grpSp>
      <p:grpSp>
        <p:nvGrpSpPr>
          <p:cNvPr id="2307" name="Google Shape;2307;p72"/>
          <p:cNvGrpSpPr/>
          <p:nvPr/>
        </p:nvGrpSpPr>
        <p:grpSpPr>
          <a:xfrm>
            <a:off x="6806583" y="4003803"/>
            <a:ext cx="5822753" cy="1692000"/>
            <a:chOff x="462223" y="4556698"/>
            <a:chExt cx="5822753" cy="1692000"/>
          </a:xfrm>
        </p:grpSpPr>
        <p:grpSp>
          <p:nvGrpSpPr>
            <p:cNvPr id="2308" name="Google Shape;2308;p72"/>
            <p:cNvGrpSpPr/>
            <p:nvPr/>
          </p:nvGrpSpPr>
          <p:grpSpPr>
            <a:xfrm>
              <a:off x="462223" y="4556698"/>
              <a:ext cx="5822753" cy="1692000"/>
              <a:chOff x="6284975" y="4657941"/>
              <a:chExt cx="5822753" cy="1692000"/>
            </a:xfrm>
          </p:grpSpPr>
          <p:grpSp>
            <p:nvGrpSpPr>
              <p:cNvPr id="2309" name="Google Shape;2309;p72"/>
              <p:cNvGrpSpPr/>
              <p:nvPr/>
            </p:nvGrpSpPr>
            <p:grpSpPr>
              <a:xfrm>
                <a:off x="6284975" y="4657941"/>
                <a:ext cx="5380212" cy="1692000"/>
                <a:chOff x="616030" y="2455678"/>
                <a:chExt cx="5380212" cy="1692000"/>
              </a:xfrm>
            </p:grpSpPr>
            <p:sp>
              <p:nvSpPr>
                <p:cNvPr id="2310" name="Google Shape;2310;p72"/>
                <p:cNvSpPr/>
                <p:nvPr/>
              </p:nvSpPr>
              <p:spPr>
                <a:xfrm>
                  <a:off x="616030" y="2455678"/>
                  <a:ext cx="5380212" cy="1692000"/>
                </a:xfrm>
                <a:prstGeom prst="roundRect">
                  <a:avLst>
                    <a:gd name="adj" fmla="val 4243"/>
                  </a:avLst>
                </a:prstGeom>
                <a:solidFill>
                  <a:srgbClr val="F2F2F2"/>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11" name="Google Shape;2311;p72"/>
                <p:cNvSpPr txBox="1"/>
                <p:nvPr/>
              </p:nvSpPr>
              <p:spPr>
                <a:xfrm>
                  <a:off x="723732" y="2576753"/>
                  <a:ext cx="4930865"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12121"/>
                    </a:buClr>
                    <a:buSzPts val="1600"/>
                    <a:buFont typeface="Arial"/>
                    <a:buNone/>
                  </a:pPr>
                  <a:r>
                    <a:rPr lang="en-IN" sz="1600" b="0" i="0">
                      <a:solidFill>
                        <a:srgbClr val="212121"/>
                      </a:solidFill>
                      <a:latin typeface="Arial"/>
                      <a:ea typeface="Arial"/>
                      <a:cs typeface="Arial"/>
                      <a:sym typeface="Arial"/>
                    </a:rPr>
                    <a:t>[</a:t>
                  </a:r>
                  <a:endParaRPr/>
                </a:p>
                <a:p>
                  <a:pPr marL="0" marR="0" lvl="0" indent="0" algn="l" rtl="0">
                    <a:lnSpc>
                      <a:spcPct val="100000"/>
                    </a:lnSpc>
                    <a:spcBef>
                      <a:spcPts val="0"/>
                    </a:spcBef>
                    <a:spcAft>
                      <a:spcPts val="0"/>
                    </a:spcAft>
                    <a:buClr>
                      <a:srgbClr val="212121"/>
                    </a:buClr>
                    <a:buSzPts val="1600"/>
                    <a:buFont typeface="Arial"/>
                    <a:buNone/>
                  </a:pPr>
                  <a:r>
                    <a:rPr lang="en-IN" sz="1600" b="0" i="0">
                      <a:solidFill>
                        <a:srgbClr val="212121"/>
                      </a:solidFill>
                      <a:latin typeface="Arial"/>
                      <a:ea typeface="Arial"/>
                      <a:cs typeface="Arial"/>
                      <a:sym typeface="Arial"/>
                    </a:rPr>
                    <a:t>[ True, True, True, False, False, False], </a:t>
                  </a:r>
                  <a:endParaRPr/>
                </a:p>
                <a:p>
                  <a:pPr marL="0" marR="0" lvl="0" indent="0" algn="l" rtl="0">
                    <a:lnSpc>
                      <a:spcPct val="100000"/>
                    </a:lnSpc>
                    <a:spcBef>
                      <a:spcPts val="0"/>
                    </a:spcBef>
                    <a:spcAft>
                      <a:spcPts val="0"/>
                    </a:spcAft>
                    <a:buClr>
                      <a:srgbClr val="212121"/>
                    </a:buClr>
                    <a:buSzPts val="1600"/>
                    <a:buFont typeface="Arial"/>
                    <a:buNone/>
                  </a:pPr>
                  <a:r>
                    <a:rPr lang="en-IN" sz="1600" b="0" i="0">
                      <a:solidFill>
                        <a:srgbClr val="212121"/>
                      </a:solidFill>
                      <a:latin typeface="Arial"/>
                      <a:ea typeface="Arial"/>
                      <a:cs typeface="Arial"/>
                      <a:sym typeface="Arial"/>
                    </a:rPr>
                    <a:t>[ True, True, True, True, True, False], </a:t>
                  </a:r>
                  <a:endParaRPr/>
                </a:p>
                <a:p>
                  <a:pPr marL="0" marR="0" lvl="0" indent="0" algn="l" rtl="0">
                    <a:lnSpc>
                      <a:spcPct val="100000"/>
                    </a:lnSpc>
                    <a:spcBef>
                      <a:spcPts val="0"/>
                    </a:spcBef>
                    <a:spcAft>
                      <a:spcPts val="0"/>
                    </a:spcAft>
                    <a:buClr>
                      <a:srgbClr val="212121"/>
                    </a:buClr>
                    <a:buSzPts val="1600"/>
                    <a:buFont typeface="Arial"/>
                    <a:buNone/>
                  </a:pPr>
                  <a:r>
                    <a:rPr lang="en-IN" sz="1600" b="0" i="0">
                      <a:solidFill>
                        <a:srgbClr val="212121"/>
                      </a:solidFill>
                      <a:latin typeface="Arial"/>
                      <a:ea typeface="Arial"/>
                      <a:cs typeface="Arial"/>
                      <a:sym typeface="Arial"/>
                    </a:rPr>
                    <a:t>[ True, True, True, True, True, True]</a:t>
                  </a:r>
                  <a:endParaRPr/>
                </a:p>
                <a:p>
                  <a:pPr marL="0" marR="0" lvl="0" indent="0" algn="l" rtl="0">
                    <a:lnSpc>
                      <a:spcPct val="100000"/>
                    </a:lnSpc>
                    <a:spcBef>
                      <a:spcPts val="0"/>
                    </a:spcBef>
                    <a:spcAft>
                      <a:spcPts val="0"/>
                    </a:spcAft>
                    <a:buClr>
                      <a:srgbClr val="212121"/>
                    </a:buClr>
                    <a:buSzPts val="1600"/>
                    <a:buFont typeface="Arial"/>
                    <a:buNone/>
                  </a:pPr>
                  <a:r>
                    <a:rPr lang="en-IN" sz="1600" b="0" i="0">
                      <a:solidFill>
                        <a:srgbClr val="212121"/>
                      </a:solidFill>
                      <a:latin typeface="Arial"/>
                      <a:ea typeface="Arial"/>
                      <a:cs typeface="Arial"/>
                      <a:sym typeface="Arial"/>
                    </a:rPr>
                    <a:t>]</a:t>
                  </a:r>
                  <a:endParaRPr sz="4000" b="0" i="0" u="none" strike="noStrike" cap="none">
                    <a:solidFill>
                      <a:schemeClr val="dk1"/>
                    </a:solidFill>
                    <a:latin typeface="Arial"/>
                    <a:ea typeface="Arial"/>
                    <a:cs typeface="Arial"/>
                    <a:sym typeface="Arial"/>
                  </a:endParaRPr>
                </a:p>
              </p:txBody>
            </p:sp>
          </p:grpSp>
          <p:sp>
            <p:nvSpPr>
              <p:cNvPr id="2312" name="Google Shape;2312;p72"/>
              <p:cNvSpPr/>
              <p:nvPr/>
            </p:nvSpPr>
            <p:spPr>
              <a:xfrm rot="10800000">
                <a:off x="11665188" y="5358055"/>
                <a:ext cx="442540" cy="291771"/>
              </a:xfrm>
              <a:prstGeom prst="rightArrow">
                <a:avLst>
                  <a:gd name="adj1" fmla="val 50000"/>
                  <a:gd name="adj2" fmla="val 50000"/>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313" name="Google Shape;2313;p72"/>
            <p:cNvSpPr txBox="1"/>
            <p:nvPr/>
          </p:nvSpPr>
          <p:spPr>
            <a:xfrm>
              <a:off x="4191874" y="5889603"/>
              <a:ext cx="1650561"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400">
                  <a:solidFill>
                    <a:srgbClr val="F4343F"/>
                  </a:solidFill>
                  <a:latin typeface="Arial"/>
                  <a:ea typeface="Arial"/>
                  <a:cs typeface="Arial"/>
                  <a:sym typeface="Arial"/>
                </a:rPr>
                <a:t>Mask</a:t>
              </a:r>
              <a:endParaRPr sz="1400">
                <a:solidFill>
                  <a:srgbClr val="F4343F"/>
                </a:solidFill>
                <a:latin typeface="Arial"/>
                <a:ea typeface="Arial"/>
                <a:cs typeface="Arial"/>
                <a:sym typeface="Arial"/>
              </a:endParaRPr>
            </a:p>
          </p:txBody>
        </p:sp>
      </p:grpSp>
      <p:grpSp>
        <p:nvGrpSpPr>
          <p:cNvPr id="2314" name="Google Shape;2314;p72"/>
          <p:cNvGrpSpPr/>
          <p:nvPr/>
        </p:nvGrpSpPr>
        <p:grpSpPr>
          <a:xfrm>
            <a:off x="3969185" y="4003802"/>
            <a:ext cx="2837397" cy="1692000"/>
            <a:chOff x="462223" y="4556698"/>
            <a:chExt cx="2837397" cy="1692000"/>
          </a:xfrm>
        </p:grpSpPr>
        <p:grpSp>
          <p:nvGrpSpPr>
            <p:cNvPr id="2315" name="Google Shape;2315;p72"/>
            <p:cNvGrpSpPr/>
            <p:nvPr/>
          </p:nvGrpSpPr>
          <p:grpSpPr>
            <a:xfrm>
              <a:off x="462223" y="4556698"/>
              <a:ext cx="2837397" cy="1692000"/>
              <a:chOff x="6284975" y="4657941"/>
              <a:chExt cx="2837397" cy="1692000"/>
            </a:xfrm>
          </p:grpSpPr>
          <p:grpSp>
            <p:nvGrpSpPr>
              <p:cNvPr id="2316" name="Google Shape;2316;p72"/>
              <p:cNvGrpSpPr/>
              <p:nvPr/>
            </p:nvGrpSpPr>
            <p:grpSpPr>
              <a:xfrm>
                <a:off x="6284975" y="4657941"/>
                <a:ext cx="2394857" cy="1692000"/>
                <a:chOff x="616030" y="2455678"/>
                <a:chExt cx="2394857" cy="1692000"/>
              </a:xfrm>
            </p:grpSpPr>
            <p:sp>
              <p:nvSpPr>
                <p:cNvPr id="2317" name="Google Shape;2317;p72"/>
                <p:cNvSpPr/>
                <p:nvPr/>
              </p:nvSpPr>
              <p:spPr>
                <a:xfrm>
                  <a:off x="616030" y="2455678"/>
                  <a:ext cx="2394857" cy="1692000"/>
                </a:xfrm>
                <a:prstGeom prst="roundRect">
                  <a:avLst>
                    <a:gd name="adj" fmla="val 4243"/>
                  </a:avLst>
                </a:prstGeom>
                <a:solidFill>
                  <a:srgbClr val="F2F2F2"/>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18" name="Google Shape;2318;p72"/>
                <p:cNvSpPr txBox="1"/>
                <p:nvPr/>
              </p:nvSpPr>
              <p:spPr>
                <a:xfrm>
                  <a:off x="723732" y="2576753"/>
                  <a:ext cx="1898717"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12121"/>
                    </a:buClr>
                    <a:buSzPts val="1600"/>
                    <a:buFont typeface="Arial"/>
                    <a:buNone/>
                  </a:pPr>
                  <a:r>
                    <a:rPr lang="en-IN" sz="1600" b="0" i="0">
                      <a:solidFill>
                        <a:srgbClr val="212121"/>
                      </a:solidFill>
                      <a:latin typeface="Arial"/>
                      <a:ea typeface="Arial"/>
                      <a:cs typeface="Arial"/>
                      <a:sym typeface="Arial"/>
                    </a:rPr>
                    <a:t>[</a:t>
                  </a:r>
                  <a:endParaRPr/>
                </a:p>
                <a:p>
                  <a:pPr marL="0" marR="0" lvl="0" indent="0" algn="l" rtl="0">
                    <a:lnSpc>
                      <a:spcPct val="100000"/>
                    </a:lnSpc>
                    <a:spcBef>
                      <a:spcPts val="0"/>
                    </a:spcBef>
                    <a:spcAft>
                      <a:spcPts val="0"/>
                    </a:spcAft>
                    <a:buClr>
                      <a:srgbClr val="212121"/>
                    </a:buClr>
                    <a:buSzPts val="1600"/>
                    <a:buFont typeface="Arial"/>
                    <a:buNone/>
                  </a:pPr>
                  <a:r>
                    <a:rPr lang="en-IN" sz="1600" b="0" i="0">
                      <a:solidFill>
                        <a:srgbClr val="212121"/>
                      </a:solidFill>
                      <a:latin typeface="Arial"/>
                      <a:ea typeface="Arial"/>
                      <a:cs typeface="Arial"/>
                      <a:sym typeface="Arial"/>
                    </a:rPr>
                    <a:t>[ 1, 1, 1, 0, 0, 0], </a:t>
                  </a:r>
                  <a:endParaRPr/>
                </a:p>
                <a:p>
                  <a:pPr marL="0" marR="0" lvl="0" indent="0" algn="l" rtl="0">
                    <a:lnSpc>
                      <a:spcPct val="100000"/>
                    </a:lnSpc>
                    <a:spcBef>
                      <a:spcPts val="0"/>
                    </a:spcBef>
                    <a:spcAft>
                      <a:spcPts val="0"/>
                    </a:spcAft>
                    <a:buClr>
                      <a:srgbClr val="212121"/>
                    </a:buClr>
                    <a:buSzPts val="1600"/>
                    <a:buFont typeface="Arial"/>
                    <a:buNone/>
                  </a:pPr>
                  <a:r>
                    <a:rPr lang="en-IN" sz="1600" b="0" i="0">
                      <a:solidFill>
                        <a:srgbClr val="212121"/>
                      </a:solidFill>
                      <a:latin typeface="Arial"/>
                      <a:ea typeface="Arial"/>
                      <a:cs typeface="Arial"/>
                      <a:sym typeface="Arial"/>
                    </a:rPr>
                    <a:t>[ 1, 1, 1, 1, 1, 0], </a:t>
                  </a:r>
                  <a:endParaRPr/>
                </a:p>
                <a:p>
                  <a:pPr marL="0" marR="0" lvl="0" indent="0" algn="l" rtl="0">
                    <a:lnSpc>
                      <a:spcPct val="100000"/>
                    </a:lnSpc>
                    <a:spcBef>
                      <a:spcPts val="0"/>
                    </a:spcBef>
                    <a:spcAft>
                      <a:spcPts val="0"/>
                    </a:spcAft>
                    <a:buClr>
                      <a:srgbClr val="212121"/>
                    </a:buClr>
                    <a:buSzPts val="1600"/>
                    <a:buFont typeface="Arial"/>
                    <a:buNone/>
                  </a:pPr>
                  <a:r>
                    <a:rPr lang="en-IN" sz="1600" b="0" i="0">
                      <a:solidFill>
                        <a:srgbClr val="212121"/>
                      </a:solidFill>
                      <a:latin typeface="Arial"/>
                      <a:ea typeface="Arial"/>
                      <a:cs typeface="Arial"/>
                      <a:sym typeface="Arial"/>
                    </a:rPr>
                    <a:t>[ 1, 1, 1, 1, 1, 1]</a:t>
                  </a:r>
                  <a:endParaRPr/>
                </a:p>
                <a:p>
                  <a:pPr marL="0" marR="0" lvl="0" indent="0" algn="l" rtl="0">
                    <a:lnSpc>
                      <a:spcPct val="100000"/>
                    </a:lnSpc>
                    <a:spcBef>
                      <a:spcPts val="0"/>
                    </a:spcBef>
                    <a:spcAft>
                      <a:spcPts val="0"/>
                    </a:spcAft>
                    <a:buClr>
                      <a:srgbClr val="212121"/>
                    </a:buClr>
                    <a:buSzPts val="1600"/>
                    <a:buFont typeface="Arial"/>
                    <a:buNone/>
                  </a:pPr>
                  <a:r>
                    <a:rPr lang="en-IN" sz="1600" b="0" i="0">
                      <a:solidFill>
                        <a:srgbClr val="212121"/>
                      </a:solidFill>
                      <a:latin typeface="Arial"/>
                      <a:ea typeface="Arial"/>
                      <a:cs typeface="Arial"/>
                      <a:sym typeface="Arial"/>
                    </a:rPr>
                    <a:t>]</a:t>
                  </a:r>
                  <a:endParaRPr sz="4000" b="0" i="0" u="none" strike="noStrike" cap="none">
                    <a:solidFill>
                      <a:schemeClr val="dk1"/>
                    </a:solidFill>
                    <a:latin typeface="Arial"/>
                    <a:ea typeface="Arial"/>
                    <a:cs typeface="Arial"/>
                    <a:sym typeface="Arial"/>
                  </a:endParaRPr>
                </a:p>
              </p:txBody>
            </p:sp>
          </p:grpSp>
          <p:sp>
            <p:nvSpPr>
              <p:cNvPr id="2319" name="Google Shape;2319;p72"/>
              <p:cNvSpPr/>
              <p:nvPr/>
            </p:nvSpPr>
            <p:spPr>
              <a:xfrm rot="10800000">
                <a:off x="8679832" y="5358055"/>
                <a:ext cx="442540" cy="291771"/>
              </a:xfrm>
              <a:prstGeom prst="rightArrow">
                <a:avLst>
                  <a:gd name="adj1" fmla="val 50000"/>
                  <a:gd name="adj2" fmla="val 50000"/>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320" name="Google Shape;2320;p72"/>
            <p:cNvSpPr txBox="1"/>
            <p:nvPr/>
          </p:nvSpPr>
          <p:spPr>
            <a:xfrm>
              <a:off x="961500" y="5838989"/>
              <a:ext cx="1650561"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400">
                  <a:solidFill>
                    <a:srgbClr val="F4343F"/>
                  </a:solidFill>
                  <a:latin typeface="Arial"/>
                  <a:ea typeface="Arial"/>
                  <a:cs typeface="Arial"/>
                  <a:sym typeface="Arial"/>
                </a:rPr>
                <a:t>Mask</a:t>
              </a:r>
              <a:endParaRPr sz="1400">
                <a:solidFill>
                  <a:srgbClr val="F4343F"/>
                </a:solidFill>
                <a:latin typeface="Arial"/>
                <a:ea typeface="Arial"/>
                <a:cs typeface="Arial"/>
                <a:sym typeface="Arial"/>
              </a:endParaRPr>
            </a:p>
          </p:txBody>
        </p:sp>
      </p:grpSp>
      <p:grpSp>
        <p:nvGrpSpPr>
          <p:cNvPr id="2321" name="Google Shape;2321;p72"/>
          <p:cNvGrpSpPr/>
          <p:nvPr/>
        </p:nvGrpSpPr>
        <p:grpSpPr>
          <a:xfrm>
            <a:off x="1167360" y="4687910"/>
            <a:ext cx="2801824" cy="369332"/>
            <a:chOff x="497796" y="5240806"/>
            <a:chExt cx="2801824" cy="369332"/>
          </a:xfrm>
        </p:grpSpPr>
        <p:sp>
          <p:nvSpPr>
            <p:cNvPr id="2322" name="Google Shape;2322;p72"/>
            <p:cNvSpPr/>
            <p:nvPr/>
          </p:nvSpPr>
          <p:spPr>
            <a:xfrm rot="10800000">
              <a:off x="2857080" y="5256812"/>
              <a:ext cx="442540" cy="291771"/>
            </a:xfrm>
            <a:prstGeom prst="rightArrow">
              <a:avLst>
                <a:gd name="adj1" fmla="val 50000"/>
                <a:gd name="adj2" fmla="val 50000"/>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3" name="Google Shape;2323;p72"/>
            <p:cNvSpPr txBox="1"/>
            <p:nvPr/>
          </p:nvSpPr>
          <p:spPr>
            <a:xfrm>
              <a:off x="497796" y="5240806"/>
              <a:ext cx="219689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rgbClr val="F4343F"/>
                  </a:solidFill>
                  <a:latin typeface="Arial"/>
                  <a:ea typeface="Arial"/>
                  <a:cs typeface="Arial"/>
                  <a:sym typeface="Arial"/>
                </a:rPr>
                <a:t>Loss= Loss * Mask</a:t>
              </a:r>
              <a:endParaRPr sz="1800">
                <a:solidFill>
                  <a:srgbClr val="F4343F"/>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14"/>
                                        </p:tgtEl>
                                        <p:attrNameLst>
                                          <p:attrName>style.visibility</p:attrName>
                                        </p:attrNameLst>
                                      </p:cBhvr>
                                      <p:to>
                                        <p:strVal val="visible"/>
                                      </p:to>
                                    </p:set>
                                    <p:animEffect transition="in" filter="fade">
                                      <p:cBhvr>
                                        <p:cTn id="7" dur="500"/>
                                        <p:tgtEl>
                                          <p:spTgt spid="23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21"/>
                                        </p:tgtEl>
                                        <p:attrNameLst>
                                          <p:attrName>style.visibility</p:attrName>
                                        </p:attrNameLst>
                                      </p:cBhvr>
                                      <p:to>
                                        <p:strVal val="visible"/>
                                      </p:to>
                                    </p:set>
                                    <p:animEffect transition="in" filter="fade">
                                      <p:cBhvr>
                                        <p:cTn id="12" dur="500"/>
                                        <p:tgtEl>
                                          <p:spTgt spid="2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grpSp>
        <p:nvGrpSpPr>
          <p:cNvPr id="2328" name="Google Shape;2328;p73"/>
          <p:cNvGrpSpPr/>
          <p:nvPr/>
        </p:nvGrpSpPr>
        <p:grpSpPr>
          <a:xfrm>
            <a:off x="0" y="0"/>
            <a:ext cx="12192000" cy="816077"/>
            <a:chOff x="0" y="0"/>
            <a:chExt cx="12192000" cy="816077"/>
          </a:xfrm>
        </p:grpSpPr>
        <p:sp>
          <p:nvSpPr>
            <p:cNvPr id="2329" name="Google Shape;2329;p73"/>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0" name="Google Shape;2330;p73"/>
            <p:cNvSpPr txBox="1"/>
            <p:nvPr/>
          </p:nvSpPr>
          <p:spPr>
            <a:xfrm>
              <a:off x="2006419" y="88488"/>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Model training</a:t>
              </a:r>
              <a:endParaRPr sz="3200" b="1">
                <a:solidFill>
                  <a:schemeClr val="lt1"/>
                </a:solidFill>
                <a:latin typeface="Arial"/>
                <a:ea typeface="Arial"/>
                <a:cs typeface="Arial"/>
                <a:sym typeface="Arial"/>
              </a:endParaRPr>
            </a:p>
          </p:txBody>
        </p:sp>
      </p:grpSp>
      <p:sp>
        <p:nvSpPr>
          <p:cNvPr id="2331" name="Google Shape;2331;p73"/>
          <p:cNvSpPr/>
          <p:nvPr/>
        </p:nvSpPr>
        <p:spPr>
          <a:xfrm>
            <a:off x="1355834" y="2767063"/>
            <a:ext cx="1471449" cy="1397875"/>
          </a:xfrm>
          <a:prstGeom prst="roundRect">
            <a:avLst>
              <a:gd name="adj" fmla="val 7644"/>
            </a:avLst>
          </a:prstGeom>
          <a:solidFill>
            <a:srgbClr val="F2F2F2"/>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2" name="Google Shape;2332;p73"/>
          <p:cNvSpPr txBox="1"/>
          <p:nvPr/>
        </p:nvSpPr>
        <p:spPr>
          <a:xfrm>
            <a:off x="1502980" y="3281334"/>
            <a:ext cx="121920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chemeClr val="dk1"/>
                </a:solidFill>
                <a:latin typeface="Arial"/>
                <a:ea typeface="Arial"/>
                <a:cs typeface="Arial"/>
                <a:sym typeface="Arial"/>
              </a:rPr>
              <a:t>ENCODER</a:t>
            </a:r>
            <a:endParaRPr sz="1600">
              <a:solidFill>
                <a:schemeClr val="dk1"/>
              </a:solidFill>
              <a:latin typeface="Arial"/>
              <a:ea typeface="Arial"/>
              <a:cs typeface="Arial"/>
              <a:sym typeface="Arial"/>
            </a:endParaRPr>
          </a:p>
        </p:txBody>
      </p:sp>
      <p:cxnSp>
        <p:nvCxnSpPr>
          <p:cNvPr id="2333" name="Google Shape;2333;p73"/>
          <p:cNvCxnSpPr/>
          <p:nvPr/>
        </p:nvCxnSpPr>
        <p:spPr>
          <a:xfrm>
            <a:off x="2944361" y="3456083"/>
            <a:ext cx="840827" cy="0"/>
          </a:xfrm>
          <a:prstGeom prst="straightConnector1">
            <a:avLst/>
          </a:prstGeom>
          <a:noFill/>
          <a:ln w="9525" cap="flat" cmpd="sng">
            <a:solidFill>
              <a:srgbClr val="F4343F"/>
            </a:solidFill>
            <a:prstDash val="solid"/>
            <a:miter lim="800000"/>
            <a:headEnd type="none" w="sm" len="sm"/>
            <a:tailEnd type="triangle" w="med" len="med"/>
          </a:ln>
        </p:spPr>
      </p:cxnSp>
      <p:sp>
        <p:nvSpPr>
          <p:cNvPr id="2334" name="Google Shape;2334;p73"/>
          <p:cNvSpPr/>
          <p:nvPr/>
        </p:nvSpPr>
        <p:spPr>
          <a:xfrm>
            <a:off x="5642281" y="1933813"/>
            <a:ext cx="2350659" cy="2838725"/>
          </a:xfrm>
          <a:prstGeom prst="roundRect">
            <a:avLst>
              <a:gd name="adj" fmla="val 16667"/>
            </a:avLst>
          </a:prstGeom>
          <a:solidFill>
            <a:srgbClr val="F2F2F2"/>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Arial"/>
              <a:ea typeface="Arial"/>
              <a:cs typeface="Arial"/>
              <a:sym typeface="Arial"/>
            </a:endParaRPr>
          </a:p>
        </p:txBody>
      </p:sp>
      <p:grpSp>
        <p:nvGrpSpPr>
          <p:cNvPr id="2335" name="Google Shape;2335;p73"/>
          <p:cNvGrpSpPr/>
          <p:nvPr/>
        </p:nvGrpSpPr>
        <p:grpSpPr>
          <a:xfrm>
            <a:off x="5970440" y="4801878"/>
            <a:ext cx="1605269" cy="667995"/>
            <a:chOff x="5970440" y="4801878"/>
            <a:chExt cx="1605269" cy="667995"/>
          </a:xfrm>
        </p:grpSpPr>
        <p:cxnSp>
          <p:nvCxnSpPr>
            <p:cNvPr id="2336" name="Google Shape;2336;p73"/>
            <p:cNvCxnSpPr/>
            <p:nvPr/>
          </p:nvCxnSpPr>
          <p:spPr>
            <a:xfrm>
              <a:off x="6773075" y="4801878"/>
              <a:ext cx="0" cy="360218"/>
            </a:xfrm>
            <a:prstGeom prst="straightConnector1">
              <a:avLst/>
            </a:prstGeom>
            <a:noFill/>
            <a:ln w="38100" cap="flat" cmpd="sng">
              <a:solidFill>
                <a:srgbClr val="F4343F"/>
              </a:solidFill>
              <a:prstDash val="solid"/>
              <a:miter lim="800000"/>
              <a:headEnd type="none" w="sm" len="sm"/>
              <a:tailEnd type="triangle" w="med" len="med"/>
            </a:ln>
          </p:spPr>
        </p:cxnSp>
        <p:sp>
          <p:nvSpPr>
            <p:cNvPr id="2337" name="Google Shape;2337;p73"/>
            <p:cNvSpPr txBox="1"/>
            <p:nvPr/>
          </p:nvSpPr>
          <p:spPr>
            <a:xfrm>
              <a:off x="5970440" y="5162096"/>
              <a:ext cx="160526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rgbClr val="FF0000"/>
                  </a:solidFill>
                  <a:latin typeface="Arial"/>
                  <a:ea typeface="Arial"/>
                  <a:cs typeface="Arial"/>
                  <a:sym typeface="Arial"/>
                </a:rPr>
                <a:t>P</a:t>
              </a:r>
              <a:r>
                <a:rPr lang="en-IN" sz="1400" b="0" i="0" u="none" strike="noStrike" cap="none">
                  <a:solidFill>
                    <a:srgbClr val="FF0000"/>
                  </a:solidFill>
                  <a:latin typeface="Arial"/>
                  <a:ea typeface="Arial"/>
                  <a:cs typeface="Arial"/>
                  <a:sym typeface="Arial"/>
                </a:rPr>
                <a:t>red 1</a:t>
              </a:r>
              <a:endParaRPr sz="1400">
                <a:solidFill>
                  <a:srgbClr val="FF0000"/>
                </a:solidFill>
                <a:latin typeface="Arial"/>
                <a:ea typeface="Arial"/>
                <a:cs typeface="Arial"/>
                <a:sym typeface="Arial"/>
              </a:endParaRPr>
            </a:p>
          </p:txBody>
        </p:sp>
      </p:grpSp>
      <p:sp>
        <p:nvSpPr>
          <p:cNvPr id="2338" name="Google Shape;2338;p73"/>
          <p:cNvSpPr txBox="1"/>
          <p:nvPr/>
        </p:nvSpPr>
        <p:spPr>
          <a:xfrm rot="-5400000">
            <a:off x="4759158" y="3266103"/>
            <a:ext cx="1361553"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1">
                <a:solidFill>
                  <a:schemeClr val="dk1"/>
                </a:solidFill>
                <a:latin typeface="Arial"/>
                <a:ea typeface="Arial"/>
                <a:cs typeface="Arial"/>
                <a:sym typeface="Arial"/>
              </a:rPr>
              <a:t>Decoder</a:t>
            </a:r>
            <a:endParaRPr/>
          </a:p>
        </p:txBody>
      </p:sp>
      <p:grpSp>
        <p:nvGrpSpPr>
          <p:cNvPr id="2339" name="Google Shape;2339;p73"/>
          <p:cNvGrpSpPr/>
          <p:nvPr/>
        </p:nvGrpSpPr>
        <p:grpSpPr>
          <a:xfrm rot="-5400000">
            <a:off x="3277496" y="3239742"/>
            <a:ext cx="1693573" cy="378514"/>
            <a:chOff x="2093953" y="3334551"/>
            <a:chExt cx="2049223" cy="458002"/>
          </a:xfrm>
        </p:grpSpPr>
        <p:grpSp>
          <p:nvGrpSpPr>
            <p:cNvPr id="2340" name="Google Shape;2340;p73"/>
            <p:cNvGrpSpPr/>
            <p:nvPr/>
          </p:nvGrpSpPr>
          <p:grpSpPr>
            <a:xfrm>
              <a:off x="2093953" y="3334551"/>
              <a:ext cx="2049223" cy="458002"/>
              <a:chOff x="1148078" y="1393371"/>
              <a:chExt cx="2254145" cy="609600"/>
            </a:xfrm>
          </p:grpSpPr>
          <p:sp>
            <p:nvSpPr>
              <p:cNvPr id="2341" name="Google Shape;2341;p73"/>
              <p:cNvSpPr/>
              <p:nvPr/>
            </p:nvSpPr>
            <p:spPr>
              <a:xfrm>
                <a:off x="1148078" y="1393371"/>
                <a:ext cx="2254145" cy="609600"/>
              </a:xfrm>
              <a:prstGeom prst="roundRect">
                <a:avLst>
                  <a:gd name="adj" fmla="val 15151"/>
                </a:avLst>
              </a:prstGeom>
              <a:solidFill>
                <a:schemeClr val="accent1"/>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2342" name="Google Shape;2342;p73"/>
              <p:cNvCxnSpPr/>
              <p:nvPr/>
            </p:nvCxnSpPr>
            <p:spPr>
              <a:xfrm>
                <a:off x="1694464" y="1393371"/>
                <a:ext cx="0" cy="609600"/>
              </a:xfrm>
              <a:prstGeom prst="straightConnector1">
                <a:avLst/>
              </a:prstGeom>
              <a:noFill/>
              <a:ln w="19050" cap="flat" cmpd="sng">
                <a:solidFill>
                  <a:srgbClr val="595959"/>
                </a:solidFill>
                <a:prstDash val="solid"/>
                <a:miter lim="800000"/>
                <a:headEnd type="none" w="sm" len="sm"/>
                <a:tailEnd type="none" w="sm" len="sm"/>
              </a:ln>
            </p:spPr>
          </p:cxnSp>
          <p:cxnSp>
            <p:nvCxnSpPr>
              <p:cNvPr id="2343" name="Google Shape;2343;p73"/>
              <p:cNvCxnSpPr/>
              <p:nvPr/>
            </p:nvCxnSpPr>
            <p:spPr>
              <a:xfrm>
                <a:off x="2262909" y="1393371"/>
                <a:ext cx="0" cy="609600"/>
              </a:xfrm>
              <a:prstGeom prst="straightConnector1">
                <a:avLst/>
              </a:prstGeom>
              <a:noFill/>
              <a:ln w="19050" cap="flat" cmpd="sng">
                <a:solidFill>
                  <a:srgbClr val="595959"/>
                </a:solidFill>
                <a:prstDash val="solid"/>
                <a:miter lim="800000"/>
                <a:headEnd type="none" w="sm" len="sm"/>
                <a:tailEnd type="none" w="sm" len="sm"/>
              </a:ln>
            </p:spPr>
          </p:cxnSp>
          <p:cxnSp>
            <p:nvCxnSpPr>
              <p:cNvPr id="2344" name="Google Shape;2344;p73"/>
              <p:cNvCxnSpPr/>
              <p:nvPr/>
            </p:nvCxnSpPr>
            <p:spPr>
              <a:xfrm>
                <a:off x="2855531" y="1393371"/>
                <a:ext cx="0" cy="609600"/>
              </a:xfrm>
              <a:prstGeom prst="straightConnector1">
                <a:avLst/>
              </a:prstGeom>
              <a:noFill/>
              <a:ln w="19050" cap="flat" cmpd="sng">
                <a:solidFill>
                  <a:srgbClr val="595959"/>
                </a:solidFill>
                <a:prstDash val="solid"/>
                <a:miter lim="800000"/>
                <a:headEnd type="none" w="sm" len="sm"/>
                <a:tailEnd type="none" w="sm" len="sm"/>
              </a:ln>
            </p:spPr>
          </p:cxnSp>
        </p:grpSp>
        <p:sp>
          <p:nvSpPr>
            <p:cNvPr id="2345" name="Google Shape;2345;p73"/>
            <p:cNvSpPr/>
            <p:nvPr/>
          </p:nvSpPr>
          <p:spPr>
            <a:xfrm>
              <a:off x="2149232" y="3381775"/>
              <a:ext cx="380775" cy="363553"/>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46" name="Google Shape;2346;p73"/>
            <p:cNvSpPr/>
            <p:nvPr/>
          </p:nvSpPr>
          <p:spPr>
            <a:xfrm>
              <a:off x="2663633" y="3381774"/>
              <a:ext cx="380775" cy="363553"/>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47" name="Google Shape;2347;p73"/>
            <p:cNvSpPr/>
            <p:nvPr/>
          </p:nvSpPr>
          <p:spPr>
            <a:xfrm>
              <a:off x="3178034" y="3381773"/>
              <a:ext cx="380775" cy="363553"/>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48" name="Google Shape;2348;p73"/>
            <p:cNvSpPr/>
            <p:nvPr/>
          </p:nvSpPr>
          <p:spPr>
            <a:xfrm>
              <a:off x="3692435" y="3381772"/>
              <a:ext cx="380775" cy="363553"/>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cxnSp>
        <p:nvCxnSpPr>
          <p:cNvPr id="2349" name="Google Shape;2349;p73"/>
          <p:cNvCxnSpPr>
            <a:stCxn id="2341" idx="2"/>
            <a:endCxn id="2350" idx="1"/>
          </p:cNvCxnSpPr>
          <p:nvPr/>
        </p:nvCxnSpPr>
        <p:spPr>
          <a:xfrm rot="10800000" flipH="1">
            <a:off x="4313540" y="2479799"/>
            <a:ext cx="1629000" cy="949200"/>
          </a:xfrm>
          <a:prstGeom prst="bentConnector3">
            <a:avLst>
              <a:gd name="adj1" fmla="val 50000"/>
            </a:avLst>
          </a:prstGeom>
          <a:noFill/>
          <a:ln w="19050" cap="flat" cmpd="sng">
            <a:solidFill>
              <a:srgbClr val="F4343F"/>
            </a:solidFill>
            <a:prstDash val="solid"/>
            <a:miter lim="800000"/>
            <a:headEnd type="none" w="sm" len="sm"/>
            <a:tailEnd type="triangle" w="med" len="med"/>
          </a:ln>
        </p:spPr>
      </p:cxnSp>
      <p:grpSp>
        <p:nvGrpSpPr>
          <p:cNvPr id="2351" name="Google Shape;2351;p73"/>
          <p:cNvGrpSpPr/>
          <p:nvPr/>
        </p:nvGrpSpPr>
        <p:grpSpPr>
          <a:xfrm>
            <a:off x="7081935" y="3419991"/>
            <a:ext cx="4392048" cy="2304031"/>
            <a:chOff x="7081935" y="3419991"/>
            <a:chExt cx="4392048" cy="2304031"/>
          </a:xfrm>
        </p:grpSpPr>
        <p:grpSp>
          <p:nvGrpSpPr>
            <p:cNvPr id="2352" name="Google Shape;2352;p73"/>
            <p:cNvGrpSpPr/>
            <p:nvPr/>
          </p:nvGrpSpPr>
          <p:grpSpPr>
            <a:xfrm>
              <a:off x="10249319" y="4907945"/>
              <a:ext cx="844061" cy="816077"/>
              <a:chOff x="10681398" y="5162096"/>
              <a:chExt cx="844061" cy="816077"/>
            </a:xfrm>
          </p:grpSpPr>
          <p:sp>
            <p:nvSpPr>
              <p:cNvPr id="2353" name="Google Shape;2353;p73"/>
              <p:cNvSpPr/>
              <p:nvPr/>
            </p:nvSpPr>
            <p:spPr>
              <a:xfrm>
                <a:off x="10681398" y="5162096"/>
                <a:ext cx="844061" cy="816077"/>
              </a:xfrm>
              <a:prstGeom prst="ellipse">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4" name="Google Shape;2354;p73"/>
              <p:cNvSpPr txBox="1"/>
              <p:nvPr/>
            </p:nvSpPr>
            <p:spPr>
              <a:xfrm>
                <a:off x="10746544" y="5400857"/>
                <a:ext cx="713768"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chemeClr val="dk1"/>
                    </a:solidFill>
                    <a:latin typeface="Arial"/>
                    <a:ea typeface="Arial"/>
                    <a:cs typeface="Arial"/>
                    <a:sym typeface="Arial"/>
                  </a:rPr>
                  <a:t>Loss</a:t>
                </a:r>
                <a:endParaRPr sz="1600">
                  <a:solidFill>
                    <a:schemeClr val="dk1"/>
                  </a:solidFill>
                  <a:latin typeface="Arial"/>
                  <a:ea typeface="Arial"/>
                  <a:cs typeface="Arial"/>
                  <a:sym typeface="Arial"/>
                </a:endParaRPr>
              </a:p>
            </p:txBody>
          </p:sp>
        </p:grpSp>
        <p:cxnSp>
          <p:nvCxnSpPr>
            <p:cNvPr id="2355" name="Google Shape;2355;p73"/>
            <p:cNvCxnSpPr/>
            <p:nvPr/>
          </p:nvCxnSpPr>
          <p:spPr>
            <a:xfrm>
              <a:off x="7081935" y="5315984"/>
              <a:ext cx="3167384" cy="0"/>
            </a:xfrm>
            <a:prstGeom prst="straightConnector1">
              <a:avLst/>
            </a:prstGeom>
            <a:noFill/>
            <a:ln w="9525" cap="flat" cmpd="sng">
              <a:solidFill>
                <a:srgbClr val="7F7F7F"/>
              </a:solidFill>
              <a:prstDash val="solid"/>
              <a:miter lim="800000"/>
              <a:headEnd type="none" w="sm" len="sm"/>
              <a:tailEnd type="triangle" w="med" len="med"/>
            </a:ln>
          </p:spPr>
        </p:cxnSp>
        <p:cxnSp>
          <p:nvCxnSpPr>
            <p:cNvPr id="2356" name="Google Shape;2356;p73"/>
            <p:cNvCxnSpPr>
              <a:endCxn id="2353" idx="0"/>
            </p:cNvCxnSpPr>
            <p:nvPr/>
          </p:nvCxnSpPr>
          <p:spPr>
            <a:xfrm>
              <a:off x="10671349" y="3865145"/>
              <a:ext cx="0" cy="1042800"/>
            </a:xfrm>
            <a:prstGeom prst="straightConnector1">
              <a:avLst/>
            </a:prstGeom>
            <a:noFill/>
            <a:ln w="9525" cap="flat" cmpd="sng">
              <a:solidFill>
                <a:srgbClr val="7F7F7F"/>
              </a:solidFill>
              <a:prstDash val="solid"/>
              <a:miter lim="800000"/>
              <a:headEnd type="none" w="sm" len="sm"/>
              <a:tailEnd type="triangle" w="med" len="med"/>
            </a:ln>
          </p:spPr>
        </p:cxnSp>
        <p:sp>
          <p:nvSpPr>
            <p:cNvPr id="2357" name="Google Shape;2357;p73"/>
            <p:cNvSpPr txBox="1"/>
            <p:nvPr/>
          </p:nvSpPr>
          <p:spPr>
            <a:xfrm>
              <a:off x="9868714" y="3419991"/>
              <a:ext cx="160526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0" i="0" u="none" strike="noStrike" cap="none">
                  <a:solidFill>
                    <a:srgbClr val="FF0000"/>
                  </a:solidFill>
                  <a:latin typeface="Arial"/>
                  <a:ea typeface="Arial"/>
                  <a:cs typeface="Arial"/>
                  <a:sym typeface="Arial"/>
                </a:rPr>
                <a:t>Target [ : , i ]</a:t>
              </a:r>
              <a:endParaRPr sz="1400">
                <a:solidFill>
                  <a:srgbClr val="FF0000"/>
                </a:solidFill>
                <a:latin typeface="Arial"/>
                <a:ea typeface="Arial"/>
                <a:cs typeface="Arial"/>
                <a:sym typeface="Arial"/>
              </a:endParaRPr>
            </a:p>
          </p:txBody>
        </p:sp>
      </p:grpSp>
      <p:grpSp>
        <p:nvGrpSpPr>
          <p:cNvPr id="2358" name="Google Shape;2358;p73"/>
          <p:cNvGrpSpPr/>
          <p:nvPr/>
        </p:nvGrpSpPr>
        <p:grpSpPr>
          <a:xfrm>
            <a:off x="10506067" y="4952647"/>
            <a:ext cx="1605269" cy="1262347"/>
            <a:chOff x="10506067" y="4952647"/>
            <a:chExt cx="1605269" cy="1262347"/>
          </a:xfrm>
        </p:grpSpPr>
        <p:sp>
          <p:nvSpPr>
            <p:cNvPr id="2359" name="Google Shape;2359;p73"/>
            <p:cNvSpPr/>
            <p:nvPr/>
          </p:nvSpPr>
          <p:spPr>
            <a:xfrm>
              <a:off x="10851502" y="4952647"/>
              <a:ext cx="914400" cy="914400"/>
            </a:xfrm>
            <a:prstGeom prst="arc">
              <a:avLst>
                <a:gd name="adj1" fmla="val 13975612"/>
                <a:gd name="adj2" fmla="val 8984616"/>
              </a:avLst>
            </a:prstGeom>
            <a:noFill/>
            <a:ln w="28575" cap="flat" cmpd="sng">
              <a:solidFill>
                <a:srgbClr val="F4343F"/>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60" name="Google Shape;2360;p73"/>
            <p:cNvSpPr txBox="1"/>
            <p:nvPr/>
          </p:nvSpPr>
          <p:spPr>
            <a:xfrm>
              <a:off x="10506067" y="5907217"/>
              <a:ext cx="160526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0" i="0" u="none" strike="noStrike" cap="none">
                  <a:solidFill>
                    <a:srgbClr val="FF0000"/>
                  </a:solidFill>
                  <a:latin typeface="Arial"/>
                  <a:ea typeface="Arial"/>
                  <a:cs typeface="Arial"/>
                  <a:sym typeface="Arial"/>
                </a:rPr>
                <a:t>Loss *= Mask</a:t>
              </a:r>
              <a:endParaRPr sz="1400">
                <a:solidFill>
                  <a:srgbClr val="FF0000"/>
                </a:solidFill>
                <a:latin typeface="Arial"/>
                <a:ea typeface="Arial"/>
                <a:cs typeface="Arial"/>
                <a:sym typeface="Arial"/>
              </a:endParaRPr>
            </a:p>
          </p:txBody>
        </p:sp>
      </p:grpSp>
      <p:grpSp>
        <p:nvGrpSpPr>
          <p:cNvPr id="2361" name="Google Shape;2361;p73"/>
          <p:cNvGrpSpPr/>
          <p:nvPr/>
        </p:nvGrpSpPr>
        <p:grpSpPr>
          <a:xfrm>
            <a:off x="5942462" y="2272249"/>
            <a:ext cx="1798186" cy="2210467"/>
            <a:chOff x="5942462" y="2272249"/>
            <a:chExt cx="1798186" cy="2210467"/>
          </a:xfrm>
        </p:grpSpPr>
        <p:grpSp>
          <p:nvGrpSpPr>
            <p:cNvPr id="2362" name="Google Shape;2362;p73"/>
            <p:cNvGrpSpPr/>
            <p:nvPr/>
          </p:nvGrpSpPr>
          <p:grpSpPr>
            <a:xfrm>
              <a:off x="5942462" y="3537836"/>
              <a:ext cx="1729019" cy="944880"/>
              <a:chOff x="2914072" y="4174499"/>
              <a:chExt cx="923636" cy="944880"/>
            </a:xfrm>
          </p:grpSpPr>
          <p:sp>
            <p:nvSpPr>
              <p:cNvPr id="2363" name="Google Shape;2363;p73"/>
              <p:cNvSpPr/>
              <p:nvPr/>
            </p:nvSpPr>
            <p:spPr>
              <a:xfrm>
                <a:off x="2914072" y="4174499"/>
                <a:ext cx="923636" cy="944880"/>
              </a:xfrm>
              <a:prstGeom prst="roundRect">
                <a:avLst>
                  <a:gd name="adj" fmla="val 16667"/>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Arial"/>
                  <a:ea typeface="Arial"/>
                  <a:cs typeface="Arial"/>
                  <a:sym typeface="Arial"/>
                </a:endParaRPr>
              </a:p>
            </p:txBody>
          </p:sp>
          <p:sp>
            <p:nvSpPr>
              <p:cNvPr id="2364" name="Google Shape;2364;p73"/>
              <p:cNvSpPr txBox="1"/>
              <p:nvPr/>
            </p:nvSpPr>
            <p:spPr>
              <a:xfrm>
                <a:off x="3121889" y="4405806"/>
                <a:ext cx="50800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rgbClr val="FF0000"/>
                    </a:solidFill>
                    <a:latin typeface="Arial"/>
                    <a:ea typeface="Arial"/>
                    <a:cs typeface="Arial"/>
                    <a:sym typeface="Arial"/>
                  </a:rPr>
                  <a:t>d</a:t>
                </a:r>
                <a:r>
                  <a:rPr lang="en-IN" sz="1800" baseline="-25000">
                    <a:solidFill>
                      <a:srgbClr val="FF0000"/>
                    </a:solidFill>
                    <a:latin typeface="Arial"/>
                    <a:ea typeface="Arial"/>
                    <a:cs typeface="Arial"/>
                    <a:sym typeface="Arial"/>
                  </a:rPr>
                  <a:t>0</a:t>
                </a:r>
                <a:endParaRPr/>
              </a:p>
            </p:txBody>
          </p:sp>
        </p:grpSp>
        <p:sp>
          <p:nvSpPr>
            <p:cNvPr id="2350" name="Google Shape;2350;p73"/>
            <p:cNvSpPr/>
            <p:nvPr/>
          </p:nvSpPr>
          <p:spPr>
            <a:xfrm>
              <a:off x="5942463" y="2312037"/>
              <a:ext cx="1037817" cy="335280"/>
            </a:xfrm>
            <a:prstGeom prst="roundRect">
              <a:avLst>
                <a:gd name="adj" fmla="val 16667"/>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5" name="Google Shape;2365;p73"/>
            <p:cNvSpPr txBox="1"/>
            <p:nvPr/>
          </p:nvSpPr>
          <p:spPr>
            <a:xfrm>
              <a:off x="6062785" y="2272249"/>
              <a:ext cx="803349"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rgbClr val="F4343F"/>
                  </a:solidFill>
                  <a:latin typeface="Arial"/>
                  <a:ea typeface="Arial"/>
                  <a:cs typeface="Arial"/>
                  <a:sym typeface="Arial"/>
                </a:rPr>
                <a:t>Attention model</a:t>
              </a:r>
              <a:endParaRPr sz="1100">
                <a:solidFill>
                  <a:srgbClr val="F4343F"/>
                </a:solidFill>
                <a:latin typeface="Arial"/>
                <a:ea typeface="Arial"/>
                <a:cs typeface="Arial"/>
                <a:sym typeface="Arial"/>
              </a:endParaRPr>
            </a:p>
          </p:txBody>
        </p:sp>
        <p:cxnSp>
          <p:nvCxnSpPr>
            <p:cNvPr id="2366" name="Google Shape;2366;p73"/>
            <p:cNvCxnSpPr/>
            <p:nvPr/>
          </p:nvCxnSpPr>
          <p:spPr>
            <a:xfrm rot="10800000">
              <a:off x="6150280" y="2640035"/>
              <a:ext cx="0" cy="897801"/>
            </a:xfrm>
            <a:prstGeom prst="straightConnector1">
              <a:avLst/>
            </a:prstGeom>
            <a:noFill/>
            <a:ln w="19050" cap="flat" cmpd="sng">
              <a:solidFill>
                <a:srgbClr val="F4343F"/>
              </a:solidFill>
              <a:prstDash val="solid"/>
              <a:miter lim="800000"/>
              <a:headEnd type="none" w="sm" len="sm"/>
              <a:tailEnd type="triangle" w="med" len="med"/>
            </a:ln>
          </p:spPr>
        </p:cxnSp>
        <p:cxnSp>
          <p:nvCxnSpPr>
            <p:cNvPr id="2367" name="Google Shape;2367;p73"/>
            <p:cNvCxnSpPr/>
            <p:nvPr/>
          </p:nvCxnSpPr>
          <p:spPr>
            <a:xfrm>
              <a:off x="6658281" y="2640034"/>
              <a:ext cx="0" cy="897801"/>
            </a:xfrm>
            <a:prstGeom prst="straightConnector1">
              <a:avLst/>
            </a:prstGeom>
            <a:noFill/>
            <a:ln w="19050" cap="flat" cmpd="sng">
              <a:solidFill>
                <a:srgbClr val="7F7F7F"/>
              </a:solidFill>
              <a:prstDash val="solid"/>
              <a:miter lim="800000"/>
              <a:headEnd type="none" w="sm" len="sm"/>
              <a:tailEnd type="triangle" w="med" len="med"/>
            </a:ln>
          </p:spPr>
        </p:cxnSp>
        <p:sp>
          <p:nvSpPr>
            <p:cNvPr id="2368" name="Google Shape;2368;p73"/>
            <p:cNvSpPr txBox="1"/>
            <p:nvPr/>
          </p:nvSpPr>
          <p:spPr>
            <a:xfrm>
              <a:off x="6937299" y="2835226"/>
              <a:ext cx="803349"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rgbClr val="F4343F"/>
                  </a:solidFill>
                  <a:latin typeface="Arial"/>
                  <a:ea typeface="Arial"/>
                  <a:cs typeface="Arial"/>
                  <a:sym typeface="Arial"/>
                </a:rPr>
                <a:t>&lt;start&gt;</a:t>
              </a:r>
              <a:endParaRPr sz="1100">
                <a:solidFill>
                  <a:srgbClr val="F4343F"/>
                </a:solidFill>
                <a:latin typeface="Arial"/>
                <a:ea typeface="Arial"/>
                <a:cs typeface="Arial"/>
                <a:sym typeface="Arial"/>
              </a:endParaRPr>
            </a:p>
          </p:txBody>
        </p:sp>
        <p:cxnSp>
          <p:nvCxnSpPr>
            <p:cNvPr id="2369" name="Google Shape;2369;p73"/>
            <p:cNvCxnSpPr/>
            <p:nvPr/>
          </p:nvCxnSpPr>
          <p:spPr>
            <a:xfrm>
              <a:off x="7328439" y="3088934"/>
              <a:ext cx="0" cy="448901"/>
            </a:xfrm>
            <a:prstGeom prst="straightConnector1">
              <a:avLst/>
            </a:prstGeom>
            <a:noFill/>
            <a:ln w="19050" cap="flat" cmpd="sng">
              <a:solidFill>
                <a:srgbClr val="7F7F7F"/>
              </a:solidFill>
              <a:prstDash val="solid"/>
              <a:miter lim="800000"/>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5"/>
                                        </p:tgtEl>
                                        <p:attrNameLst>
                                          <p:attrName>style.visibility</p:attrName>
                                        </p:attrNameLst>
                                      </p:cBhvr>
                                      <p:to>
                                        <p:strVal val="visible"/>
                                      </p:to>
                                    </p:set>
                                    <p:animEffect transition="in" filter="fade">
                                      <p:cBhvr>
                                        <p:cTn id="7" dur="500"/>
                                        <p:tgtEl>
                                          <p:spTgt spid="23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1"/>
                                        </p:tgtEl>
                                        <p:attrNameLst>
                                          <p:attrName>style.visibility</p:attrName>
                                        </p:attrNameLst>
                                      </p:cBhvr>
                                      <p:to>
                                        <p:strVal val="visible"/>
                                      </p:to>
                                    </p:set>
                                    <p:animEffect transition="in" filter="fade">
                                      <p:cBhvr>
                                        <p:cTn id="12" dur="500"/>
                                        <p:tgtEl>
                                          <p:spTgt spid="23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58"/>
                                        </p:tgtEl>
                                        <p:attrNameLst>
                                          <p:attrName>style.visibility</p:attrName>
                                        </p:attrNameLst>
                                      </p:cBhvr>
                                      <p:to>
                                        <p:strVal val="visible"/>
                                      </p:to>
                                    </p:set>
                                    <p:animEffect transition="in" filter="fade">
                                      <p:cBhvr>
                                        <p:cTn id="17" dur="500"/>
                                        <p:tgtEl>
                                          <p:spTgt spid="2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grpSp>
        <p:nvGrpSpPr>
          <p:cNvPr id="2374" name="Google Shape;2374;p74"/>
          <p:cNvGrpSpPr/>
          <p:nvPr/>
        </p:nvGrpSpPr>
        <p:grpSpPr>
          <a:xfrm>
            <a:off x="0" y="0"/>
            <a:ext cx="12192000" cy="816077"/>
            <a:chOff x="0" y="0"/>
            <a:chExt cx="12192000" cy="816077"/>
          </a:xfrm>
        </p:grpSpPr>
        <p:sp>
          <p:nvSpPr>
            <p:cNvPr id="2375" name="Google Shape;2375;p74"/>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6" name="Google Shape;2376;p74"/>
            <p:cNvSpPr txBox="1"/>
            <p:nvPr/>
          </p:nvSpPr>
          <p:spPr>
            <a:xfrm>
              <a:off x="2006419" y="88488"/>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Model training</a:t>
              </a:r>
              <a:endParaRPr sz="3200" b="1">
                <a:solidFill>
                  <a:schemeClr val="lt1"/>
                </a:solidFill>
                <a:latin typeface="Arial"/>
                <a:ea typeface="Arial"/>
                <a:cs typeface="Arial"/>
                <a:sym typeface="Arial"/>
              </a:endParaRPr>
            </a:p>
          </p:txBody>
        </p:sp>
      </p:grpSp>
      <p:sp>
        <p:nvSpPr>
          <p:cNvPr id="2377" name="Google Shape;2377;p74"/>
          <p:cNvSpPr/>
          <p:nvPr/>
        </p:nvSpPr>
        <p:spPr>
          <a:xfrm>
            <a:off x="1355834" y="2767063"/>
            <a:ext cx="1471449" cy="1397875"/>
          </a:xfrm>
          <a:prstGeom prst="roundRect">
            <a:avLst>
              <a:gd name="adj" fmla="val 7644"/>
            </a:avLst>
          </a:prstGeom>
          <a:solidFill>
            <a:srgbClr val="F2F2F2"/>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8" name="Google Shape;2378;p74"/>
          <p:cNvSpPr txBox="1"/>
          <p:nvPr/>
        </p:nvSpPr>
        <p:spPr>
          <a:xfrm>
            <a:off x="1502980" y="3281334"/>
            <a:ext cx="121920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chemeClr val="dk1"/>
                </a:solidFill>
                <a:latin typeface="Arial"/>
                <a:ea typeface="Arial"/>
                <a:cs typeface="Arial"/>
                <a:sym typeface="Arial"/>
              </a:rPr>
              <a:t>ENCODER</a:t>
            </a:r>
            <a:endParaRPr sz="1600">
              <a:solidFill>
                <a:schemeClr val="dk1"/>
              </a:solidFill>
              <a:latin typeface="Arial"/>
              <a:ea typeface="Arial"/>
              <a:cs typeface="Arial"/>
              <a:sym typeface="Arial"/>
            </a:endParaRPr>
          </a:p>
        </p:txBody>
      </p:sp>
      <p:cxnSp>
        <p:nvCxnSpPr>
          <p:cNvPr id="2379" name="Google Shape;2379;p74"/>
          <p:cNvCxnSpPr/>
          <p:nvPr/>
        </p:nvCxnSpPr>
        <p:spPr>
          <a:xfrm>
            <a:off x="2944361" y="3456083"/>
            <a:ext cx="840827" cy="0"/>
          </a:xfrm>
          <a:prstGeom prst="straightConnector1">
            <a:avLst/>
          </a:prstGeom>
          <a:noFill/>
          <a:ln w="9525" cap="flat" cmpd="sng">
            <a:solidFill>
              <a:srgbClr val="F4343F"/>
            </a:solidFill>
            <a:prstDash val="solid"/>
            <a:miter lim="800000"/>
            <a:headEnd type="none" w="sm" len="sm"/>
            <a:tailEnd type="triangle" w="med" len="med"/>
          </a:ln>
        </p:spPr>
      </p:cxnSp>
      <p:sp>
        <p:nvSpPr>
          <p:cNvPr id="2380" name="Google Shape;2380;p74"/>
          <p:cNvSpPr/>
          <p:nvPr/>
        </p:nvSpPr>
        <p:spPr>
          <a:xfrm>
            <a:off x="5642281" y="1933813"/>
            <a:ext cx="2350659" cy="2838725"/>
          </a:xfrm>
          <a:prstGeom prst="roundRect">
            <a:avLst>
              <a:gd name="adj" fmla="val 16667"/>
            </a:avLst>
          </a:prstGeom>
          <a:solidFill>
            <a:srgbClr val="F2F2F2"/>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Arial"/>
              <a:ea typeface="Arial"/>
              <a:cs typeface="Arial"/>
              <a:sym typeface="Arial"/>
            </a:endParaRPr>
          </a:p>
        </p:txBody>
      </p:sp>
      <p:grpSp>
        <p:nvGrpSpPr>
          <p:cNvPr id="2381" name="Google Shape;2381;p74"/>
          <p:cNvGrpSpPr/>
          <p:nvPr/>
        </p:nvGrpSpPr>
        <p:grpSpPr>
          <a:xfrm>
            <a:off x="5970440" y="4801878"/>
            <a:ext cx="1605269" cy="667995"/>
            <a:chOff x="5970440" y="4801878"/>
            <a:chExt cx="1605269" cy="667995"/>
          </a:xfrm>
        </p:grpSpPr>
        <p:cxnSp>
          <p:nvCxnSpPr>
            <p:cNvPr id="2382" name="Google Shape;2382;p74"/>
            <p:cNvCxnSpPr/>
            <p:nvPr/>
          </p:nvCxnSpPr>
          <p:spPr>
            <a:xfrm>
              <a:off x="6773075" y="4801878"/>
              <a:ext cx="0" cy="360218"/>
            </a:xfrm>
            <a:prstGeom prst="straightConnector1">
              <a:avLst/>
            </a:prstGeom>
            <a:noFill/>
            <a:ln w="38100" cap="flat" cmpd="sng">
              <a:solidFill>
                <a:srgbClr val="F4343F"/>
              </a:solidFill>
              <a:prstDash val="solid"/>
              <a:miter lim="800000"/>
              <a:headEnd type="none" w="sm" len="sm"/>
              <a:tailEnd type="triangle" w="med" len="med"/>
            </a:ln>
          </p:spPr>
        </p:cxnSp>
        <p:sp>
          <p:nvSpPr>
            <p:cNvPr id="2383" name="Google Shape;2383;p74"/>
            <p:cNvSpPr txBox="1"/>
            <p:nvPr/>
          </p:nvSpPr>
          <p:spPr>
            <a:xfrm>
              <a:off x="5970440" y="5162096"/>
              <a:ext cx="160526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0" i="0" u="none" strike="noStrike" cap="none">
                  <a:solidFill>
                    <a:srgbClr val="FF0000"/>
                  </a:solidFill>
                  <a:latin typeface="Arial"/>
                  <a:ea typeface="Arial"/>
                  <a:cs typeface="Arial"/>
                  <a:sym typeface="Arial"/>
                </a:rPr>
                <a:t>Pred 2</a:t>
              </a:r>
              <a:endParaRPr sz="1400">
                <a:solidFill>
                  <a:srgbClr val="FF0000"/>
                </a:solidFill>
                <a:latin typeface="Arial"/>
                <a:ea typeface="Arial"/>
                <a:cs typeface="Arial"/>
                <a:sym typeface="Arial"/>
              </a:endParaRPr>
            </a:p>
          </p:txBody>
        </p:sp>
      </p:grpSp>
      <p:sp>
        <p:nvSpPr>
          <p:cNvPr id="2384" name="Google Shape;2384;p74"/>
          <p:cNvSpPr txBox="1"/>
          <p:nvPr/>
        </p:nvSpPr>
        <p:spPr>
          <a:xfrm rot="-5400000">
            <a:off x="4759158" y="3266103"/>
            <a:ext cx="1361553"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1">
                <a:solidFill>
                  <a:schemeClr val="dk1"/>
                </a:solidFill>
                <a:latin typeface="Arial"/>
                <a:ea typeface="Arial"/>
                <a:cs typeface="Arial"/>
                <a:sym typeface="Arial"/>
              </a:rPr>
              <a:t>Decoder</a:t>
            </a:r>
            <a:endParaRPr/>
          </a:p>
        </p:txBody>
      </p:sp>
      <p:grpSp>
        <p:nvGrpSpPr>
          <p:cNvPr id="2385" name="Google Shape;2385;p74"/>
          <p:cNvGrpSpPr/>
          <p:nvPr/>
        </p:nvGrpSpPr>
        <p:grpSpPr>
          <a:xfrm rot="-5400000">
            <a:off x="3277496" y="3239742"/>
            <a:ext cx="1693573" cy="378514"/>
            <a:chOff x="2093953" y="3334551"/>
            <a:chExt cx="2049223" cy="458002"/>
          </a:xfrm>
        </p:grpSpPr>
        <p:grpSp>
          <p:nvGrpSpPr>
            <p:cNvPr id="2386" name="Google Shape;2386;p74"/>
            <p:cNvGrpSpPr/>
            <p:nvPr/>
          </p:nvGrpSpPr>
          <p:grpSpPr>
            <a:xfrm>
              <a:off x="2093953" y="3334551"/>
              <a:ext cx="2049223" cy="458002"/>
              <a:chOff x="1148078" y="1393371"/>
              <a:chExt cx="2254145" cy="609600"/>
            </a:xfrm>
          </p:grpSpPr>
          <p:sp>
            <p:nvSpPr>
              <p:cNvPr id="2387" name="Google Shape;2387;p74"/>
              <p:cNvSpPr/>
              <p:nvPr/>
            </p:nvSpPr>
            <p:spPr>
              <a:xfrm>
                <a:off x="1148078" y="1393371"/>
                <a:ext cx="2254145" cy="609600"/>
              </a:xfrm>
              <a:prstGeom prst="roundRect">
                <a:avLst>
                  <a:gd name="adj" fmla="val 15151"/>
                </a:avLst>
              </a:prstGeom>
              <a:solidFill>
                <a:schemeClr val="accent1"/>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2388" name="Google Shape;2388;p74"/>
              <p:cNvCxnSpPr/>
              <p:nvPr/>
            </p:nvCxnSpPr>
            <p:spPr>
              <a:xfrm>
                <a:off x="1694464" y="1393371"/>
                <a:ext cx="0" cy="609600"/>
              </a:xfrm>
              <a:prstGeom prst="straightConnector1">
                <a:avLst/>
              </a:prstGeom>
              <a:noFill/>
              <a:ln w="19050" cap="flat" cmpd="sng">
                <a:solidFill>
                  <a:srgbClr val="595959"/>
                </a:solidFill>
                <a:prstDash val="solid"/>
                <a:miter lim="800000"/>
                <a:headEnd type="none" w="sm" len="sm"/>
                <a:tailEnd type="none" w="sm" len="sm"/>
              </a:ln>
            </p:spPr>
          </p:cxnSp>
          <p:cxnSp>
            <p:nvCxnSpPr>
              <p:cNvPr id="2389" name="Google Shape;2389;p74"/>
              <p:cNvCxnSpPr/>
              <p:nvPr/>
            </p:nvCxnSpPr>
            <p:spPr>
              <a:xfrm>
                <a:off x="2262909" y="1393371"/>
                <a:ext cx="0" cy="609600"/>
              </a:xfrm>
              <a:prstGeom prst="straightConnector1">
                <a:avLst/>
              </a:prstGeom>
              <a:noFill/>
              <a:ln w="19050" cap="flat" cmpd="sng">
                <a:solidFill>
                  <a:srgbClr val="595959"/>
                </a:solidFill>
                <a:prstDash val="solid"/>
                <a:miter lim="800000"/>
                <a:headEnd type="none" w="sm" len="sm"/>
                <a:tailEnd type="none" w="sm" len="sm"/>
              </a:ln>
            </p:spPr>
          </p:cxnSp>
          <p:cxnSp>
            <p:nvCxnSpPr>
              <p:cNvPr id="2390" name="Google Shape;2390;p74"/>
              <p:cNvCxnSpPr/>
              <p:nvPr/>
            </p:nvCxnSpPr>
            <p:spPr>
              <a:xfrm>
                <a:off x="2855531" y="1393371"/>
                <a:ext cx="0" cy="609600"/>
              </a:xfrm>
              <a:prstGeom prst="straightConnector1">
                <a:avLst/>
              </a:prstGeom>
              <a:noFill/>
              <a:ln w="19050" cap="flat" cmpd="sng">
                <a:solidFill>
                  <a:srgbClr val="595959"/>
                </a:solidFill>
                <a:prstDash val="solid"/>
                <a:miter lim="800000"/>
                <a:headEnd type="none" w="sm" len="sm"/>
                <a:tailEnd type="none" w="sm" len="sm"/>
              </a:ln>
            </p:spPr>
          </p:cxnSp>
        </p:grpSp>
        <p:sp>
          <p:nvSpPr>
            <p:cNvPr id="2391" name="Google Shape;2391;p74"/>
            <p:cNvSpPr/>
            <p:nvPr/>
          </p:nvSpPr>
          <p:spPr>
            <a:xfrm>
              <a:off x="2149232" y="3381775"/>
              <a:ext cx="380775" cy="363553"/>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92" name="Google Shape;2392;p74"/>
            <p:cNvSpPr/>
            <p:nvPr/>
          </p:nvSpPr>
          <p:spPr>
            <a:xfrm>
              <a:off x="2663633" y="3381774"/>
              <a:ext cx="380775" cy="363553"/>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93" name="Google Shape;2393;p74"/>
            <p:cNvSpPr/>
            <p:nvPr/>
          </p:nvSpPr>
          <p:spPr>
            <a:xfrm>
              <a:off x="3178034" y="3381773"/>
              <a:ext cx="380775" cy="363553"/>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94" name="Google Shape;2394;p74"/>
            <p:cNvSpPr/>
            <p:nvPr/>
          </p:nvSpPr>
          <p:spPr>
            <a:xfrm>
              <a:off x="3692435" y="3381772"/>
              <a:ext cx="380775" cy="363553"/>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cxnSp>
        <p:nvCxnSpPr>
          <p:cNvPr id="2395" name="Google Shape;2395;p74"/>
          <p:cNvCxnSpPr>
            <a:stCxn id="2387" idx="2"/>
            <a:endCxn id="2396" idx="1"/>
          </p:cNvCxnSpPr>
          <p:nvPr/>
        </p:nvCxnSpPr>
        <p:spPr>
          <a:xfrm rot="10800000" flipH="1">
            <a:off x="4313540" y="2479799"/>
            <a:ext cx="1629000" cy="949200"/>
          </a:xfrm>
          <a:prstGeom prst="bentConnector3">
            <a:avLst>
              <a:gd name="adj1" fmla="val 50000"/>
            </a:avLst>
          </a:prstGeom>
          <a:noFill/>
          <a:ln w="19050" cap="flat" cmpd="sng">
            <a:solidFill>
              <a:srgbClr val="F4343F"/>
            </a:solidFill>
            <a:prstDash val="solid"/>
            <a:miter lim="800000"/>
            <a:headEnd type="none" w="sm" len="sm"/>
            <a:tailEnd type="triangle" w="med" len="med"/>
          </a:ln>
        </p:spPr>
      </p:cxnSp>
      <p:grpSp>
        <p:nvGrpSpPr>
          <p:cNvPr id="2397" name="Google Shape;2397;p74"/>
          <p:cNvGrpSpPr/>
          <p:nvPr/>
        </p:nvGrpSpPr>
        <p:grpSpPr>
          <a:xfrm>
            <a:off x="7081935" y="3419991"/>
            <a:ext cx="4392048" cy="2304031"/>
            <a:chOff x="7081935" y="3419991"/>
            <a:chExt cx="4392048" cy="2304031"/>
          </a:xfrm>
        </p:grpSpPr>
        <p:grpSp>
          <p:nvGrpSpPr>
            <p:cNvPr id="2398" name="Google Shape;2398;p74"/>
            <p:cNvGrpSpPr/>
            <p:nvPr/>
          </p:nvGrpSpPr>
          <p:grpSpPr>
            <a:xfrm>
              <a:off x="10249319" y="4907945"/>
              <a:ext cx="844061" cy="816077"/>
              <a:chOff x="10681398" y="5162096"/>
              <a:chExt cx="844061" cy="816077"/>
            </a:xfrm>
          </p:grpSpPr>
          <p:sp>
            <p:nvSpPr>
              <p:cNvPr id="2399" name="Google Shape;2399;p74"/>
              <p:cNvSpPr/>
              <p:nvPr/>
            </p:nvSpPr>
            <p:spPr>
              <a:xfrm>
                <a:off x="10681398" y="5162096"/>
                <a:ext cx="844061" cy="816077"/>
              </a:xfrm>
              <a:prstGeom prst="ellipse">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0" name="Google Shape;2400;p74"/>
              <p:cNvSpPr txBox="1"/>
              <p:nvPr/>
            </p:nvSpPr>
            <p:spPr>
              <a:xfrm>
                <a:off x="10746544" y="5400857"/>
                <a:ext cx="713768"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chemeClr val="dk1"/>
                    </a:solidFill>
                    <a:latin typeface="Arial"/>
                    <a:ea typeface="Arial"/>
                    <a:cs typeface="Arial"/>
                    <a:sym typeface="Arial"/>
                  </a:rPr>
                  <a:t>Loss</a:t>
                </a:r>
                <a:endParaRPr sz="1600">
                  <a:solidFill>
                    <a:schemeClr val="dk1"/>
                  </a:solidFill>
                  <a:latin typeface="Arial"/>
                  <a:ea typeface="Arial"/>
                  <a:cs typeface="Arial"/>
                  <a:sym typeface="Arial"/>
                </a:endParaRPr>
              </a:p>
            </p:txBody>
          </p:sp>
        </p:grpSp>
        <p:cxnSp>
          <p:nvCxnSpPr>
            <p:cNvPr id="2401" name="Google Shape;2401;p74"/>
            <p:cNvCxnSpPr/>
            <p:nvPr/>
          </p:nvCxnSpPr>
          <p:spPr>
            <a:xfrm>
              <a:off x="7081935" y="5315984"/>
              <a:ext cx="3167384" cy="0"/>
            </a:xfrm>
            <a:prstGeom prst="straightConnector1">
              <a:avLst/>
            </a:prstGeom>
            <a:noFill/>
            <a:ln w="9525" cap="flat" cmpd="sng">
              <a:solidFill>
                <a:srgbClr val="7F7F7F"/>
              </a:solidFill>
              <a:prstDash val="solid"/>
              <a:miter lim="800000"/>
              <a:headEnd type="none" w="sm" len="sm"/>
              <a:tailEnd type="triangle" w="med" len="med"/>
            </a:ln>
          </p:spPr>
        </p:cxnSp>
        <p:cxnSp>
          <p:nvCxnSpPr>
            <p:cNvPr id="2402" name="Google Shape;2402;p74"/>
            <p:cNvCxnSpPr>
              <a:endCxn id="2399" idx="0"/>
            </p:cNvCxnSpPr>
            <p:nvPr/>
          </p:nvCxnSpPr>
          <p:spPr>
            <a:xfrm>
              <a:off x="10671349" y="3865145"/>
              <a:ext cx="0" cy="1042800"/>
            </a:xfrm>
            <a:prstGeom prst="straightConnector1">
              <a:avLst/>
            </a:prstGeom>
            <a:noFill/>
            <a:ln w="9525" cap="flat" cmpd="sng">
              <a:solidFill>
                <a:srgbClr val="7F7F7F"/>
              </a:solidFill>
              <a:prstDash val="solid"/>
              <a:miter lim="800000"/>
              <a:headEnd type="none" w="sm" len="sm"/>
              <a:tailEnd type="triangle" w="med" len="med"/>
            </a:ln>
          </p:spPr>
        </p:cxnSp>
        <p:sp>
          <p:nvSpPr>
            <p:cNvPr id="2403" name="Google Shape;2403;p74"/>
            <p:cNvSpPr txBox="1"/>
            <p:nvPr/>
          </p:nvSpPr>
          <p:spPr>
            <a:xfrm>
              <a:off x="9868714" y="3419991"/>
              <a:ext cx="160526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0" i="0" u="none" strike="noStrike" cap="none">
                  <a:solidFill>
                    <a:srgbClr val="FF0000"/>
                  </a:solidFill>
                  <a:latin typeface="Arial"/>
                  <a:ea typeface="Arial"/>
                  <a:cs typeface="Arial"/>
                  <a:sym typeface="Arial"/>
                </a:rPr>
                <a:t>Target [ : , i+1 ]</a:t>
              </a:r>
              <a:endParaRPr sz="1400">
                <a:solidFill>
                  <a:srgbClr val="FF0000"/>
                </a:solidFill>
                <a:latin typeface="Arial"/>
                <a:ea typeface="Arial"/>
                <a:cs typeface="Arial"/>
                <a:sym typeface="Arial"/>
              </a:endParaRPr>
            </a:p>
          </p:txBody>
        </p:sp>
      </p:grpSp>
      <p:grpSp>
        <p:nvGrpSpPr>
          <p:cNvPr id="2404" name="Google Shape;2404;p74"/>
          <p:cNvGrpSpPr/>
          <p:nvPr/>
        </p:nvGrpSpPr>
        <p:grpSpPr>
          <a:xfrm>
            <a:off x="10506067" y="4952647"/>
            <a:ext cx="1605269" cy="1262347"/>
            <a:chOff x="10506067" y="4952647"/>
            <a:chExt cx="1605269" cy="1262347"/>
          </a:xfrm>
        </p:grpSpPr>
        <p:sp>
          <p:nvSpPr>
            <p:cNvPr id="2405" name="Google Shape;2405;p74"/>
            <p:cNvSpPr/>
            <p:nvPr/>
          </p:nvSpPr>
          <p:spPr>
            <a:xfrm>
              <a:off x="10851502" y="4952647"/>
              <a:ext cx="914400" cy="914400"/>
            </a:xfrm>
            <a:prstGeom prst="arc">
              <a:avLst>
                <a:gd name="adj1" fmla="val 13975612"/>
                <a:gd name="adj2" fmla="val 8984616"/>
              </a:avLst>
            </a:prstGeom>
            <a:noFill/>
            <a:ln w="28575" cap="flat" cmpd="sng">
              <a:solidFill>
                <a:srgbClr val="F4343F"/>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06" name="Google Shape;2406;p74"/>
            <p:cNvSpPr txBox="1"/>
            <p:nvPr/>
          </p:nvSpPr>
          <p:spPr>
            <a:xfrm>
              <a:off x="10506067" y="5907217"/>
              <a:ext cx="160526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0" i="0" u="none" strike="noStrike" cap="none">
                  <a:solidFill>
                    <a:srgbClr val="FF0000"/>
                  </a:solidFill>
                  <a:latin typeface="Arial"/>
                  <a:ea typeface="Arial"/>
                  <a:cs typeface="Arial"/>
                  <a:sym typeface="Arial"/>
                </a:rPr>
                <a:t>Loss *= Mask</a:t>
              </a:r>
              <a:endParaRPr sz="1400">
                <a:solidFill>
                  <a:srgbClr val="FF0000"/>
                </a:solidFill>
                <a:latin typeface="Arial"/>
                <a:ea typeface="Arial"/>
                <a:cs typeface="Arial"/>
                <a:sym typeface="Arial"/>
              </a:endParaRPr>
            </a:p>
          </p:txBody>
        </p:sp>
      </p:grpSp>
      <p:grpSp>
        <p:nvGrpSpPr>
          <p:cNvPr id="2407" name="Google Shape;2407;p74"/>
          <p:cNvGrpSpPr/>
          <p:nvPr/>
        </p:nvGrpSpPr>
        <p:grpSpPr>
          <a:xfrm>
            <a:off x="5942462" y="2272249"/>
            <a:ext cx="1798186" cy="2210467"/>
            <a:chOff x="5942462" y="2272249"/>
            <a:chExt cx="1798186" cy="2210467"/>
          </a:xfrm>
        </p:grpSpPr>
        <p:grpSp>
          <p:nvGrpSpPr>
            <p:cNvPr id="2408" name="Google Shape;2408;p74"/>
            <p:cNvGrpSpPr/>
            <p:nvPr/>
          </p:nvGrpSpPr>
          <p:grpSpPr>
            <a:xfrm>
              <a:off x="5942462" y="3537836"/>
              <a:ext cx="1729019" cy="944880"/>
              <a:chOff x="2914072" y="4174499"/>
              <a:chExt cx="923636" cy="944880"/>
            </a:xfrm>
          </p:grpSpPr>
          <p:sp>
            <p:nvSpPr>
              <p:cNvPr id="2409" name="Google Shape;2409;p74"/>
              <p:cNvSpPr/>
              <p:nvPr/>
            </p:nvSpPr>
            <p:spPr>
              <a:xfrm>
                <a:off x="2914072" y="4174499"/>
                <a:ext cx="923636" cy="944880"/>
              </a:xfrm>
              <a:prstGeom prst="roundRect">
                <a:avLst>
                  <a:gd name="adj" fmla="val 16667"/>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Arial"/>
                  <a:ea typeface="Arial"/>
                  <a:cs typeface="Arial"/>
                  <a:sym typeface="Arial"/>
                </a:endParaRPr>
              </a:p>
            </p:txBody>
          </p:sp>
          <p:sp>
            <p:nvSpPr>
              <p:cNvPr id="2410" name="Google Shape;2410;p74"/>
              <p:cNvSpPr txBox="1"/>
              <p:nvPr/>
            </p:nvSpPr>
            <p:spPr>
              <a:xfrm>
                <a:off x="3121889" y="4405806"/>
                <a:ext cx="50800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rgbClr val="FF0000"/>
                    </a:solidFill>
                    <a:latin typeface="Arial"/>
                    <a:ea typeface="Arial"/>
                    <a:cs typeface="Arial"/>
                    <a:sym typeface="Arial"/>
                  </a:rPr>
                  <a:t>d</a:t>
                </a:r>
                <a:r>
                  <a:rPr lang="en-IN" sz="1800" baseline="-25000">
                    <a:solidFill>
                      <a:srgbClr val="FF0000"/>
                    </a:solidFill>
                    <a:latin typeface="Arial"/>
                    <a:ea typeface="Arial"/>
                    <a:cs typeface="Arial"/>
                    <a:sym typeface="Arial"/>
                  </a:rPr>
                  <a:t>0</a:t>
                </a:r>
                <a:endParaRPr/>
              </a:p>
            </p:txBody>
          </p:sp>
        </p:grpSp>
        <p:sp>
          <p:nvSpPr>
            <p:cNvPr id="2396" name="Google Shape;2396;p74"/>
            <p:cNvSpPr/>
            <p:nvPr/>
          </p:nvSpPr>
          <p:spPr>
            <a:xfrm>
              <a:off x="5942463" y="2312037"/>
              <a:ext cx="1037817" cy="335280"/>
            </a:xfrm>
            <a:prstGeom prst="roundRect">
              <a:avLst>
                <a:gd name="adj" fmla="val 16667"/>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1" name="Google Shape;2411;p74"/>
            <p:cNvSpPr txBox="1"/>
            <p:nvPr/>
          </p:nvSpPr>
          <p:spPr>
            <a:xfrm>
              <a:off x="6062785" y="2272249"/>
              <a:ext cx="803349"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rgbClr val="F4343F"/>
                  </a:solidFill>
                  <a:latin typeface="Arial"/>
                  <a:ea typeface="Arial"/>
                  <a:cs typeface="Arial"/>
                  <a:sym typeface="Arial"/>
                </a:rPr>
                <a:t>Attention model</a:t>
              </a:r>
              <a:endParaRPr sz="1100">
                <a:solidFill>
                  <a:srgbClr val="F4343F"/>
                </a:solidFill>
                <a:latin typeface="Arial"/>
                <a:ea typeface="Arial"/>
                <a:cs typeface="Arial"/>
                <a:sym typeface="Arial"/>
              </a:endParaRPr>
            </a:p>
          </p:txBody>
        </p:sp>
        <p:cxnSp>
          <p:nvCxnSpPr>
            <p:cNvPr id="2412" name="Google Shape;2412;p74"/>
            <p:cNvCxnSpPr/>
            <p:nvPr/>
          </p:nvCxnSpPr>
          <p:spPr>
            <a:xfrm rot="10800000">
              <a:off x="6150280" y="2640035"/>
              <a:ext cx="0" cy="897801"/>
            </a:xfrm>
            <a:prstGeom prst="straightConnector1">
              <a:avLst/>
            </a:prstGeom>
            <a:noFill/>
            <a:ln w="19050" cap="flat" cmpd="sng">
              <a:solidFill>
                <a:srgbClr val="F4343F"/>
              </a:solidFill>
              <a:prstDash val="solid"/>
              <a:miter lim="800000"/>
              <a:headEnd type="none" w="sm" len="sm"/>
              <a:tailEnd type="triangle" w="med" len="med"/>
            </a:ln>
          </p:spPr>
        </p:cxnSp>
        <p:cxnSp>
          <p:nvCxnSpPr>
            <p:cNvPr id="2413" name="Google Shape;2413;p74"/>
            <p:cNvCxnSpPr/>
            <p:nvPr/>
          </p:nvCxnSpPr>
          <p:spPr>
            <a:xfrm>
              <a:off x="6658281" y="2640034"/>
              <a:ext cx="0" cy="897801"/>
            </a:xfrm>
            <a:prstGeom prst="straightConnector1">
              <a:avLst/>
            </a:prstGeom>
            <a:noFill/>
            <a:ln w="19050" cap="flat" cmpd="sng">
              <a:solidFill>
                <a:srgbClr val="7F7F7F"/>
              </a:solidFill>
              <a:prstDash val="solid"/>
              <a:miter lim="800000"/>
              <a:headEnd type="none" w="sm" len="sm"/>
              <a:tailEnd type="triangle" w="med" len="med"/>
            </a:ln>
          </p:spPr>
        </p:cxnSp>
        <p:sp>
          <p:nvSpPr>
            <p:cNvPr id="2414" name="Google Shape;2414;p74"/>
            <p:cNvSpPr txBox="1"/>
            <p:nvPr/>
          </p:nvSpPr>
          <p:spPr>
            <a:xfrm>
              <a:off x="6937299" y="2835226"/>
              <a:ext cx="803349"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rgbClr val="F4343F"/>
                  </a:solidFill>
                  <a:latin typeface="Arial"/>
                  <a:ea typeface="Arial"/>
                  <a:cs typeface="Arial"/>
                  <a:sym typeface="Arial"/>
                </a:rPr>
                <a:t>&lt;start&gt;</a:t>
              </a:r>
              <a:endParaRPr sz="1100">
                <a:solidFill>
                  <a:srgbClr val="F4343F"/>
                </a:solidFill>
                <a:latin typeface="Arial"/>
                <a:ea typeface="Arial"/>
                <a:cs typeface="Arial"/>
                <a:sym typeface="Arial"/>
              </a:endParaRPr>
            </a:p>
          </p:txBody>
        </p:sp>
        <p:cxnSp>
          <p:nvCxnSpPr>
            <p:cNvPr id="2415" name="Google Shape;2415;p74"/>
            <p:cNvCxnSpPr/>
            <p:nvPr/>
          </p:nvCxnSpPr>
          <p:spPr>
            <a:xfrm>
              <a:off x="7328439" y="3088934"/>
              <a:ext cx="0" cy="448901"/>
            </a:xfrm>
            <a:prstGeom prst="straightConnector1">
              <a:avLst/>
            </a:prstGeom>
            <a:noFill/>
            <a:ln w="19050" cap="flat" cmpd="sng">
              <a:solidFill>
                <a:srgbClr val="7F7F7F"/>
              </a:solidFill>
              <a:prstDash val="solid"/>
              <a:miter lim="800000"/>
              <a:headEnd type="none" w="sm" len="sm"/>
              <a:tailEnd type="triangle" w="med" len="med"/>
            </a:ln>
          </p:spPr>
        </p:cxnSp>
      </p:grpSp>
      <p:grpSp>
        <p:nvGrpSpPr>
          <p:cNvPr id="2416" name="Google Shape;2416;p74"/>
          <p:cNvGrpSpPr/>
          <p:nvPr/>
        </p:nvGrpSpPr>
        <p:grpSpPr>
          <a:xfrm>
            <a:off x="5951778" y="2274617"/>
            <a:ext cx="1882537" cy="2210467"/>
            <a:chOff x="5942462" y="2272249"/>
            <a:chExt cx="1882537" cy="2210467"/>
          </a:xfrm>
        </p:grpSpPr>
        <p:grpSp>
          <p:nvGrpSpPr>
            <p:cNvPr id="2417" name="Google Shape;2417;p74"/>
            <p:cNvGrpSpPr/>
            <p:nvPr/>
          </p:nvGrpSpPr>
          <p:grpSpPr>
            <a:xfrm>
              <a:off x="5942462" y="3537836"/>
              <a:ext cx="1729019" cy="944880"/>
              <a:chOff x="2914072" y="4174499"/>
              <a:chExt cx="923636" cy="944880"/>
            </a:xfrm>
          </p:grpSpPr>
          <p:sp>
            <p:nvSpPr>
              <p:cNvPr id="2418" name="Google Shape;2418;p74"/>
              <p:cNvSpPr/>
              <p:nvPr/>
            </p:nvSpPr>
            <p:spPr>
              <a:xfrm>
                <a:off x="2914072" y="4174499"/>
                <a:ext cx="923636" cy="944880"/>
              </a:xfrm>
              <a:prstGeom prst="roundRect">
                <a:avLst>
                  <a:gd name="adj" fmla="val 16667"/>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Arial"/>
                  <a:ea typeface="Arial"/>
                  <a:cs typeface="Arial"/>
                  <a:sym typeface="Arial"/>
                </a:endParaRPr>
              </a:p>
            </p:txBody>
          </p:sp>
          <p:sp>
            <p:nvSpPr>
              <p:cNvPr id="2419" name="Google Shape;2419;p74"/>
              <p:cNvSpPr txBox="1"/>
              <p:nvPr/>
            </p:nvSpPr>
            <p:spPr>
              <a:xfrm>
                <a:off x="3121889" y="4405806"/>
                <a:ext cx="50800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rgbClr val="FF0000"/>
                    </a:solidFill>
                    <a:latin typeface="Arial"/>
                    <a:ea typeface="Arial"/>
                    <a:cs typeface="Arial"/>
                    <a:sym typeface="Arial"/>
                  </a:rPr>
                  <a:t>d</a:t>
                </a:r>
                <a:r>
                  <a:rPr lang="en-IN" sz="1800" baseline="-25000">
                    <a:solidFill>
                      <a:srgbClr val="FF0000"/>
                    </a:solidFill>
                    <a:latin typeface="Arial"/>
                    <a:ea typeface="Arial"/>
                    <a:cs typeface="Arial"/>
                    <a:sym typeface="Arial"/>
                  </a:rPr>
                  <a:t>1</a:t>
                </a:r>
                <a:endParaRPr/>
              </a:p>
            </p:txBody>
          </p:sp>
        </p:grpSp>
        <p:sp>
          <p:nvSpPr>
            <p:cNvPr id="2420" name="Google Shape;2420;p74"/>
            <p:cNvSpPr/>
            <p:nvPr/>
          </p:nvSpPr>
          <p:spPr>
            <a:xfrm>
              <a:off x="5942463" y="2312037"/>
              <a:ext cx="1037817" cy="335280"/>
            </a:xfrm>
            <a:prstGeom prst="roundRect">
              <a:avLst>
                <a:gd name="adj" fmla="val 16667"/>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1" name="Google Shape;2421;p74"/>
            <p:cNvSpPr txBox="1"/>
            <p:nvPr/>
          </p:nvSpPr>
          <p:spPr>
            <a:xfrm>
              <a:off x="6062785" y="2272249"/>
              <a:ext cx="803349"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rgbClr val="F4343F"/>
                  </a:solidFill>
                  <a:latin typeface="Arial"/>
                  <a:ea typeface="Arial"/>
                  <a:cs typeface="Arial"/>
                  <a:sym typeface="Arial"/>
                </a:rPr>
                <a:t>Attention model</a:t>
              </a:r>
              <a:endParaRPr sz="1100">
                <a:solidFill>
                  <a:srgbClr val="F4343F"/>
                </a:solidFill>
                <a:latin typeface="Arial"/>
                <a:ea typeface="Arial"/>
                <a:cs typeface="Arial"/>
                <a:sym typeface="Arial"/>
              </a:endParaRPr>
            </a:p>
          </p:txBody>
        </p:sp>
        <p:cxnSp>
          <p:nvCxnSpPr>
            <p:cNvPr id="2422" name="Google Shape;2422;p74"/>
            <p:cNvCxnSpPr/>
            <p:nvPr/>
          </p:nvCxnSpPr>
          <p:spPr>
            <a:xfrm rot="10800000">
              <a:off x="6150280" y="2640035"/>
              <a:ext cx="0" cy="897801"/>
            </a:xfrm>
            <a:prstGeom prst="straightConnector1">
              <a:avLst/>
            </a:prstGeom>
            <a:noFill/>
            <a:ln w="19050" cap="flat" cmpd="sng">
              <a:solidFill>
                <a:srgbClr val="F4343F"/>
              </a:solidFill>
              <a:prstDash val="solid"/>
              <a:miter lim="800000"/>
              <a:headEnd type="none" w="sm" len="sm"/>
              <a:tailEnd type="triangle" w="med" len="med"/>
            </a:ln>
          </p:spPr>
        </p:cxnSp>
        <p:cxnSp>
          <p:nvCxnSpPr>
            <p:cNvPr id="2423" name="Google Shape;2423;p74"/>
            <p:cNvCxnSpPr/>
            <p:nvPr/>
          </p:nvCxnSpPr>
          <p:spPr>
            <a:xfrm>
              <a:off x="6658281" y="2640034"/>
              <a:ext cx="0" cy="897801"/>
            </a:xfrm>
            <a:prstGeom prst="straightConnector1">
              <a:avLst/>
            </a:prstGeom>
            <a:noFill/>
            <a:ln w="19050" cap="flat" cmpd="sng">
              <a:solidFill>
                <a:srgbClr val="7F7F7F"/>
              </a:solidFill>
              <a:prstDash val="solid"/>
              <a:miter lim="800000"/>
              <a:headEnd type="none" w="sm" len="sm"/>
              <a:tailEnd type="triangle" w="med" len="med"/>
            </a:ln>
          </p:spPr>
        </p:cxnSp>
        <p:sp>
          <p:nvSpPr>
            <p:cNvPr id="2424" name="Google Shape;2424;p74"/>
            <p:cNvSpPr txBox="1"/>
            <p:nvPr/>
          </p:nvSpPr>
          <p:spPr>
            <a:xfrm>
              <a:off x="6852947" y="2835226"/>
              <a:ext cx="972052"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0" i="0" u="none" strike="noStrike" cap="none">
                  <a:solidFill>
                    <a:srgbClr val="FF0000"/>
                  </a:solidFill>
                  <a:latin typeface="Arial"/>
                  <a:ea typeface="Arial"/>
                  <a:cs typeface="Arial"/>
                  <a:sym typeface="Arial"/>
                </a:rPr>
                <a:t>Target [ : , i ]</a:t>
              </a:r>
              <a:endParaRPr sz="1100">
                <a:solidFill>
                  <a:srgbClr val="FF0000"/>
                </a:solidFill>
                <a:latin typeface="Arial"/>
                <a:ea typeface="Arial"/>
                <a:cs typeface="Arial"/>
                <a:sym typeface="Arial"/>
              </a:endParaRPr>
            </a:p>
          </p:txBody>
        </p:sp>
        <p:cxnSp>
          <p:nvCxnSpPr>
            <p:cNvPr id="2425" name="Google Shape;2425;p74"/>
            <p:cNvCxnSpPr/>
            <p:nvPr/>
          </p:nvCxnSpPr>
          <p:spPr>
            <a:xfrm>
              <a:off x="7328439" y="3088934"/>
              <a:ext cx="0" cy="448901"/>
            </a:xfrm>
            <a:prstGeom prst="straightConnector1">
              <a:avLst/>
            </a:prstGeom>
            <a:noFill/>
            <a:ln w="19050" cap="flat" cmpd="sng">
              <a:solidFill>
                <a:srgbClr val="7F7F7F"/>
              </a:solidFill>
              <a:prstDash val="solid"/>
              <a:miter lim="800000"/>
              <a:headEnd type="none" w="sm" len="sm"/>
              <a:tailEnd type="triangle" w="med" len="med"/>
            </a:ln>
          </p:spPr>
        </p:cxnSp>
      </p:grpSp>
      <p:grpSp>
        <p:nvGrpSpPr>
          <p:cNvPr id="2426" name="Google Shape;2426;p74"/>
          <p:cNvGrpSpPr/>
          <p:nvPr/>
        </p:nvGrpSpPr>
        <p:grpSpPr>
          <a:xfrm>
            <a:off x="8070980" y="2767063"/>
            <a:ext cx="2435086" cy="307777"/>
            <a:chOff x="8070980" y="2767063"/>
            <a:chExt cx="2435086" cy="307777"/>
          </a:xfrm>
        </p:grpSpPr>
        <p:cxnSp>
          <p:nvCxnSpPr>
            <p:cNvPr id="2427" name="Google Shape;2427;p74"/>
            <p:cNvCxnSpPr/>
            <p:nvPr/>
          </p:nvCxnSpPr>
          <p:spPr>
            <a:xfrm>
              <a:off x="8070980" y="2954726"/>
              <a:ext cx="597159" cy="0"/>
            </a:xfrm>
            <a:prstGeom prst="straightConnector1">
              <a:avLst/>
            </a:prstGeom>
            <a:noFill/>
            <a:ln w="9525" cap="flat" cmpd="sng">
              <a:solidFill>
                <a:srgbClr val="F4343F"/>
              </a:solidFill>
              <a:prstDash val="solid"/>
              <a:miter lim="800000"/>
              <a:headEnd type="none" w="sm" len="sm"/>
              <a:tailEnd type="triangle" w="med" len="med"/>
            </a:ln>
          </p:spPr>
        </p:cxnSp>
        <p:sp>
          <p:nvSpPr>
            <p:cNvPr id="2428" name="Google Shape;2428;p74"/>
            <p:cNvSpPr txBox="1"/>
            <p:nvPr/>
          </p:nvSpPr>
          <p:spPr>
            <a:xfrm>
              <a:off x="8770775" y="2767063"/>
              <a:ext cx="173529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a:solidFill>
                    <a:schemeClr val="dk1"/>
                  </a:solidFill>
                  <a:latin typeface="Arial"/>
                  <a:ea typeface="Arial"/>
                  <a:cs typeface="Arial"/>
                  <a:sym typeface="Arial"/>
                </a:rPr>
                <a:t>Teacher Forcing</a:t>
              </a:r>
              <a:endParaRPr sz="1400">
                <a:solidFill>
                  <a:schemeClr val="dk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407"/>
                                        </p:tgtEl>
                                      </p:cBhvr>
                                    </p:animEffect>
                                    <p:set>
                                      <p:cBhvr>
                                        <p:cTn id="7" dur="1" fill="hold">
                                          <p:stCondLst>
                                            <p:cond delay="500"/>
                                          </p:stCondLst>
                                        </p:cTn>
                                        <p:tgtEl>
                                          <p:spTgt spid="2407"/>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16"/>
                                        </p:tgtEl>
                                        <p:attrNameLst>
                                          <p:attrName>style.visibility</p:attrName>
                                        </p:attrNameLst>
                                      </p:cBhvr>
                                      <p:to>
                                        <p:strVal val="visible"/>
                                      </p:to>
                                    </p:set>
                                    <p:animEffect transition="in" filter="fade">
                                      <p:cBhvr>
                                        <p:cTn id="11" dur="500"/>
                                        <p:tgtEl>
                                          <p:spTgt spid="24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26"/>
                                        </p:tgtEl>
                                        <p:attrNameLst>
                                          <p:attrName>style.visibility</p:attrName>
                                        </p:attrNameLst>
                                      </p:cBhvr>
                                      <p:to>
                                        <p:strVal val="visible"/>
                                      </p:to>
                                    </p:set>
                                    <p:animEffect transition="in" filter="fade">
                                      <p:cBhvr>
                                        <p:cTn id="15" dur="500"/>
                                        <p:tgtEl>
                                          <p:spTgt spid="24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81"/>
                                        </p:tgtEl>
                                        <p:attrNameLst>
                                          <p:attrName>style.visibility</p:attrName>
                                        </p:attrNameLst>
                                      </p:cBhvr>
                                      <p:to>
                                        <p:strVal val="visible"/>
                                      </p:to>
                                    </p:set>
                                    <p:animEffect transition="in" filter="fade">
                                      <p:cBhvr>
                                        <p:cTn id="20" dur="500"/>
                                        <p:tgtEl>
                                          <p:spTgt spid="238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97"/>
                                        </p:tgtEl>
                                        <p:attrNameLst>
                                          <p:attrName>style.visibility</p:attrName>
                                        </p:attrNameLst>
                                      </p:cBhvr>
                                      <p:to>
                                        <p:strVal val="visible"/>
                                      </p:to>
                                    </p:set>
                                    <p:animEffect transition="in" filter="fade">
                                      <p:cBhvr>
                                        <p:cTn id="25" dur="500"/>
                                        <p:tgtEl>
                                          <p:spTgt spid="239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04"/>
                                        </p:tgtEl>
                                        <p:attrNameLst>
                                          <p:attrName>style.visibility</p:attrName>
                                        </p:attrNameLst>
                                      </p:cBhvr>
                                      <p:to>
                                        <p:strVal val="visible"/>
                                      </p:to>
                                    </p:set>
                                    <p:animEffect transition="in" filter="fade">
                                      <p:cBhvr>
                                        <p:cTn id="30" dur="500"/>
                                        <p:tgtEl>
                                          <p:spTgt spid="2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grpSp>
        <p:nvGrpSpPr>
          <p:cNvPr id="2433" name="Google Shape;2433;p75"/>
          <p:cNvGrpSpPr/>
          <p:nvPr/>
        </p:nvGrpSpPr>
        <p:grpSpPr>
          <a:xfrm>
            <a:off x="0" y="0"/>
            <a:ext cx="12192000" cy="816077"/>
            <a:chOff x="0" y="0"/>
            <a:chExt cx="12192000" cy="816077"/>
          </a:xfrm>
        </p:grpSpPr>
        <p:sp>
          <p:nvSpPr>
            <p:cNvPr id="2434" name="Google Shape;2434;p75"/>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5" name="Google Shape;2435;p75"/>
            <p:cNvSpPr txBox="1"/>
            <p:nvPr/>
          </p:nvSpPr>
          <p:spPr>
            <a:xfrm>
              <a:off x="2006419" y="88488"/>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Model Evaluation</a:t>
              </a:r>
              <a:endParaRPr sz="3200" b="1">
                <a:solidFill>
                  <a:schemeClr val="lt1"/>
                </a:solidFill>
                <a:latin typeface="Arial"/>
                <a:ea typeface="Arial"/>
                <a:cs typeface="Arial"/>
                <a:sym typeface="Arial"/>
              </a:endParaRPr>
            </a:p>
          </p:txBody>
        </p:sp>
      </p:grpSp>
      <p:sp>
        <p:nvSpPr>
          <p:cNvPr id="2436" name="Google Shape;2436;p75"/>
          <p:cNvSpPr/>
          <p:nvPr/>
        </p:nvSpPr>
        <p:spPr>
          <a:xfrm>
            <a:off x="1355834" y="2767063"/>
            <a:ext cx="1471449" cy="1397875"/>
          </a:xfrm>
          <a:prstGeom prst="roundRect">
            <a:avLst>
              <a:gd name="adj" fmla="val 7644"/>
            </a:avLst>
          </a:prstGeom>
          <a:solidFill>
            <a:srgbClr val="F2F2F2"/>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7" name="Google Shape;2437;p75"/>
          <p:cNvSpPr txBox="1"/>
          <p:nvPr/>
        </p:nvSpPr>
        <p:spPr>
          <a:xfrm>
            <a:off x="1502980" y="3281334"/>
            <a:ext cx="121920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chemeClr val="dk1"/>
                </a:solidFill>
                <a:latin typeface="Arial"/>
                <a:ea typeface="Arial"/>
                <a:cs typeface="Arial"/>
                <a:sym typeface="Arial"/>
              </a:rPr>
              <a:t>ENCODER</a:t>
            </a:r>
            <a:endParaRPr sz="1600">
              <a:solidFill>
                <a:schemeClr val="dk1"/>
              </a:solidFill>
              <a:latin typeface="Arial"/>
              <a:ea typeface="Arial"/>
              <a:cs typeface="Arial"/>
              <a:sym typeface="Arial"/>
            </a:endParaRPr>
          </a:p>
        </p:txBody>
      </p:sp>
      <p:cxnSp>
        <p:nvCxnSpPr>
          <p:cNvPr id="2438" name="Google Shape;2438;p75"/>
          <p:cNvCxnSpPr/>
          <p:nvPr/>
        </p:nvCxnSpPr>
        <p:spPr>
          <a:xfrm>
            <a:off x="2944361" y="3456083"/>
            <a:ext cx="840827" cy="0"/>
          </a:xfrm>
          <a:prstGeom prst="straightConnector1">
            <a:avLst/>
          </a:prstGeom>
          <a:noFill/>
          <a:ln w="9525" cap="flat" cmpd="sng">
            <a:solidFill>
              <a:srgbClr val="F4343F"/>
            </a:solidFill>
            <a:prstDash val="solid"/>
            <a:miter lim="800000"/>
            <a:headEnd type="none" w="sm" len="sm"/>
            <a:tailEnd type="triangle" w="med" len="med"/>
          </a:ln>
        </p:spPr>
      </p:cxnSp>
      <p:sp>
        <p:nvSpPr>
          <p:cNvPr id="2439" name="Google Shape;2439;p75"/>
          <p:cNvSpPr/>
          <p:nvPr/>
        </p:nvSpPr>
        <p:spPr>
          <a:xfrm>
            <a:off x="5642281" y="1933813"/>
            <a:ext cx="2350659" cy="2838725"/>
          </a:xfrm>
          <a:prstGeom prst="roundRect">
            <a:avLst>
              <a:gd name="adj" fmla="val 16667"/>
            </a:avLst>
          </a:prstGeom>
          <a:solidFill>
            <a:srgbClr val="F2F2F2"/>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Arial"/>
              <a:ea typeface="Arial"/>
              <a:cs typeface="Arial"/>
              <a:sym typeface="Arial"/>
            </a:endParaRPr>
          </a:p>
        </p:txBody>
      </p:sp>
      <p:grpSp>
        <p:nvGrpSpPr>
          <p:cNvPr id="2440" name="Google Shape;2440;p75"/>
          <p:cNvGrpSpPr/>
          <p:nvPr/>
        </p:nvGrpSpPr>
        <p:grpSpPr>
          <a:xfrm>
            <a:off x="5970440" y="4801878"/>
            <a:ext cx="1605269" cy="667995"/>
            <a:chOff x="5970440" y="4801878"/>
            <a:chExt cx="1605269" cy="667995"/>
          </a:xfrm>
        </p:grpSpPr>
        <p:cxnSp>
          <p:nvCxnSpPr>
            <p:cNvPr id="2441" name="Google Shape;2441;p75"/>
            <p:cNvCxnSpPr/>
            <p:nvPr/>
          </p:nvCxnSpPr>
          <p:spPr>
            <a:xfrm>
              <a:off x="6773075" y="4801878"/>
              <a:ext cx="0" cy="360218"/>
            </a:xfrm>
            <a:prstGeom prst="straightConnector1">
              <a:avLst/>
            </a:prstGeom>
            <a:noFill/>
            <a:ln w="38100" cap="flat" cmpd="sng">
              <a:solidFill>
                <a:srgbClr val="F4343F"/>
              </a:solidFill>
              <a:prstDash val="solid"/>
              <a:miter lim="800000"/>
              <a:headEnd type="none" w="sm" len="sm"/>
              <a:tailEnd type="triangle" w="med" len="med"/>
            </a:ln>
          </p:spPr>
        </p:cxnSp>
        <p:sp>
          <p:nvSpPr>
            <p:cNvPr id="2442" name="Google Shape;2442;p75"/>
            <p:cNvSpPr txBox="1"/>
            <p:nvPr/>
          </p:nvSpPr>
          <p:spPr>
            <a:xfrm>
              <a:off x="5970440" y="5162096"/>
              <a:ext cx="160526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rgbClr val="FF0000"/>
                  </a:solidFill>
                  <a:latin typeface="Arial"/>
                  <a:ea typeface="Arial"/>
                  <a:cs typeface="Arial"/>
                  <a:sym typeface="Arial"/>
                </a:rPr>
                <a:t>Argmax(pred)</a:t>
              </a:r>
              <a:endParaRPr sz="1400">
                <a:solidFill>
                  <a:srgbClr val="FF0000"/>
                </a:solidFill>
                <a:latin typeface="Arial"/>
                <a:ea typeface="Arial"/>
                <a:cs typeface="Arial"/>
                <a:sym typeface="Arial"/>
              </a:endParaRPr>
            </a:p>
          </p:txBody>
        </p:sp>
      </p:grpSp>
      <p:sp>
        <p:nvSpPr>
          <p:cNvPr id="2443" name="Google Shape;2443;p75"/>
          <p:cNvSpPr txBox="1"/>
          <p:nvPr/>
        </p:nvSpPr>
        <p:spPr>
          <a:xfrm rot="-5400000">
            <a:off x="4759158" y="3266103"/>
            <a:ext cx="1361553"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1">
                <a:solidFill>
                  <a:schemeClr val="dk1"/>
                </a:solidFill>
                <a:latin typeface="Arial"/>
                <a:ea typeface="Arial"/>
                <a:cs typeface="Arial"/>
                <a:sym typeface="Arial"/>
              </a:rPr>
              <a:t>Decoder</a:t>
            </a:r>
            <a:endParaRPr/>
          </a:p>
        </p:txBody>
      </p:sp>
      <p:grpSp>
        <p:nvGrpSpPr>
          <p:cNvPr id="2444" name="Google Shape;2444;p75"/>
          <p:cNvGrpSpPr/>
          <p:nvPr/>
        </p:nvGrpSpPr>
        <p:grpSpPr>
          <a:xfrm rot="-5400000">
            <a:off x="3277496" y="3239742"/>
            <a:ext cx="1693573" cy="378514"/>
            <a:chOff x="2093953" y="3334551"/>
            <a:chExt cx="2049223" cy="458002"/>
          </a:xfrm>
        </p:grpSpPr>
        <p:grpSp>
          <p:nvGrpSpPr>
            <p:cNvPr id="2445" name="Google Shape;2445;p75"/>
            <p:cNvGrpSpPr/>
            <p:nvPr/>
          </p:nvGrpSpPr>
          <p:grpSpPr>
            <a:xfrm>
              <a:off x="2093953" y="3334551"/>
              <a:ext cx="2049223" cy="458002"/>
              <a:chOff x="1148078" y="1393371"/>
              <a:chExt cx="2254145" cy="609600"/>
            </a:xfrm>
          </p:grpSpPr>
          <p:sp>
            <p:nvSpPr>
              <p:cNvPr id="2446" name="Google Shape;2446;p75"/>
              <p:cNvSpPr/>
              <p:nvPr/>
            </p:nvSpPr>
            <p:spPr>
              <a:xfrm>
                <a:off x="1148078" y="1393371"/>
                <a:ext cx="2254145" cy="609600"/>
              </a:xfrm>
              <a:prstGeom prst="roundRect">
                <a:avLst>
                  <a:gd name="adj" fmla="val 15151"/>
                </a:avLst>
              </a:prstGeom>
              <a:solidFill>
                <a:schemeClr val="accent1"/>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2447" name="Google Shape;2447;p75"/>
              <p:cNvCxnSpPr/>
              <p:nvPr/>
            </p:nvCxnSpPr>
            <p:spPr>
              <a:xfrm>
                <a:off x="1694464" y="1393371"/>
                <a:ext cx="0" cy="609600"/>
              </a:xfrm>
              <a:prstGeom prst="straightConnector1">
                <a:avLst/>
              </a:prstGeom>
              <a:noFill/>
              <a:ln w="19050" cap="flat" cmpd="sng">
                <a:solidFill>
                  <a:srgbClr val="595959"/>
                </a:solidFill>
                <a:prstDash val="solid"/>
                <a:miter lim="800000"/>
                <a:headEnd type="none" w="sm" len="sm"/>
                <a:tailEnd type="none" w="sm" len="sm"/>
              </a:ln>
            </p:spPr>
          </p:cxnSp>
          <p:cxnSp>
            <p:nvCxnSpPr>
              <p:cNvPr id="2448" name="Google Shape;2448;p75"/>
              <p:cNvCxnSpPr/>
              <p:nvPr/>
            </p:nvCxnSpPr>
            <p:spPr>
              <a:xfrm>
                <a:off x="2262909" y="1393371"/>
                <a:ext cx="0" cy="609600"/>
              </a:xfrm>
              <a:prstGeom prst="straightConnector1">
                <a:avLst/>
              </a:prstGeom>
              <a:noFill/>
              <a:ln w="19050" cap="flat" cmpd="sng">
                <a:solidFill>
                  <a:srgbClr val="595959"/>
                </a:solidFill>
                <a:prstDash val="solid"/>
                <a:miter lim="800000"/>
                <a:headEnd type="none" w="sm" len="sm"/>
                <a:tailEnd type="none" w="sm" len="sm"/>
              </a:ln>
            </p:spPr>
          </p:cxnSp>
          <p:cxnSp>
            <p:nvCxnSpPr>
              <p:cNvPr id="2449" name="Google Shape;2449;p75"/>
              <p:cNvCxnSpPr/>
              <p:nvPr/>
            </p:nvCxnSpPr>
            <p:spPr>
              <a:xfrm>
                <a:off x="2855531" y="1393371"/>
                <a:ext cx="0" cy="609600"/>
              </a:xfrm>
              <a:prstGeom prst="straightConnector1">
                <a:avLst/>
              </a:prstGeom>
              <a:noFill/>
              <a:ln w="19050" cap="flat" cmpd="sng">
                <a:solidFill>
                  <a:srgbClr val="595959"/>
                </a:solidFill>
                <a:prstDash val="solid"/>
                <a:miter lim="800000"/>
                <a:headEnd type="none" w="sm" len="sm"/>
                <a:tailEnd type="none" w="sm" len="sm"/>
              </a:ln>
            </p:spPr>
          </p:cxnSp>
        </p:grpSp>
        <p:sp>
          <p:nvSpPr>
            <p:cNvPr id="2450" name="Google Shape;2450;p75"/>
            <p:cNvSpPr/>
            <p:nvPr/>
          </p:nvSpPr>
          <p:spPr>
            <a:xfrm>
              <a:off x="2149232" y="3381775"/>
              <a:ext cx="380775" cy="363553"/>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451" name="Google Shape;2451;p75"/>
            <p:cNvSpPr/>
            <p:nvPr/>
          </p:nvSpPr>
          <p:spPr>
            <a:xfrm>
              <a:off x="2663633" y="3381774"/>
              <a:ext cx="380775" cy="363553"/>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452" name="Google Shape;2452;p75"/>
            <p:cNvSpPr/>
            <p:nvPr/>
          </p:nvSpPr>
          <p:spPr>
            <a:xfrm>
              <a:off x="3178034" y="3381773"/>
              <a:ext cx="380775" cy="363553"/>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453" name="Google Shape;2453;p75"/>
            <p:cNvSpPr/>
            <p:nvPr/>
          </p:nvSpPr>
          <p:spPr>
            <a:xfrm>
              <a:off x="3692435" y="3381772"/>
              <a:ext cx="380775" cy="363553"/>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cxnSp>
        <p:nvCxnSpPr>
          <p:cNvPr id="2454" name="Google Shape;2454;p75"/>
          <p:cNvCxnSpPr>
            <a:stCxn id="2446" idx="2"/>
            <a:endCxn id="2455" idx="1"/>
          </p:cNvCxnSpPr>
          <p:nvPr/>
        </p:nvCxnSpPr>
        <p:spPr>
          <a:xfrm rot="10800000" flipH="1">
            <a:off x="4313540" y="2479799"/>
            <a:ext cx="1629000" cy="949200"/>
          </a:xfrm>
          <a:prstGeom prst="bentConnector3">
            <a:avLst>
              <a:gd name="adj1" fmla="val 50000"/>
            </a:avLst>
          </a:prstGeom>
          <a:noFill/>
          <a:ln w="19050" cap="flat" cmpd="sng">
            <a:solidFill>
              <a:srgbClr val="F4343F"/>
            </a:solidFill>
            <a:prstDash val="solid"/>
            <a:miter lim="800000"/>
            <a:headEnd type="none" w="sm" len="sm"/>
            <a:tailEnd type="triangle" w="med" len="med"/>
          </a:ln>
        </p:spPr>
      </p:cxnSp>
      <p:grpSp>
        <p:nvGrpSpPr>
          <p:cNvPr id="2456" name="Google Shape;2456;p75"/>
          <p:cNvGrpSpPr/>
          <p:nvPr/>
        </p:nvGrpSpPr>
        <p:grpSpPr>
          <a:xfrm>
            <a:off x="5942462" y="2272249"/>
            <a:ext cx="1798186" cy="2210467"/>
            <a:chOff x="5942462" y="2272249"/>
            <a:chExt cx="1798186" cy="2210467"/>
          </a:xfrm>
        </p:grpSpPr>
        <p:grpSp>
          <p:nvGrpSpPr>
            <p:cNvPr id="2457" name="Google Shape;2457;p75"/>
            <p:cNvGrpSpPr/>
            <p:nvPr/>
          </p:nvGrpSpPr>
          <p:grpSpPr>
            <a:xfrm>
              <a:off x="5942462" y="3537836"/>
              <a:ext cx="1729019" cy="944880"/>
              <a:chOff x="2914072" y="4174499"/>
              <a:chExt cx="923636" cy="944880"/>
            </a:xfrm>
          </p:grpSpPr>
          <p:sp>
            <p:nvSpPr>
              <p:cNvPr id="2458" name="Google Shape;2458;p75"/>
              <p:cNvSpPr/>
              <p:nvPr/>
            </p:nvSpPr>
            <p:spPr>
              <a:xfrm>
                <a:off x="2914072" y="4174499"/>
                <a:ext cx="923636" cy="944880"/>
              </a:xfrm>
              <a:prstGeom prst="roundRect">
                <a:avLst>
                  <a:gd name="adj" fmla="val 16667"/>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Arial"/>
                  <a:ea typeface="Arial"/>
                  <a:cs typeface="Arial"/>
                  <a:sym typeface="Arial"/>
                </a:endParaRPr>
              </a:p>
            </p:txBody>
          </p:sp>
          <p:sp>
            <p:nvSpPr>
              <p:cNvPr id="2459" name="Google Shape;2459;p75"/>
              <p:cNvSpPr txBox="1"/>
              <p:nvPr/>
            </p:nvSpPr>
            <p:spPr>
              <a:xfrm>
                <a:off x="3121889" y="4405806"/>
                <a:ext cx="50800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rgbClr val="FF0000"/>
                    </a:solidFill>
                    <a:latin typeface="Arial"/>
                    <a:ea typeface="Arial"/>
                    <a:cs typeface="Arial"/>
                    <a:sym typeface="Arial"/>
                  </a:rPr>
                  <a:t>d</a:t>
                </a:r>
                <a:r>
                  <a:rPr lang="en-IN" sz="1800" baseline="-25000">
                    <a:solidFill>
                      <a:srgbClr val="FF0000"/>
                    </a:solidFill>
                    <a:latin typeface="Arial"/>
                    <a:ea typeface="Arial"/>
                    <a:cs typeface="Arial"/>
                    <a:sym typeface="Arial"/>
                  </a:rPr>
                  <a:t>0</a:t>
                </a:r>
                <a:endParaRPr/>
              </a:p>
            </p:txBody>
          </p:sp>
        </p:grpSp>
        <p:sp>
          <p:nvSpPr>
            <p:cNvPr id="2455" name="Google Shape;2455;p75"/>
            <p:cNvSpPr/>
            <p:nvPr/>
          </p:nvSpPr>
          <p:spPr>
            <a:xfrm>
              <a:off x="5942463" y="2312037"/>
              <a:ext cx="1037817" cy="335280"/>
            </a:xfrm>
            <a:prstGeom prst="roundRect">
              <a:avLst>
                <a:gd name="adj" fmla="val 16667"/>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0" name="Google Shape;2460;p75"/>
            <p:cNvSpPr txBox="1"/>
            <p:nvPr/>
          </p:nvSpPr>
          <p:spPr>
            <a:xfrm>
              <a:off x="6062785" y="2272249"/>
              <a:ext cx="803349"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rgbClr val="F4343F"/>
                  </a:solidFill>
                  <a:latin typeface="Arial"/>
                  <a:ea typeface="Arial"/>
                  <a:cs typeface="Arial"/>
                  <a:sym typeface="Arial"/>
                </a:rPr>
                <a:t>Attention model</a:t>
              </a:r>
              <a:endParaRPr sz="1100">
                <a:solidFill>
                  <a:srgbClr val="F4343F"/>
                </a:solidFill>
                <a:latin typeface="Arial"/>
                <a:ea typeface="Arial"/>
                <a:cs typeface="Arial"/>
                <a:sym typeface="Arial"/>
              </a:endParaRPr>
            </a:p>
          </p:txBody>
        </p:sp>
        <p:cxnSp>
          <p:nvCxnSpPr>
            <p:cNvPr id="2461" name="Google Shape;2461;p75"/>
            <p:cNvCxnSpPr/>
            <p:nvPr/>
          </p:nvCxnSpPr>
          <p:spPr>
            <a:xfrm rot="10800000">
              <a:off x="6150280" y="2640035"/>
              <a:ext cx="0" cy="897801"/>
            </a:xfrm>
            <a:prstGeom prst="straightConnector1">
              <a:avLst/>
            </a:prstGeom>
            <a:noFill/>
            <a:ln w="19050" cap="flat" cmpd="sng">
              <a:solidFill>
                <a:srgbClr val="F4343F"/>
              </a:solidFill>
              <a:prstDash val="solid"/>
              <a:miter lim="800000"/>
              <a:headEnd type="none" w="sm" len="sm"/>
              <a:tailEnd type="triangle" w="med" len="med"/>
            </a:ln>
          </p:spPr>
        </p:cxnSp>
        <p:cxnSp>
          <p:nvCxnSpPr>
            <p:cNvPr id="2462" name="Google Shape;2462;p75"/>
            <p:cNvCxnSpPr/>
            <p:nvPr/>
          </p:nvCxnSpPr>
          <p:spPr>
            <a:xfrm>
              <a:off x="6658281" y="2640034"/>
              <a:ext cx="0" cy="897801"/>
            </a:xfrm>
            <a:prstGeom prst="straightConnector1">
              <a:avLst/>
            </a:prstGeom>
            <a:noFill/>
            <a:ln w="19050" cap="flat" cmpd="sng">
              <a:solidFill>
                <a:srgbClr val="7F7F7F"/>
              </a:solidFill>
              <a:prstDash val="solid"/>
              <a:miter lim="800000"/>
              <a:headEnd type="none" w="sm" len="sm"/>
              <a:tailEnd type="triangle" w="med" len="med"/>
            </a:ln>
          </p:spPr>
        </p:cxnSp>
        <p:sp>
          <p:nvSpPr>
            <p:cNvPr id="2463" name="Google Shape;2463;p75"/>
            <p:cNvSpPr txBox="1"/>
            <p:nvPr/>
          </p:nvSpPr>
          <p:spPr>
            <a:xfrm>
              <a:off x="6937299" y="2835226"/>
              <a:ext cx="803349"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rgbClr val="F4343F"/>
                  </a:solidFill>
                  <a:latin typeface="Arial"/>
                  <a:ea typeface="Arial"/>
                  <a:cs typeface="Arial"/>
                  <a:sym typeface="Arial"/>
                </a:rPr>
                <a:t>&lt;start&gt;</a:t>
              </a:r>
              <a:endParaRPr sz="1100">
                <a:solidFill>
                  <a:srgbClr val="F4343F"/>
                </a:solidFill>
                <a:latin typeface="Arial"/>
                <a:ea typeface="Arial"/>
                <a:cs typeface="Arial"/>
                <a:sym typeface="Arial"/>
              </a:endParaRPr>
            </a:p>
          </p:txBody>
        </p:sp>
        <p:cxnSp>
          <p:nvCxnSpPr>
            <p:cNvPr id="2464" name="Google Shape;2464;p75"/>
            <p:cNvCxnSpPr/>
            <p:nvPr/>
          </p:nvCxnSpPr>
          <p:spPr>
            <a:xfrm>
              <a:off x="7328439" y="3088934"/>
              <a:ext cx="0" cy="448901"/>
            </a:xfrm>
            <a:prstGeom prst="straightConnector1">
              <a:avLst/>
            </a:prstGeom>
            <a:noFill/>
            <a:ln w="19050" cap="flat" cmpd="sng">
              <a:solidFill>
                <a:srgbClr val="7F7F7F"/>
              </a:solidFill>
              <a:prstDash val="solid"/>
              <a:miter lim="800000"/>
              <a:headEnd type="none" w="sm" len="sm"/>
              <a:tailEnd type="triangle" w="med" len="med"/>
            </a:ln>
          </p:spPr>
        </p:cxnSp>
      </p:grpSp>
      <p:grpSp>
        <p:nvGrpSpPr>
          <p:cNvPr id="2465" name="Google Shape;2465;p75"/>
          <p:cNvGrpSpPr/>
          <p:nvPr/>
        </p:nvGrpSpPr>
        <p:grpSpPr>
          <a:xfrm>
            <a:off x="7453423" y="4907945"/>
            <a:ext cx="4008470" cy="816077"/>
            <a:chOff x="7453423" y="4907945"/>
            <a:chExt cx="4008470" cy="816077"/>
          </a:xfrm>
        </p:grpSpPr>
        <p:grpSp>
          <p:nvGrpSpPr>
            <p:cNvPr id="2466" name="Google Shape;2466;p75"/>
            <p:cNvGrpSpPr/>
            <p:nvPr/>
          </p:nvGrpSpPr>
          <p:grpSpPr>
            <a:xfrm>
              <a:off x="7453423" y="4907945"/>
              <a:ext cx="4008470" cy="816077"/>
              <a:chOff x="7453423" y="4907945"/>
              <a:chExt cx="4008470" cy="816077"/>
            </a:xfrm>
          </p:grpSpPr>
          <p:grpSp>
            <p:nvGrpSpPr>
              <p:cNvPr id="2467" name="Google Shape;2467;p75"/>
              <p:cNvGrpSpPr/>
              <p:nvPr/>
            </p:nvGrpSpPr>
            <p:grpSpPr>
              <a:xfrm>
                <a:off x="10249319" y="4907945"/>
                <a:ext cx="1212574" cy="816077"/>
                <a:chOff x="10681398" y="5162096"/>
                <a:chExt cx="1212574" cy="816077"/>
              </a:xfrm>
            </p:grpSpPr>
            <p:sp>
              <p:nvSpPr>
                <p:cNvPr id="2468" name="Google Shape;2468;p75"/>
                <p:cNvSpPr/>
                <p:nvPr/>
              </p:nvSpPr>
              <p:spPr>
                <a:xfrm>
                  <a:off x="10681398" y="5162096"/>
                  <a:ext cx="1212574" cy="816077"/>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9" name="Google Shape;2469;p75"/>
                <p:cNvSpPr txBox="1"/>
                <p:nvPr/>
              </p:nvSpPr>
              <p:spPr>
                <a:xfrm>
                  <a:off x="10852346" y="5400857"/>
                  <a:ext cx="785145"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chemeClr val="dk1"/>
                      </a:solidFill>
                      <a:latin typeface="Arial"/>
                      <a:ea typeface="Arial"/>
                      <a:cs typeface="Arial"/>
                      <a:sym typeface="Arial"/>
                    </a:rPr>
                    <a:t>Result</a:t>
                  </a:r>
                  <a:endParaRPr sz="1600">
                    <a:solidFill>
                      <a:schemeClr val="dk1"/>
                    </a:solidFill>
                    <a:latin typeface="Arial"/>
                    <a:ea typeface="Arial"/>
                    <a:cs typeface="Arial"/>
                    <a:sym typeface="Arial"/>
                  </a:endParaRPr>
                </a:p>
              </p:txBody>
            </p:sp>
          </p:grpSp>
          <p:cxnSp>
            <p:nvCxnSpPr>
              <p:cNvPr id="2470" name="Google Shape;2470;p75"/>
              <p:cNvCxnSpPr/>
              <p:nvPr/>
            </p:nvCxnSpPr>
            <p:spPr>
              <a:xfrm>
                <a:off x="7453423" y="5315984"/>
                <a:ext cx="2795896" cy="0"/>
              </a:xfrm>
              <a:prstGeom prst="straightConnector1">
                <a:avLst/>
              </a:prstGeom>
              <a:noFill/>
              <a:ln w="9525" cap="flat" cmpd="sng">
                <a:solidFill>
                  <a:srgbClr val="7F7F7F"/>
                </a:solidFill>
                <a:prstDash val="solid"/>
                <a:miter lim="800000"/>
                <a:headEnd type="none" w="sm" len="sm"/>
                <a:tailEnd type="triangle" w="med" len="med"/>
              </a:ln>
            </p:spPr>
          </p:cxnSp>
        </p:grpSp>
        <p:sp>
          <p:nvSpPr>
            <p:cNvPr id="2471" name="Google Shape;2471;p75"/>
            <p:cNvSpPr txBox="1"/>
            <p:nvPr/>
          </p:nvSpPr>
          <p:spPr>
            <a:xfrm>
              <a:off x="8196150" y="4992819"/>
              <a:ext cx="1149532"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i="1">
                  <a:solidFill>
                    <a:schemeClr val="dk1"/>
                  </a:solidFill>
                  <a:latin typeface="Arial"/>
                  <a:ea typeface="Arial"/>
                  <a:cs typeface="Arial"/>
                  <a:sym typeface="Arial"/>
                </a:rPr>
                <a:t>appended</a:t>
              </a:r>
              <a:endParaRPr sz="1600" i="1">
                <a:solidFill>
                  <a:schemeClr val="dk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0"/>
                                        </p:tgtEl>
                                        <p:attrNameLst>
                                          <p:attrName>style.visibility</p:attrName>
                                        </p:attrNameLst>
                                      </p:cBhvr>
                                      <p:to>
                                        <p:strVal val="visible"/>
                                      </p:to>
                                    </p:set>
                                    <p:animEffect transition="in" filter="fade">
                                      <p:cBhvr>
                                        <p:cTn id="7" dur="500"/>
                                        <p:tgtEl>
                                          <p:spTgt spid="24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5"/>
                                        </p:tgtEl>
                                        <p:attrNameLst>
                                          <p:attrName>style.visibility</p:attrName>
                                        </p:attrNameLst>
                                      </p:cBhvr>
                                      <p:to>
                                        <p:strVal val="visible"/>
                                      </p:to>
                                    </p:set>
                                    <p:animEffect transition="in" filter="fade">
                                      <p:cBhvr>
                                        <p:cTn id="12" dur="500"/>
                                        <p:tgtEl>
                                          <p:spTgt spid="2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75"/>
        <p:cNvGrpSpPr/>
        <p:nvPr/>
      </p:nvGrpSpPr>
      <p:grpSpPr>
        <a:xfrm>
          <a:off x="0" y="0"/>
          <a:ext cx="0" cy="0"/>
          <a:chOff x="0" y="0"/>
          <a:chExt cx="0" cy="0"/>
        </a:xfrm>
      </p:grpSpPr>
      <p:grpSp>
        <p:nvGrpSpPr>
          <p:cNvPr id="2476" name="Google Shape;2476;p76"/>
          <p:cNvGrpSpPr/>
          <p:nvPr/>
        </p:nvGrpSpPr>
        <p:grpSpPr>
          <a:xfrm>
            <a:off x="0" y="0"/>
            <a:ext cx="12192000" cy="816077"/>
            <a:chOff x="0" y="0"/>
            <a:chExt cx="12192000" cy="816077"/>
          </a:xfrm>
        </p:grpSpPr>
        <p:sp>
          <p:nvSpPr>
            <p:cNvPr id="2477" name="Google Shape;2477;p76"/>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8" name="Google Shape;2478;p76"/>
            <p:cNvSpPr txBox="1"/>
            <p:nvPr/>
          </p:nvSpPr>
          <p:spPr>
            <a:xfrm>
              <a:off x="2006419" y="88488"/>
              <a:ext cx="7697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Model Evaluation</a:t>
              </a:r>
              <a:endParaRPr sz="3200" b="1">
                <a:solidFill>
                  <a:schemeClr val="lt1"/>
                </a:solidFill>
                <a:latin typeface="Arial"/>
                <a:ea typeface="Arial"/>
                <a:cs typeface="Arial"/>
                <a:sym typeface="Arial"/>
              </a:endParaRPr>
            </a:p>
          </p:txBody>
        </p:sp>
      </p:grpSp>
      <p:sp>
        <p:nvSpPr>
          <p:cNvPr id="2479" name="Google Shape;2479;p76"/>
          <p:cNvSpPr/>
          <p:nvPr/>
        </p:nvSpPr>
        <p:spPr>
          <a:xfrm>
            <a:off x="1355834" y="2767063"/>
            <a:ext cx="1471449" cy="1397875"/>
          </a:xfrm>
          <a:prstGeom prst="roundRect">
            <a:avLst>
              <a:gd name="adj" fmla="val 7644"/>
            </a:avLst>
          </a:prstGeom>
          <a:solidFill>
            <a:srgbClr val="F2F2F2"/>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0" name="Google Shape;2480;p76"/>
          <p:cNvSpPr txBox="1"/>
          <p:nvPr/>
        </p:nvSpPr>
        <p:spPr>
          <a:xfrm>
            <a:off x="1502980" y="3281334"/>
            <a:ext cx="121920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chemeClr val="dk1"/>
                </a:solidFill>
                <a:latin typeface="Arial"/>
                <a:ea typeface="Arial"/>
                <a:cs typeface="Arial"/>
                <a:sym typeface="Arial"/>
              </a:rPr>
              <a:t>ENCODER</a:t>
            </a:r>
            <a:endParaRPr sz="1600">
              <a:solidFill>
                <a:schemeClr val="dk1"/>
              </a:solidFill>
              <a:latin typeface="Arial"/>
              <a:ea typeface="Arial"/>
              <a:cs typeface="Arial"/>
              <a:sym typeface="Arial"/>
            </a:endParaRPr>
          </a:p>
        </p:txBody>
      </p:sp>
      <p:cxnSp>
        <p:nvCxnSpPr>
          <p:cNvPr id="2481" name="Google Shape;2481;p76"/>
          <p:cNvCxnSpPr/>
          <p:nvPr/>
        </p:nvCxnSpPr>
        <p:spPr>
          <a:xfrm>
            <a:off x="2944361" y="3456083"/>
            <a:ext cx="840827" cy="0"/>
          </a:xfrm>
          <a:prstGeom prst="straightConnector1">
            <a:avLst/>
          </a:prstGeom>
          <a:noFill/>
          <a:ln w="9525" cap="flat" cmpd="sng">
            <a:solidFill>
              <a:srgbClr val="F4343F"/>
            </a:solidFill>
            <a:prstDash val="solid"/>
            <a:miter lim="800000"/>
            <a:headEnd type="none" w="sm" len="sm"/>
            <a:tailEnd type="triangle" w="med" len="med"/>
          </a:ln>
        </p:spPr>
      </p:cxnSp>
      <p:sp>
        <p:nvSpPr>
          <p:cNvPr id="2482" name="Google Shape;2482;p76"/>
          <p:cNvSpPr/>
          <p:nvPr/>
        </p:nvSpPr>
        <p:spPr>
          <a:xfrm>
            <a:off x="5642281" y="1933813"/>
            <a:ext cx="2350659" cy="2838725"/>
          </a:xfrm>
          <a:prstGeom prst="roundRect">
            <a:avLst>
              <a:gd name="adj" fmla="val 16667"/>
            </a:avLst>
          </a:prstGeom>
          <a:solidFill>
            <a:srgbClr val="F2F2F2"/>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Arial"/>
              <a:ea typeface="Arial"/>
              <a:cs typeface="Arial"/>
              <a:sym typeface="Arial"/>
            </a:endParaRPr>
          </a:p>
        </p:txBody>
      </p:sp>
      <p:sp>
        <p:nvSpPr>
          <p:cNvPr id="2483" name="Google Shape;2483;p76"/>
          <p:cNvSpPr txBox="1"/>
          <p:nvPr/>
        </p:nvSpPr>
        <p:spPr>
          <a:xfrm rot="-5400000">
            <a:off x="4759158" y="3266103"/>
            <a:ext cx="1361553"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1">
                <a:solidFill>
                  <a:schemeClr val="dk1"/>
                </a:solidFill>
                <a:latin typeface="Arial"/>
                <a:ea typeface="Arial"/>
                <a:cs typeface="Arial"/>
                <a:sym typeface="Arial"/>
              </a:rPr>
              <a:t>Decoder</a:t>
            </a:r>
            <a:endParaRPr/>
          </a:p>
        </p:txBody>
      </p:sp>
      <p:grpSp>
        <p:nvGrpSpPr>
          <p:cNvPr id="2484" name="Google Shape;2484;p76"/>
          <p:cNvGrpSpPr/>
          <p:nvPr/>
        </p:nvGrpSpPr>
        <p:grpSpPr>
          <a:xfrm rot="-5400000">
            <a:off x="3277496" y="3239742"/>
            <a:ext cx="1693573" cy="378514"/>
            <a:chOff x="2093953" y="3334551"/>
            <a:chExt cx="2049223" cy="458002"/>
          </a:xfrm>
        </p:grpSpPr>
        <p:grpSp>
          <p:nvGrpSpPr>
            <p:cNvPr id="2485" name="Google Shape;2485;p76"/>
            <p:cNvGrpSpPr/>
            <p:nvPr/>
          </p:nvGrpSpPr>
          <p:grpSpPr>
            <a:xfrm>
              <a:off x="2093953" y="3334551"/>
              <a:ext cx="2049223" cy="458002"/>
              <a:chOff x="1148078" y="1393371"/>
              <a:chExt cx="2254145" cy="609600"/>
            </a:xfrm>
          </p:grpSpPr>
          <p:sp>
            <p:nvSpPr>
              <p:cNvPr id="2486" name="Google Shape;2486;p76"/>
              <p:cNvSpPr/>
              <p:nvPr/>
            </p:nvSpPr>
            <p:spPr>
              <a:xfrm>
                <a:off x="1148078" y="1393371"/>
                <a:ext cx="2254145" cy="609600"/>
              </a:xfrm>
              <a:prstGeom prst="roundRect">
                <a:avLst>
                  <a:gd name="adj" fmla="val 15151"/>
                </a:avLst>
              </a:prstGeom>
              <a:solidFill>
                <a:schemeClr val="accent1"/>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2487" name="Google Shape;2487;p76"/>
              <p:cNvCxnSpPr/>
              <p:nvPr/>
            </p:nvCxnSpPr>
            <p:spPr>
              <a:xfrm>
                <a:off x="1694464" y="1393371"/>
                <a:ext cx="0" cy="609600"/>
              </a:xfrm>
              <a:prstGeom prst="straightConnector1">
                <a:avLst/>
              </a:prstGeom>
              <a:noFill/>
              <a:ln w="19050" cap="flat" cmpd="sng">
                <a:solidFill>
                  <a:srgbClr val="595959"/>
                </a:solidFill>
                <a:prstDash val="solid"/>
                <a:miter lim="800000"/>
                <a:headEnd type="none" w="sm" len="sm"/>
                <a:tailEnd type="none" w="sm" len="sm"/>
              </a:ln>
            </p:spPr>
          </p:cxnSp>
          <p:cxnSp>
            <p:nvCxnSpPr>
              <p:cNvPr id="2488" name="Google Shape;2488;p76"/>
              <p:cNvCxnSpPr/>
              <p:nvPr/>
            </p:nvCxnSpPr>
            <p:spPr>
              <a:xfrm>
                <a:off x="2262909" y="1393371"/>
                <a:ext cx="0" cy="609600"/>
              </a:xfrm>
              <a:prstGeom prst="straightConnector1">
                <a:avLst/>
              </a:prstGeom>
              <a:noFill/>
              <a:ln w="19050" cap="flat" cmpd="sng">
                <a:solidFill>
                  <a:srgbClr val="595959"/>
                </a:solidFill>
                <a:prstDash val="solid"/>
                <a:miter lim="800000"/>
                <a:headEnd type="none" w="sm" len="sm"/>
                <a:tailEnd type="none" w="sm" len="sm"/>
              </a:ln>
            </p:spPr>
          </p:cxnSp>
          <p:cxnSp>
            <p:nvCxnSpPr>
              <p:cNvPr id="2489" name="Google Shape;2489;p76"/>
              <p:cNvCxnSpPr/>
              <p:nvPr/>
            </p:nvCxnSpPr>
            <p:spPr>
              <a:xfrm>
                <a:off x="2855531" y="1393371"/>
                <a:ext cx="0" cy="609600"/>
              </a:xfrm>
              <a:prstGeom prst="straightConnector1">
                <a:avLst/>
              </a:prstGeom>
              <a:noFill/>
              <a:ln w="19050" cap="flat" cmpd="sng">
                <a:solidFill>
                  <a:srgbClr val="595959"/>
                </a:solidFill>
                <a:prstDash val="solid"/>
                <a:miter lim="800000"/>
                <a:headEnd type="none" w="sm" len="sm"/>
                <a:tailEnd type="none" w="sm" len="sm"/>
              </a:ln>
            </p:spPr>
          </p:cxnSp>
        </p:grpSp>
        <p:sp>
          <p:nvSpPr>
            <p:cNvPr id="2490" name="Google Shape;2490;p76"/>
            <p:cNvSpPr/>
            <p:nvPr/>
          </p:nvSpPr>
          <p:spPr>
            <a:xfrm>
              <a:off x="2149232" y="3381775"/>
              <a:ext cx="380775" cy="363553"/>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491" name="Google Shape;2491;p76"/>
            <p:cNvSpPr/>
            <p:nvPr/>
          </p:nvSpPr>
          <p:spPr>
            <a:xfrm>
              <a:off x="2663633" y="3381774"/>
              <a:ext cx="380775" cy="363553"/>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492" name="Google Shape;2492;p76"/>
            <p:cNvSpPr/>
            <p:nvPr/>
          </p:nvSpPr>
          <p:spPr>
            <a:xfrm>
              <a:off x="3178034" y="3381773"/>
              <a:ext cx="380775" cy="363553"/>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493" name="Google Shape;2493;p76"/>
            <p:cNvSpPr/>
            <p:nvPr/>
          </p:nvSpPr>
          <p:spPr>
            <a:xfrm>
              <a:off x="3692435" y="3381772"/>
              <a:ext cx="380775" cy="363553"/>
            </a:xfrm>
            <a:prstGeom prst="roundRect">
              <a:avLst>
                <a:gd name="adj" fmla="val 16667"/>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cxnSp>
        <p:nvCxnSpPr>
          <p:cNvPr id="2494" name="Google Shape;2494;p76"/>
          <p:cNvCxnSpPr>
            <a:stCxn id="2486" idx="2"/>
            <a:endCxn id="2495" idx="1"/>
          </p:cNvCxnSpPr>
          <p:nvPr/>
        </p:nvCxnSpPr>
        <p:spPr>
          <a:xfrm rot="10800000" flipH="1">
            <a:off x="4313540" y="2479799"/>
            <a:ext cx="1629000" cy="949200"/>
          </a:xfrm>
          <a:prstGeom prst="bentConnector3">
            <a:avLst>
              <a:gd name="adj1" fmla="val 50000"/>
            </a:avLst>
          </a:prstGeom>
          <a:noFill/>
          <a:ln w="19050" cap="flat" cmpd="sng">
            <a:solidFill>
              <a:srgbClr val="F4343F"/>
            </a:solidFill>
            <a:prstDash val="solid"/>
            <a:miter lim="800000"/>
            <a:headEnd type="none" w="sm" len="sm"/>
            <a:tailEnd type="triangle" w="med" len="med"/>
          </a:ln>
        </p:spPr>
      </p:cxnSp>
      <p:grpSp>
        <p:nvGrpSpPr>
          <p:cNvPr id="2496" name="Google Shape;2496;p76"/>
          <p:cNvGrpSpPr/>
          <p:nvPr/>
        </p:nvGrpSpPr>
        <p:grpSpPr>
          <a:xfrm>
            <a:off x="5942462" y="2272249"/>
            <a:ext cx="1798186" cy="2210467"/>
            <a:chOff x="5942462" y="2272249"/>
            <a:chExt cx="1798186" cy="2210467"/>
          </a:xfrm>
        </p:grpSpPr>
        <p:grpSp>
          <p:nvGrpSpPr>
            <p:cNvPr id="2497" name="Google Shape;2497;p76"/>
            <p:cNvGrpSpPr/>
            <p:nvPr/>
          </p:nvGrpSpPr>
          <p:grpSpPr>
            <a:xfrm>
              <a:off x="5942462" y="3537836"/>
              <a:ext cx="1729019" cy="944880"/>
              <a:chOff x="2914072" y="4174499"/>
              <a:chExt cx="923636" cy="944880"/>
            </a:xfrm>
          </p:grpSpPr>
          <p:sp>
            <p:nvSpPr>
              <p:cNvPr id="2498" name="Google Shape;2498;p76"/>
              <p:cNvSpPr/>
              <p:nvPr/>
            </p:nvSpPr>
            <p:spPr>
              <a:xfrm>
                <a:off x="2914072" y="4174499"/>
                <a:ext cx="923636" cy="944880"/>
              </a:xfrm>
              <a:prstGeom prst="roundRect">
                <a:avLst>
                  <a:gd name="adj" fmla="val 16667"/>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Arial"/>
                  <a:ea typeface="Arial"/>
                  <a:cs typeface="Arial"/>
                  <a:sym typeface="Arial"/>
                </a:endParaRPr>
              </a:p>
            </p:txBody>
          </p:sp>
          <p:sp>
            <p:nvSpPr>
              <p:cNvPr id="2499" name="Google Shape;2499;p76"/>
              <p:cNvSpPr txBox="1"/>
              <p:nvPr/>
            </p:nvSpPr>
            <p:spPr>
              <a:xfrm>
                <a:off x="3121889" y="4405806"/>
                <a:ext cx="50800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rgbClr val="FF0000"/>
                    </a:solidFill>
                    <a:latin typeface="Arial"/>
                    <a:ea typeface="Arial"/>
                    <a:cs typeface="Arial"/>
                    <a:sym typeface="Arial"/>
                  </a:rPr>
                  <a:t>d</a:t>
                </a:r>
                <a:r>
                  <a:rPr lang="en-IN" sz="1800" baseline="-25000">
                    <a:solidFill>
                      <a:srgbClr val="FF0000"/>
                    </a:solidFill>
                    <a:latin typeface="Arial"/>
                    <a:ea typeface="Arial"/>
                    <a:cs typeface="Arial"/>
                    <a:sym typeface="Arial"/>
                  </a:rPr>
                  <a:t>0</a:t>
                </a:r>
                <a:endParaRPr/>
              </a:p>
            </p:txBody>
          </p:sp>
        </p:grpSp>
        <p:sp>
          <p:nvSpPr>
            <p:cNvPr id="2495" name="Google Shape;2495;p76"/>
            <p:cNvSpPr/>
            <p:nvPr/>
          </p:nvSpPr>
          <p:spPr>
            <a:xfrm>
              <a:off x="5942463" y="2312037"/>
              <a:ext cx="1037817" cy="335280"/>
            </a:xfrm>
            <a:prstGeom prst="roundRect">
              <a:avLst>
                <a:gd name="adj" fmla="val 16667"/>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0" name="Google Shape;2500;p76"/>
            <p:cNvSpPr txBox="1"/>
            <p:nvPr/>
          </p:nvSpPr>
          <p:spPr>
            <a:xfrm>
              <a:off x="6062785" y="2272249"/>
              <a:ext cx="803349"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rgbClr val="F4343F"/>
                  </a:solidFill>
                  <a:latin typeface="Arial"/>
                  <a:ea typeface="Arial"/>
                  <a:cs typeface="Arial"/>
                  <a:sym typeface="Arial"/>
                </a:rPr>
                <a:t>Attention model</a:t>
              </a:r>
              <a:endParaRPr sz="1100">
                <a:solidFill>
                  <a:srgbClr val="F4343F"/>
                </a:solidFill>
                <a:latin typeface="Arial"/>
                <a:ea typeface="Arial"/>
                <a:cs typeface="Arial"/>
                <a:sym typeface="Arial"/>
              </a:endParaRPr>
            </a:p>
          </p:txBody>
        </p:sp>
        <p:cxnSp>
          <p:nvCxnSpPr>
            <p:cNvPr id="2501" name="Google Shape;2501;p76"/>
            <p:cNvCxnSpPr/>
            <p:nvPr/>
          </p:nvCxnSpPr>
          <p:spPr>
            <a:xfrm rot="10800000">
              <a:off x="6150280" y="2640035"/>
              <a:ext cx="0" cy="897801"/>
            </a:xfrm>
            <a:prstGeom prst="straightConnector1">
              <a:avLst/>
            </a:prstGeom>
            <a:noFill/>
            <a:ln w="19050" cap="flat" cmpd="sng">
              <a:solidFill>
                <a:srgbClr val="F4343F"/>
              </a:solidFill>
              <a:prstDash val="solid"/>
              <a:miter lim="800000"/>
              <a:headEnd type="none" w="sm" len="sm"/>
              <a:tailEnd type="triangle" w="med" len="med"/>
            </a:ln>
          </p:spPr>
        </p:cxnSp>
        <p:cxnSp>
          <p:nvCxnSpPr>
            <p:cNvPr id="2502" name="Google Shape;2502;p76"/>
            <p:cNvCxnSpPr/>
            <p:nvPr/>
          </p:nvCxnSpPr>
          <p:spPr>
            <a:xfrm>
              <a:off x="6658281" y="2640034"/>
              <a:ext cx="0" cy="897801"/>
            </a:xfrm>
            <a:prstGeom prst="straightConnector1">
              <a:avLst/>
            </a:prstGeom>
            <a:noFill/>
            <a:ln w="19050" cap="flat" cmpd="sng">
              <a:solidFill>
                <a:srgbClr val="7F7F7F"/>
              </a:solidFill>
              <a:prstDash val="solid"/>
              <a:miter lim="800000"/>
              <a:headEnd type="none" w="sm" len="sm"/>
              <a:tailEnd type="triangle" w="med" len="med"/>
            </a:ln>
          </p:spPr>
        </p:cxnSp>
        <p:sp>
          <p:nvSpPr>
            <p:cNvPr id="2503" name="Google Shape;2503;p76"/>
            <p:cNvSpPr txBox="1"/>
            <p:nvPr/>
          </p:nvSpPr>
          <p:spPr>
            <a:xfrm>
              <a:off x="6937299" y="2835226"/>
              <a:ext cx="803349"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rgbClr val="F4343F"/>
                  </a:solidFill>
                  <a:latin typeface="Arial"/>
                  <a:ea typeface="Arial"/>
                  <a:cs typeface="Arial"/>
                  <a:sym typeface="Arial"/>
                </a:rPr>
                <a:t>&lt;start&gt;</a:t>
              </a:r>
              <a:endParaRPr sz="1100">
                <a:solidFill>
                  <a:srgbClr val="F4343F"/>
                </a:solidFill>
                <a:latin typeface="Arial"/>
                <a:ea typeface="Arial"/>
                <a:cs typeface="Arial"/>
                <a:sym typeface="Arial"/>
              </a:endParaRPr>
            </a:p>
          </p:txBody>
        </p:sp>
        <p:cxnSp>
          <p:nvCxnSpPr>
            <p:cNvPr id="2504" name="Google Shape;2504;p76"/>
            <p:cNvCxnSpPr/>
            <p:nvPr/>
          </p:nvCxnSpPr>
          <p:spPr>
            <a:xfrm>
              <a:off x="7328439" y="3088934"/>
              <a:ext cx="0" cy="448901"/>
            </a:xfrm>
            <a:prstGeom prst="straightConnector1">
              <a:avLst/>
            </a:prstGeom>
            <a:noFill/>
            <a:ln w="19050" cap="flat" cmpd="sng">
              <a:solidFill>
                <a:srgbClr val="7F7F7F"/>
              </a:solidFill>
              <a:prstDash val="solid"/>
              <a:miter lim="800000"/>
              <a:headEnd type="none" w="sm" len="sm"/>
              <a:tailEnd type="triangle" w="med" len="med"/>
            </a:ln>
          </p:spPr>
        </p:cxnSp>
      </p:grpSp>
      <p:grpSp>
        <p:nvGrpSpPr>
          <p:cNvPr id="2505" name="Google Shape;2505;p76"/>
          <p:cNvGrpSpPr/>
          <p:nvPr/>
        </p:nvGrpSpPr>
        <p:grpSpPr>
          <a:xfrm>
            <a:off x="5951778" y="2274617"/>
            <a:ext cx="1984603" cy="2210467"/>
            <a:chOff x="5942462" y="2272249"/>
            <a:chExt cx="1984603" cy="2210467"/>
          </a:xfrm>
        </p:grpSpPr>
        <p:grpSp>
          <p:nvGrpSpPr>
            <p:cNvPr id="2506" name="Google Shape;2506;p76"/>
            <p:cNvGrpSpPr/>
            <p:nvPr/>
          </p:nvGrpSpPr>
          <p:grpSpPr>
            <a:xfrm>
              <a:off x="5942462" y="3537836"/>
              <a:ext cx="1729019" cy="944880"/>
              <a:chOff x="2914072" y="4174499"/>
              <a:chExt cx="923636" cy="944880"/>
            </a:xfrm>
          </p:grpSpPr>
          <p:sp>
            <p:nvSpPr>
              <p:cNvPr id="2507" name="Google Shape;2507;p76"/>
              <p:cNvSpPr/>
              <p:nvPr/>
            </p:nvSpPr>
            <p:spPr>
              <a:xfrm>
                <a:off x="2914072" y="4174499"/>
                <a:ext cx="923636" cy="944880"/>
              </a:xfrm>
              <a:prstGeom prst="roundRect">
                <a:avLst>
                  <a:gd name="adj" fmla="val 16667"/>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Arial"/>
                  <a:ea typeface="Arial"/>
                  <a:cs typeface="Arial"/>
                  <a:sym typeface="Arial"/>
                </a:endParaRPr>
              </a:p>
            </p:txBody>
          </p:sp>
          <p:sp>
            <p:nvSpPr>
              <p:cNvPr id="2508" name="Google Shape;2508;p76"/>
              <p:cNvSpPr txBox="1"/>
              <p:nvPr/>
            </p:nvSpPr>
            <p:spPr>
              <a:xfrm>
                <a:off x="3121889" y="4405806"/>
                <a:ext cx="50800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rgbClr val="FF0000"/>
                    </a:solidFill>
                    <a:latin typeface="Arial"/>
                    <a:ea typeface="Arial"/>
                    <a:cs typeface="Arial"/>
                    <a:sym typeface="Arial"/>
                  </a:rPr>
                  <a:t>d</a:t>
                </a:r>
                <a:r>
                  <a:rPr lang="en-IN" sz="1800" baseline="-25000">
                    <a:solidFill>
                      <a:srgbClr val="FF0000"/>
                    </a:solidFill>
                    <a:latin typeface="Arial"/>
                    <a:ea typeface="Arial"/>
                    <a:cs typeface="Arial"/>
                    <a:sym typeface="Arial"/>
                  </a:rPr>
                  <a:t>1</a:t>
                </a:r>
                <a:endParaRPr/>
              </a:p>
            </p:txBody>
          </p:sp>
        </p:grpSp>
        <p:sp>
          <p:nvSpPr>
            <p:cNvPr id="2509" name="Google Shape;2509;p76"/>
            <p:cNvSpPr/>
            <p:nvPr/>
          </p:nvSpPr>
          <p:spPr>
            <a:xfrm>
              <a:off x="5942463" y="2312037"/>
              <a:ext cx="1037817" cy="335280"/>
            </a:xfrm>
            <a:prstGeom prst="roundRect">
              <a:avLst>
                <a:gd name="adj" fmla="val 16667"/>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0" name="Google Shape;2510;p76"/>
            <p:cNvSpPr txBox="1"/>
            <p:nvPr/>
          </p:nvSpPr>
          <p:spPr>
            <a:xfrm>
              <a:off x="6062785" y="2272249"/>
              <a:ext cx="803349"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rgbClr val="F4343F"/>
                  </a:solidFill>
                  <a:latin typeface="Arial"/>
                  <a:ea typeface="Arial"/>
                  <a:cs typeface="Arial"/>
                  <a:sym typeface="Arial"/>
                </a:rPr>
                <a:t>Attention model</a:t>
              </a:r>
              <a:endParaRPr sz="1100">
                <a:solidFill>
                  <a:srgbClr val="F4343F"/>
                </a:solidFill>
                <a:latin typeface="Arial"/>
                <a:ea typeface="Arial"/>
                <a:cs typeface="Arial"/>
                <a:sym typeface="Arial"/>
              </a:endParaRPr>
            </a:p>
          </p:txBody>
        </p:sp>
        <p:cxnSp>
          <p:nvCxnSpPr>
            <p:cNvPr id="2511" name="Google Shape;2511;p76"/>
            <p:cNvCxnSpPr/>
            <p:nvPr/>
          </p:nvCxnSpPr>
          <p:spPr>
            <a:xfrm rot="10800000">
              <a:off x="6150280" y="2640035"/>
              <a:ext cx="0" cy="897801"/>
            </a:xfrm>
            <a:prstGeom prst="straightConnector1">
              <a:avLst/>
            </a:prstGeom>
            <a:noFill/>
            <a:ln w="19050" cap="flat" cmpd="sng">
              <a:solidFill>
                <a:srgbClr val="F4343F"/>
              </a:solidFill>
              <a:prstDash val="solid"/>
              <a:miter lim="800000"/>
              <a:headEnd type="none" w="sm" len="sm"/>
              <a:tailEnd type="triangle" w="med" len="med"/>
            </a:ln>
          </p:spPr>
        </p:cxnSp>
        <p:cxnSp>
          <p:nvCxnSpPr>
            <p:cNvPr id="2512" name="Google Shape;2512;p76"/>
            <p:cNvCxnSpPr/>
            <p:nvPr/>
          </p:nvCxnSpPr>
          <p:spPr>
            <a:xfrm>
              <a:off x="6658281" y="2640034"/>
              <a:ext cx="0" cy="897801"/>
            </a:xfrm>
            <a:prstGeom prst="straightConnector1">
              <a:avLst/>
            </a:prstGeom>
            <a:noFill/>
            <a:ln w="19050" cap="flat" cmpd="sng">
              <a:solidFill>
                <a:srgbClr val="7F7F7F"/>
              </a:solidFill>
              <a:prstDash val="solid"/>
              <a:miter lim="800000"/>
              <a:headEnd type="none" w="sm" len="sm"/>
              <a:tailEnd type="triangle" w="med" len="med"/>
            </a:ln>
          </p:spPr>
        </p:cxnSp>
        <p:sp>
          <p:nvSpPr>
            <p:cNvPr id="2513" name="Google Shape;2513;p76"/>
            <p:cNvSpPr txBox="1"/>
            <p:nvPr/>
          </p:nvSpPr>
          <p:spPr>
            <a:xfrm>
              <a:off x="6750882" y="2835226"/>
              <a:ext cx="1176183"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a:solidFill>
                    <a:srgbClr val="FF0000"/>
                  </a:solidFill>
                  <a:latin typeface="Arial"/>
                  <a:ea typeface="Arial"/>
                  <a:cs typeface="Arial"/>
                  <a:sym typeface="Arial"/>
                </a:rPr>
                <a:t>Pred(t-1)</a:t>
              </a:r>
              <a:endParaRPr/>
            </a:p>
          </p:txBody>
        </p:sp>
        <p:cxnSp>
          <p:nvCxnSpPr>
            <p:cNvPr id="2514" name="Google Shape;2514;p76"/>
            <p:cNvCxnSpPr/>
            <p:nvPr/>
          </p:nvCxnSpPr>
          <p:spPr>
            <a:xfrm>
              <a:off x="7328439" y="3088934"/>
              <a:ext cx="0" cy="448901"/>
            </a:xfrm>
            <a:prstGeom prst="straightConnector1">
              <a:avLst/>
            </a:prstGeom>
            <a:noFill/>
            <a:ln w="19050" cap="flat" cmpd="sng">
              <a:solidFill>
                <a:srgbClr val="7F7F7F"/>
              </a:solidFill>
              <a:prstDash val="solid"/>
              <a:miter lim="800000"/>
              <a:headEnd type="none" w="sm" len="sm"/>
              <a:tailEnd type="triangle" w="med" len="med"/>
            </a:ln>
          </p:spPr>
        </p:cxnSp>
      </p:grpSp>
      <p:grpSp>
        <p:nvGrpSpPr>
          <p:cNvPr id="2515" name="Google Shape;2515;p76"/>
          <p:cNvGrpSpPr/>
          <p:nvPr/>
        </p:nvGrpSpPr>
        <p:grpSpPr>
          <a:xfrm>
            <a:off x="5970440" y="4801878"/>
            <a:ext cx="1605269" cy="667995"/>
            <a:chOff x="5970440" y="4801878"/>
            <a:chExt cx="1605269" cy="667995"/>
          </a:xfrm>
        </p:grpSpPr>
        <p:cxnSp>
          <p:nvCxnSpPr>
            <p:cNvPr id="2516" name="Google Shape;2516;p76"/>
            <p:cNvCxnSpPr/>
            <p:nvPr/>
          </p:nvCxnSpPr>
          <p:spPr>
            <a:xfrm>
              <a:off x="6773075" y="4801878"/>
              <a:ext cx="0" cy="360218"/>
            </a:xfrm>
            <a:prstGeom prst="straightConnector1">
              <a:avLst/>
            </a:prstGeom>
            <a:noFill/>
            <a:ln w="38100" cap="flat" cmpd="sng">
              <a:solidFill>
                <a:srgbClr val="F4343F"/>
              </a:solidFill>
              <a:prstDash val="solid"/>
              <a:miter lim="800000"/>
              <a:headEnd type="none" w="sm" len="sm"/>
              <a:tailEnd type="triangle" w="med" len="med"/>
            </a:ln>
          </p:spPr>
        </p:cxnSp>
        <p:sp>
          <p:nvSpPr>
            <p:cNvPr id="2517" name="Google Shape;2517;p76"/>
            <p:cNvSpPr txBox="1"/>
            <p:nvPr/>
          </p:nvSpPr>
          <p:spPr>
            <a:xfrm>
              <a:off x="5970440" y="5162096"/>
              <a:ext cx="160526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rgbClr val="FF0000"/>
                  </a:solidFill>
                  <a:latin typeface="Arial"/>
                  <a:ea typeface="Arial"/>
                  <a:cs typeface="Arial"/>
                  <a:sym typeface="Arial"/>
                </a:rPr>
                <a:t>Argmax(pred)</a:t>
              </a:r>
              <a:endParaRPr sz="1400">
                <a:solidFill>
                  <a:srgbClr val="FF0000"/>
                </a:solidFill>
                <a:latin typeface="Arial"/>
                <a:ea typeface="Arial"/>
                <a:cs typeface="Arial"/>
                <a:sym typeface="Arial"/>
              </a:endParaRPr>
            </a:p>
          </p:txBody>
        </p:sp>
      </p:grpSp>
      <p:grpSp>
        <p:nvGrpSpPr>
          <p:cNvPr id="2518" name="Google Shape;2518;p76"/>
          <p:cNvGrpSpPr/>
          <p:nvPr/>
        </p:nvGrpSpPr>
        <p:grpSpPr>
          <a:xfrm>
            <a:off x="7453423" y="4907945"/>
            <a:ext cx="4008470" cy="816077"/>
            <a:chOff x="7453423" y="4907945"/>
            <a:chExt cx="4008470" cy="816077"/>
          </a:xfrm>
        </p:grpSpPr>
        <p:grpSp>
          <p:nvGrpSpPr>
            <p:cNvPr id="2519" name="Google Shape;2519;p76"/>
            <p:cNvGrpSpPr/>
            <p:nvPr/>
          </p:nvGrpSpPr>
          <p:grpSpPr>
            <a:xfrm>
              <a:off x="7453423" y="4907945"/>
              <a:ext cx="4008470" cy="816077"/>
              <a:chOff x="7453423" y="4907945"/>
              <a:chExt cx="4008470" cy="816077"/>
            </a:xfrm>
          </p:grpSpPr>
          <p:grpSp>
            <p:nvGrpSpPr>
              <p:cNvPr id="2520" name="Google Shape;2520;p76"/>
              <p:cNvGrpSpPr/>
              <p:nvPr/>
            </p:nvGrpSpPr>
            <p:grpSpPr>
              <a:xfrm>
                <a:off x="10249319" y="4907945"/>
                <a:ext cx="1212574" cy="816077"/>
                <a:chOff x="10681398" y="5162096"/>
                <a:chExt cx="1212574" cy="816077"/>
              </a:xfrm>
            </p:grpSpPr>
            <p:sp>
              <p:nvSpPr>
                <p:cNvPr id="2521" name="Google Shape;2521;p76"/>
                <p:cNvSpPr/>
                <p:nvPr/>
              </p:nvSpPr>
              <p:spPr>
                <a:xfrm>
                  <a:off x="10681398" y="5162096"/>
                  <a:ext cx="1212574" cy="816077"/>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2" name="Google Shape;2522;p76"/>
                <p:cNvSpPr txBox="1"/>
                <p:nvPr/>
              </p:nvSpPr>
              <p:spPr>
                <a:xfrm>
                  <a:off x="10852346" y="5400857"/>
                  <a:ext cx="785145"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chemeClr val="dk1"/>
                      </a:solidFill>
                      <a:latin typeface="Arial"/>
                      <a:ea typeface="Arial"/>
                      <a:cs typeface="Arial"/>
                      <a:sym typeface="Arial"/>
                    </a:rPr>
                    <a:t>Result</a:t>
                  </a:r>
                  <a:endParaRPr sz="1600">
                    <a:solidFill>
                      <a:schemeClr val="dk1"/>
                    </a:solidFill>
                    <a:latin typeface="Arial"/>
                    <a:ea typeface="Arial"/>
                    <a:cs typeface="Arial"/>
                    <a:sym typeface="Arial"/>
                  </a:endParaRPr>
                </a:p>
              </p:txBody>
            </p:sp>
          </p:grpSp>
          <p:cxnSp>
            <p:nvCxnSpPr>
              <p:cNvPr id="2523" name="Google Shape;2523;p76"/>
              <p:cNvCxnSpPr/>
              <p:nvPr/>
            </p:nvCxnSpPr>
            <p:spPr>
              <a:xfrm>
                <a:off x="7453423" y="5315984"/>
                <a:ext cx="2795896" cy="0"/>
              </a:xfrm>
              <a:prstGeom prst="straightConnector1">
                <a:avLst/>
              </a:prstGeom>
              <a:noFill/>
              <a:ln w="9525" cap="flat" cmpd="sng">
                <a:solidFill>
                  <a:srgbClr val="7F7F7F"/>
                </a:solidFill>
                <a:prstDash val="solid"/>
                <a:miter lim="800000"/>
                <a:headEnd type="none" w="sm" len="sm"/>
                <a:tailEnd type="triangle" w="med" len="med"/>
              </a:ln>
            </p:spPr>
          </p:cxnSp>
        </p:grpSp>
        <p:sp>
          <p:nvSpPr>
            <p:cNvPr id="2524" name="Google Shape;2524;p76"/>
            <p:cNvSpPr txBox="1"/>
            <p:nvPr/>
          </p:nvSpPr>
          <p:spPr>
            <a:xfrm>
              <a:off x="8196150" y="4992819"/>
              <a:ext cx="1149532"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i="1">
                  <a:solidFill>
                    <a:schemeClr val="dk1"/>
                  </a:solidFill>
                  <a:latin typeface="Arial"/>
                  <a:ea typeface="Arial"/>
                  <a:cs typeface="Arial"/>
                  <a:sym typeface="Arial"/>
                </a:rPr>
                <a:t>appended</a:t>
              </a:r>
              <a:endParaRPr sz="1600" i="1">
                <a:solidFill>
                  <a:schemeClr val="dk1"/>
                </a:solidFill>
                <a:latin typeface="Arial"/>
                <a:ea typeface="Arial"/>
                <a:cs typeface="Arial"/>
                <a:sym typeface="Arial"/>
              </a:endParaRPr>
            </a:p>
          </p:txBody>
        </p:sp>
      </p:grpSp>
      <p:grpSp>
        <p:nvGrpSpPr>
          <p:cNvPr id="2525" name="Google Shape;2525;p76"/>
          <p:cNvGrpSpPr/>
          <p:nvPr/>
        </p:nvGrpSpPr>
        <p:grpSpPr>
          <a:xfrm>
            <a:off x="8070980" y="2767063"/>
            <a:ext cx="2435086" cy="307777"/>
            <a:chOff x="8070980" y="2767063"/>
            <a:chExt cx="2435086" cy="307777"/>
          </a:xfrm>
        </p:grpSpPr>
        <p:cxnSp>
          <p:nvCxnSpPr>
            <p:cNvPr id="2526" name="Google Shape;2526;p76"/>
            <p:cNvCxnSpPr/>
            <p:nvPr/>
          </p:nvCxnSpPr>
          <p:spPr>
            <a:xfrm>
              <a:off x="8070980" y="2954726"/>
              <a:ext cx="597159" cy="0"/>
            </a:xfrm>
            <a:prstGeom prst="straightConnector1">
              <a:avLst/>
            </a:prstGeom>
            <a:noFill/>
            <a:ln w="9525" cap="flat" cmpd="sng">
              <a:solidFill>
                <a:srgbClr val="F4343F"/>
              </a:solidFill>
              <a:prstDash val="solid"/>
              <a:miter lim="800000"/>
              <a:headEnd type="none" w="sm" len="sm"/>
              <a:tailEnd type="triangle" w="med" len="med"/>
            </a:ln>
          </p:spPr>
        </p:cxnSp>
        <p:sp>
          <p:nvSpPr>
            <p:cNvPr id="2527" name="Google Shape;2527;p76"/>
            <p:cNvSpPr txBox="1"/>
            <p:nvPr/>
          </p:nvSpPr>
          <p:spPr>
            <a:xfrm>
              <a:off x="8770775" y="2767063"/>
              <a:ext cx="173529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a:solidFill>
                    <a:schemeClr val="dk1"/>
                  </a:solidFill>
                  <a:latin typeface="Arial"/>
                  <a:ea typeface="Arial"/>
                  <a:cs typeface="Arial"/>
                  <a:sym typeface="Arial"/>
                </a:rPr>
                <a:t>Previous prediction</a:t>
              </a:r>
              <a:endParaRPr sz="1400">
                <a:solidFill>
                  <a:schemeClr val="dk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496"/>
                                        </p:tgtEl>
                                      </p:cBhvr>
                                    </p:animEffect>
                                    <p:set>
                                      <p:cBhvr>
                                        <p:cTn id="7" dur="1" fill="hold">
                                          <p:stCondLst>
                                            <p:cond delay="500"/>
                                          </p:stCondLst>
                                        </p:cTn>
                                        <p:tgtEl>
                                          <p:spTgt spid="2496"/>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05"/>
                                        </p:tgtEl>
                                        <p:attrNameLst>
                                          <p:attrName>style.visibility</p:attrName>
                                        </p:attrNameLst>
                                      </p:cBhvr>
                                      <p:to>
                                        <p:strVal val="visible"/>
                                      </p:to>
                                    </p:set>
                                    <p:animEffect transition="in" filter="fade">
                                      <p:cBhvr>
                                        <p:cTn id="11" dur="500"/>
                                        <p:tgtEl>
                                          <p:spTgt spid="250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25"/>
                                        </p:tgtEl>
                                        <p:attrNameLst>
                                          <p:attrName>style.visibility</p:attrName>
                                        </p:attrNameLst>
                                      </p:cBhvr>
                                      <p:to>
                                        <p:strVal val="visible"/>
                                      </p:to>
                                    </p:set>
                                    <p:animEffect transition="in" filter="fade">
                                      <p:cBhvr>
                                        <p:cTn id="15" dur="500"/>
                                        <p:tgtEl>
                                          <p:spTgt spid="25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15"/>
                                        </p:tgtEl>
                                        <p:attrNameLst>
                                          <p:attrName>style.visibility</p:attrName>
                                        </p:attrNameLst>
                                      </p:cBhvr>
                                      <p:to>
                                        <p:strVal val="visible"/>
                                      </p:to>
                                    </p:set>
                                    <p:animEffect transition="in" filter="fade">
                                      <p:cBhvr>
                                        <p:cTn id="20" dur="500"/>
                                        <p:tgtEl>
                                          <p:spTgt spid="25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18"/>
                                        </p:tgtEl>
                                        <p:attrNameLst>
                                          <p:attrName>style.visibility</p:attrName>
                                        </p:attrNameLst>
                                      </p:cBhvr>
                                      <p:to>
                                        <p:strVal val="visible"/>
                                      </p:to>
                                    </p:set>
                                    <p:animEffect transition="in" filter="fade">
                                      <p:cBhvr>
                                        <p:cTn id="25" dur="500"/>
                                        <p:tgtEl>
                                          <p:spTgt spid="2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2"/>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 name="Google Shape;226;p22"/>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Image to Caption</a:t>
            </a:r>
            <a:endParaRPr sz="3200" b="1">
              <a:solidFill>
                <a:schemeClr val="lt1"/>
              </a:solidFill>
              <a:latin typeface="Arial"/>
              <a:ea typeface="Arial"/>
              <a:cs typeface="Arial"/>
              <a:sym typeface="Arial"/>
            </a:endParaRPr>
          </a:p>
        </p:txBody>
      </p:sp>
      <p:sp>
        <p:nvSpPr>
          <p:cNvPr id="227" name="Google Shape;227;p22"/>
          <p:cNvSpPr/>
          <p:nvPr/>
        </p:nvSpPr>
        <p:spPr>
          <a:xfrm>
            <a:off x="3947948" y="2841088"/>
            <a:ext cx="1271225" cy="1271221"/>
          </a:xfrm>
          <a:prstGeom prst="roundRect">
            <a:avLst>
              <a:gd name="adj" fmla="val 16667"/>
            </a:avLst>
          </a:prstGeom>
          <a:solidFill>
            <a:schemeClr val="lt1"/>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28" name="Google Shape;228;p22"/>
          <p:cNvSpPr txBox="1"/>
          <p:nvPr/>
        </p:nvSpPr>
        <p:spPr>
          <a:xfrm>
            <a:off x="3759922" y="3343122"/>
            <a:ext cx="169286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1">
                <a:solidFill>
                  <a:srgbClr val="7F7F7F"/>
                </a:solidFill>
                <a:latin typeface="Arial"/>
                <a:ea typeface="Arial"/>
                <a:cs typeface="Arial"/>
                <a:sym typeface="Arial"/>
              </a:rPr>
              <a:t>ENCODER</a:t>
            </a:r>
            <a:endParaRPr/>
          </a:p>
        </p:txBody>
      </p:sp>
      <p:cxnSp>
        <p:nvCxnSpPr>
          <p:cNvPr id="229" name="Google Shape;229;p22"/>
          <p:cNvCxnSpPr/>
          <p:nvPr/>
        </p:nvCxnSpPr>
        <p:spPr>
          <a:xfrm>
            <a:off x="5452791" y="3517872"/>
            <a:ext cx="589037" cy="1"/>
          </a:xfrm>
          <a:prstGeom prst="straightConnector1">
            <a:avLst/>
          </a:prstGeom>
          <a:noFill/>
          <a:ln w="38100" cap="flat" cmpd="sng">
            <a:solidFill>
              <a:srgbClr val="D8D8D8"/>
            </a:solidFill>
            <a:prstDash val="solid"/>
            <a:miter lim="800000"/>
            <a:headEnd type="none" w="sm" len="sm"/>
            <a:tailEnd type="triangle" w="med" len="med"/>
          </a:ln>
        </p:spPr>
      </p:cxnSp>
      <p:sp>
        <p:nvSpPr>
          <p:cNvPr id="230" name="Google Shape;23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a:t>
            </a:fld>
            <a:endParaRPr/>
          </a:p>
        </p:txBody>
      </p:sp>
      <p:cxnSp>
        <p:nvCxnSpPr>
          <p:cNvPr id="231" name="Google Shape;231;p22"/>
          <p:cNvCxnSpPr/>
          <p:nvPr/>
        </p:nvCxnSpPr>
        <p:spPr>
          <a:xfrm>
            <a:off x="3180987" y="3484068"/>
            <a:ext cx="684136" cy="0"/>
          </a:xfrm>
          <a:prstGeom prst="straightConnector1">
            <a:avLst/>
          </a:prstGeom>
          <a:noFill/>
          <a:ln w="38100" cap="flat" cmpd="sng">
            <a:solidFill>
              <a:srgbClr val="D8D8D8"/>
            </a:solidFill>
            <a:prstDash val="solid"/>
            <a:miter lim="800000"/>
            <a:headEnd type="none" w="sm" len="sm"/>
            <a:tailEnd type="triangle" w="med" len="med"/>
          </a:ln>
        </p:spPr>
      </p:cxnSp>
      <p:sp>
        <p:nvSpPr>
          <p:cNvPr id="232" name="Google Shape;232;p22"/>
          <p:cNvSpPr/>
          <p:nvPr/>
        </p:nvSpPr>
        <p:spPr>
          <a:xfrm>
            <a:off x="6215890" y="2841088"/>
            <a:ext cx="1271225" cy="1271221"/>
          </a:xfrm>
          <a:prstGeom prst="roundRect">
            <a:avLst>
              <a:gd name="adj" fmla="val 16667"/>
            </a:avLst>
          </a:prstGeom>
          <a:solidFill>
            <a:schemeClr val="lt1"/>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33" name="Google Shape;233;p22"/>
          <p:cNvSpPr txBox="1"/>
          <p:nvPr/>
        </p:nvSpPr>
        <p:spPr>
          <a:xfrm>
            <a:off x="6044328" y="3336647"/>
            <a:ext cx="169286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1">
                <a:solidFill>
                  <a:srgbClr val="7F7F7F"/>
                </a:solidFill>
                <a:latin typeface="Arial"/>
                <a:ea typeface="Arial"/>
                <a:cs typeface="Arial"/>
                <a:sym typeface="Arial"/>
              </a:rPr>
              <a:t>DECODER</a:t>
            </a:r>
            <a:endParaRPr/>
          </a:p>
        </p:txBody>
      </p:sp>
      <p:cxnSp>
        <p:nvCxnSpPr>
          <p:cNvPr id="234" name="Google Shape;234;p22"/>
          <p:cNvCxnSpPr/>
          <p:nvPr/>
        </p:nvCxnSpPr>
        <p:spPr>
          <a:xfrm>
            <a:off x="7658677" y="3524258"/>
            <a:ext cx="589037" cy="1"/>
          </a:xfrm>
          <a:prstGeom prst="straightConnector1">
            <a:avLst/>
          </a:prstGeom>
          <a:noFill/>
          <a:ln w="38100" cap="flat" cmpd="sng">
            <a:solidFill>
              <a:srgbClr val="D8D8D8"/>
            </a:solidFill>
            <a:prstDash val="solid"/>
            <a:miter lim="800000"/>
            <a:headEnd type="none" w="sm" len="sm"/>
            <a:tailEnd type="triangle" w="med" len="med"/>
          </a:ln>
        </p:spPr>
      </p:cxnSp>
      <p:sp>
        <p:nvSpPr>
          <p:cNvPr id="235" name="Google Shape;235;p22"/>
          <p:cNvSpPr txBox="1"/>
          <p:nvPr/>
        </p:nvSpPr>
        <p:spPr>
          <a:xfrm>
            <a:off x="8328734" y="3355001"/>
            <a:ext cx="2743200"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dirty="0">
                <a:solidFill>
                  <a:srgbClr val="7F7F7F"/>
                </a:solidFill>
                <a:latin typeface="Arial"/>
                <a:ea typeface="Arial"/>
                <a:cs typeface="Arial"/>
                <a:sym typeface="Arial"/>
              </a:rPr>
              <a:t>TEXT DESCRIPTION</a:t>
            </a:r>
            <a:endParaRPr dirty="0"/>
          </a:p>
        </p:txBody>
      </p:sp>
      <p:sp>
        <p:nvSpPr>
          <p:cNvPr id="236" name="Google Shape;236;p22"/>
          <p:cNvSpPr/>
          <p:nvPr/>
        </p:nvSpPr>
        <p:spPr>
          <a:xfrm>
            <a:off x="2108718" y="3067608"/>
            <a:ext cx="1106305" cy="827185"/>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237" name="Google Shape;237;p22"/>
          <p:cNvSpPr/>
          <p:nvPr/>
        </p:nvSpPr>
        <p:spPr>
          <a:xfrm>
            <a:off x="2206916" y="3281567"/>
            <a:ext cx="110630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1" dirty="0">
                <a:solidFill>
                  <a:schemeClr val="lt1"/>
                </a:solidFill>
                <a:latin typeface="Arial"/>
                <a:ea typeface="Arial"/>
                <a:cs typeface="Arial"/>
                <a:sym typeface="Arial"/>
              </a:rPr>
              <a:t>Image</a:t>
            </a:r>
            <a:endParaRPr sz="1800" dirty="0">
              <a:solidFill>
                <a:schemeClr val="lt1"/>
              </a:solidFill>
              <a:latin typeface="Calibri"/>
              <a:ea typeface="Calibri"/>
              <a:cs typeface="Calibri"/>
              <a:sym typeface="Calibri"/>
            </a:endParaRPr>
          </a:p>
        </p:txBody>
      </p:sp>
      <p:sp>
        <p:nvSpPr>
          <p:cNvPr id="238" name="Google Shape;238;p22"/>
          <p:cNvSpPr txBox="1"/>
          <p:nvPr/>
        </p:nvSpPr>
        <p:spPr>
          <a:xfrm>
            <a:off x="3393657" y="5724907"/>
            <a:ext cx="5173609"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rgbClr val="F4343F"/>
                </a:solidFill>
                <a:latin typeface="Arial"/>
                <a:ea typeface="Arial"/>
                <a:cs typeface="Arial"/>
                <a:sym typeface="Arial"/>
              </a:rPr>
              <a:t>Ref: Show, Attend &amp; Tell</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2531"/>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sp>
        <p:nvSpPr>
          <p:cNvPr id="2536" name="Google Shape;2536;p78"/>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37" name="Google Shape;2537;p78"/>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EYE FOR THE BLIND</a:t>
            </a:r>
            <a:endParaRPr sz="3200" b="1">
              <a:solidFill>
                <a:schemeClr val="lt1"/>
              </a:solidFill>
              <a:latin typeface="Arial"/>
              <a:ea typeface="Arial"/>
              <a:cs typeface="Arial"/>
              <a:sym typeface="Arial"/>
            </a:endParaRPr>
          </a:p>
        </p:txBody>
      </p:sp>
      <p:sp>
        <p:nvSpPr>
          <p:cNvPr id="2538" name="Google Shape;2538;p78"/>
          <p:cNvSpPr txBox="1"/>
          <p:nvPr/>
        </p:nvSpPr>
        <p:spPr>
          <a:xfrm>
            <a:off x="7315297" y="1492300"/>
            <a:ext cx="472307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FF0000"/>
                </a:solidFill>
                <a:latin typeface="Arial"/>
                <a:ea typeface="Arial"/>
                <a:cs typeface="Arial"/>
                <a:sym typeface="Arial"/>
              </a:rPr>
              <a:t>PIPELINES OF THE CAPSTONE</a:t>
            </a:r>
            <a:endParaRPr/>
          </a:p>
        </p:txBody>
      </p:sp>
      <p:cxnSp>
        <p:nvCxnSpPr>
          <p:cNvPr id="2539" name="Google Shape;2539;p78"/>
          <p:cNvCxnSpPr/>
          <p:nvPr/>
        </p:nvCxnSpPr>
        <p:spPr>
          <a:xfrm rot="10800000" flipH="1">
            <a:off x="7337778" y="1903278"/>
            <a:ext cx="4684889" cy="19205"/>
          </a:xfrm>
          <a:prstGeom prst="straightConnector1">
            <a:avLst/>
          </a:prstGeom>
          <a:noFill/>
          <a:ln w="9525" cap="flat" cmpd="sng">
            <a:solidFill>
              <a:srgbClr val="D8D8D8"/>
            </a:solidFill>
            <a:prstDash val="solid"/>
            <a:miter lim="800000"/>
            <a:headEnd type="none" w="sm" len="sm"/>
            <a:tailEnd type="none" w="sm" len="sm"/>
          </a:ln>
        </p:spPr>
      </p:cxnSp>
      <p:sp>
        <p:nvSpPr>
          <p:cNvPr id="2540" name="Google Shape;2540;p78"/>
          <p:cNvSpPr txBox="1"/>
          <p:nvPr/>
        </p:nvSpPr>
        <p:spPr>
          <a:xfrm>
            <a:off x="7367072" y="3102199"/>
            <a:ext cx="4439964" cy="33855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Arial"/>
              <a:buChar char="•"/>
            </a:pPr>
            <a:r>
              <a:rPr lang="en-IN" sz="1600" b="1" i="1">
                <a:solidFill>
                  <a:schemeClr val="dk1"/>
                </a:solidFill>
                <a:latin typeface="Arial"/>
                <a:ea typeface="Arial"/>
                <a:cs typeface="Arial"/>
                <a:sym typeface="Arial"/>
              </a:rPr>
              <a:t>DATASET CREATION</a:t>
            </a:r>
            <a:endParaRPr/>
          </a:p>
        </p:txBody>
      </p:sp>
      <p:sp>
        <p:nvSpPr>
          <p:cNvPr id="2541" name="Google Shape;2541;p78"/>
          <p:cNvSpPr txBox="1"/>
          <p:nvPr/>
        </p:nvSpPr>
        <p:spPr>
          <a:xfrm>
            <a:off x="7367072" y="3609074"/>
            <a:ext cx="4391378" cy="33855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Arial"/>
              <a:buChar char="•"/>
            </a:pPr>
            <a:r>
              <a:rPr lang="en-IN" sz="1600" b="1" i="1">
                <a:solidFill>
                  <a:schemeClr val="dk1"/>
                </a:solidFill>
                <a:latin typeface="Arial"/>
                <a:ea typeface="Arial"/>
                <a:cs typeface="Arial"/>
                <a:sym typeface="Arial"/>
              </a:rPr>
              <a:t>MODEL BUILDING</a:t>
            </a:r>
            <a:endParaRPr/>
          </a:p>
        </p:txBody>
      </p:sp>
      <p:sp>
        <p:nvSpPr>
          <p:cNvPr id="2542" name="Google Shape;2542;p78"/>
          <p:cNvSpPr txBox="1"/>
          <p:nvPr/>
        </p:nvSpPr>
        <p:spPr>
          <a:xfrm>
            <a:off x="7367072" y="4117648"/>
            <a:ext cx="4567033" cy="33855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Arial"/>
              <a:buChar char="•"/>
            </a:pPr>
            <a:r>
              <a:rPr lang="en-IN" sz="1600" b="1" i="1">
                <a:solidFill>
                  <a:schemeClr val="dk1"/>
                </a:solidFill>
                <a:latin typeface="Arial"/>
                <a:ea typeface="Arial"/>
                <a:cs typeface="Arial"/>
                <a:sym typeface="Arial"/>
              </a:rPr>
              <a:t>MODEL TRAINING</a:t>
            </a:r>
            <a:endParaRPr/>
          </a:p>
        </p:txBody>
      </p:sp>
      <p:sp>
        <p:nvSpPr>
          <p:cNvPr id="2543" name="Google Shape;2543;p78"/>
          <p:cNvSpPr txBox="1"/>
          <p:nvPr/>
        </p:nvSpPr>
        <p:spPr>
          <a:xfrm>
            <a:off x="7367072" y="4626222"/>
            <a:ext cx="4656730" cy="33855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Arial"/>
              <a:buChar char="•"/>
            </a:pPr>
            <a:r>
              <a:rPr lang="en-IN" sz="1600" b="1" i="1">
                <a:solidFill>
                  <a:schemeClr val="dk1"/>
                </a:solidFill>
                <a:latin typeface="Arial"/>
                <a:ea typeface="Arial"/>
                <a:cs typeface="Arial"/>
                <a:sym typeface="Arial"/>
              </a:rPr>
              <a:t>MODEL EVALUATION</a:t>
            </a:r>
            <a:endParaRPr/>
          </a:p>
        </p:txBody>
      </p:sp>
      <p:sp>
        <p:nvSpPr>
          <p:cNvPr id="2544" name="Google Shape;2544;p78"/>
          <p:cNvSpPr/>
          <p:nvPr/>
        </p:nvSpPr>
        <p:spPr>
          <a:xfrm>
            <a:off x="1853522" y="2656652"/>
            <a:ext cx="2520000" cy="2520000"/>
          </a:xfrm>
          <a:prstGeom prst="ellipse">
            <a:avLst/>
          </a:prstGeom>
          <a:solidFill>
            <a:srgbClr val="A8D08C"/>
          </a:solidFill>
          <a:ln>
            <a:noFill/>
          </a:ln>
          <a:effectLst>
            <a:outerShdw blurRad="495300" dist="838200" dir="7800000" sx="97000" sy="97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5" name="Google Shape;2545;p78"/>
          <p:cNvSpPr/>
          <p:nvPr/>
        </p:nvSpPr>
        <p:spPr>
          <a:xfrm>
            <a:off x="1853522" y="2669201"/>
            <a:ext cx="2520000" cy="2520000"/>
          </a:xfrm>
          <a:prstGeom prst="ellipse">
            <a:avLst/>
          </a:prstGeom>
          <a:solidFill>
            <a:srgbClr val="C4E0B2"/>
          </a:solidFill>
          <a:ln>
            <a:noFill/>
          </a:ln>
          <a:effectLst>
            <a:outerShdw blurRad="495300" dist="838200" dir="7800000" sx="97000" sy="97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6" name="Google Shape;2546;p78"/>
          <p:cNvSpPr/>
          <p:nvPr/>
        </p:nvSpPr>
        <p:spPr>
          <a:xfrm>
            <a:off x="1861124" y="2660274"/>
            <a:ext cx="2520000" cy="2520000"/>
          </a:xfrm>
          <a:prstGeom prst="ellipse">
            <a:avLst/>
          </a:prstGeom>
          <a:solidFill>
            <a:srgbClr val="E1EFD8"/>
          </a:solidFill>
          <a:ln>
            <a:noFill/>
          </a:ln>
          <a:effectLst>
            <a:outerShdw blurRad="495300" dist="838200" dir="7800000" sx="97000" sy="97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7" name="Google Shape;2547;p78"/>
          <p:cNvSpPr/>
          <p:nvPr/>
        </p:nvSpPr>
        <p:spPr>
          <a:xfrm>
            <a:off x="1868726" y="2646937"/>
            <a:ext cx="2520000" cy="2520000"/>
          </a:xfrm>
          <a:prstGeom prst="ellipse">
            <a:avLst/>
          </a:prstGeom>
          <a:solidFill>
            <a:schemeClr val="lt1"/>
          </a:solidFill>
          <a:ln>
            <a:noFill/>
          </a:ln>
          <a:effectLst>
            <a:outerShdw blurRad="495300" dist="838200" dir="7800000" sx="97000" sy="97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8" name="Google Shape;2548;p78"/>
          <p:cNvSpPr/>
          <p:nvPr/>
        </p:nvSpPr>
        <p:spPr>
          <a:xfrm>
            <a:off x="2722607" y="2385423"/>
            <a:ext cx="1168706" cy="1062864"/>
          </a:xfrm>
          <a:custGeom>
            <a:avLst/>
            <a:gdLst/>
            <a:ahLst/>
            <a:cxnLst/>
            <a:rect l="l" t="t" r="r" b="b"/>
            <a:pathLst>
              <a:path w="1168706" h="1062864" extrusionOk="0">
                <a:moveTo>
                  <a:pt x="584353" y="92232"/>
                </a:moveTo>
                <a:cubicBezTo>
                  <a:pt x="341882" y="92232"/>
                  <a:pt x="145320" y="288869"/>
                  <a:pt x="145320" y="531432"/>
                </a:cubicBezTo>
                <a:cubicBezTo>
                  <a:pt x="145320" y="773995"/>
                  <a:pt x="341882" y="970632"/>
                  <a:pt x="584353" y="970632"/>
                </a:cubicBezTo>
                <a:cubicBezTo>
                  <a:pt x="826824" y="970632"/>
                  <a:pt x="1023386" y="773995"/>
                  <a:pt x="1023386" y="531432"/>
                </a:cubicBezTo>
                <a:cubicBezTo>
                  <a:pt x="1023386" y="288869"/>
                  <a:pt x="826824" y="92232"/>
                  <a:pt x="584353" y="92232"/>
                </a:cubicBezTo>
                <a:close/>
                <a:moveTo>
                  <a:pt x="0" y="0"/>
                </a:moveTo>
                <a:lnTo>
                  <a:pt x="1168706" y="0"/>
                </a:lnTo>
                <a:lnTo>
                  <a:pt x="1168706" y="1062864"/>
                </a:lnTo>
                <a:lnTo>
                  <a:pt x="0" y="1062864"/>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549" name="Google Shape;2549;p78"/>
          <p:cNvPicPr preferRelativeResize="0"/>
          <p:nvPr/>
        </p:nvPicPr>
        <p:blipFill rotWithShape="1">
          <a:blip r:embed="rId3">
            <a:alphaModFix/>
          </a:blip>
          <a:srcRect/>
          <a:stretch/>
        </p:blipFill>
        <p:spPr>
          <a:xfrm>
            <a:off x="2869050" y="2529062"/>
            <a:ext cx="1114425" cy="990600"/>
          </a:xfrm>
          <a:prstGeom prst="rect">
            <a:avLst/>
          </a:prstGeom>
          <a:noFill/>
          <a:ln>
            <a:noFill/>
          </a:ln>
        </p:spPr>
      </p:pic>
      <p:sp>
        <p:nvSpPr>
          <p:cNvPr id="2550" name="Google Shape;2550;p78"/>
          <p:cNvSpPr/>
          <p:nvPr/>
        </p:nvSpPr>
        <p:spPr>
          <a:xfrm rot="9346157">
            <a:off x="3009138" y="2591385"/>
            <a:ext cx="853844" cy="865955"/>
          </a:xfrm>
          <a:prstGeom prst="ellipse">
            <a:avLst/>
          </a:prstGeom>
          <a:noFill/>
          <a:ln w="38100" cap="flat" cmpd="sng">
            <a:solidFill>
              <a:srgbClr val="AAAA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51" name="Google Shape;2551;p78"/>
          <p:cNvSpPr/>
          <p:nvPr/>
        </p:nvSpPr>
        <p:spPr>
          <a:xfrm rot="9346157">
            <a:off x="2725170" y="2341535"/>
            <a:ext cx="1421780" cy="1358438"/>
          </a:xfrm>
          <a:custGeom>
            <a:avLst/>
            <a:gdLst/>
            <a:ahLst/>
            <a:cxnLst/>
            <a:rect l="l" t="t" r="r" b="b"/>
            <a:pathLst>
              <a:path w="1421780" h="1358438" extrusionOk="0">
                <a:moveTo>
                  <a:pt x="547580" y="1071802"/>
                </a:moveTo>
                <a:cubicBezTo>
                  <a:pt x="598656" y="1093712"/>
                  <a:pt x="654812" y="1105828"/>
                  <a:pt x="713758" y="1105828"/>
                </a:cubicBezTo>
                <a:cubicBezTo>
                  <a:pt x="949541" y="1105828"/>
                  <a:pt x="1140680" y="911977"/>
                  <a:pt x="1140680" y="672850"/>
                </a:cubicBezTo>
                <a:cubicBezTo>
                  <a:pt x="1140680" y="433723"/>
                  <a:pt x="949541" y="239872"/>
                  <a:pt x="713758" y="239872"/>
                </a:cubicBezTo>
                <a:cubicBezTo>
                  <a:pt x="477975" y="239872"/>
                  <a:pt x="286836" y="433723"/>
                  <a:pt x="286836" y="672850"/>
                </a:cubicBezTo>
                <a:cubicBezTo>
                  <a:pt x="286836" y="852195"/>
                  <a:pt x="394352" y="1006073"/>
                  <a:pt x="547580" y="1071802"/>
                </a:cubicBezTo>
                <a:close/>
                <a:moveTo>
                  <a:pt x="1016244" y="1358438"/>
                </a:moveTo>
                <a:lnTo>
                  <a:pt x="0" y="901065"/>
                </a:lnTo>
                <a:lnTo>
                  <a:pt x="405535" y="0"/>
                </a:lnTo>
                <a:lnTo>
                  <a:pt x="1421780" y="4573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52" name="Google Shape;2552;p78"/>
          <p:cNvSpPr/>
          <p:nvPr/>
        </p:nvSpPr>
        <p:spPr>
          <a:xfrm rot="9310811">
            <a:off x="3118312" y="3091663"/>
            <a:ext cx="426922" cy="432978"/>
          </a:xfrm>
          <a:custGeom>
            <a:avLst/>
            <a:gdLst/>
            <a:ahLst/>
            <a:cxnLst/>
            <a:rect l="l" t="t" r="r" b="b"/>
            <a:pathLst>
              <a:path w="426922" h="432978" extrusionOk="0">
                <a:moveTo>
                  <a:pt x="426922" y="432978"/>
                </a:moveTo>
                <a:cubicBezTo>
                  <a:pt x="426922" y="193851"/>
                  <a:pt x="235783" y="0"/>
                  <a:pt x="0" y="0"/>
                </a:cubicBezTo>
                <a:lnTo>
                  <a:pt x="426922" y="0"/>
                </a:lnTo>
                <a:close/>
              </a:path>
            </a:pathLst>
          </a:cu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2556"/>
        <p:cNvGrpSpPr/>
        <p:nvPr/>
      </p:nvGrpSpPr>
      <p:grpSpPr>
        <a:xfrm>
          <a:off x="0" y="0"/>
          <a:ext cx="0" cy="0"/>
          <a:chOff x="0" y="0"/>
          <a:chExt cx="0" cy="0"/>
        </a:xfrm>
      </p:grpSpPr>
      <p:sp>
        <p:nvSpPr>
          <p:cNvPr id="2557" name="Google Shape;2557;p79"/>
          <p:cNvSpPr/>
          <p:nvPr/>
        </p:nvSpPr>
        <p:spPr>
          <a:xfrm>
            <a:off x="1859165" y="3746596"/>
            <a:ext cx="2520000" cy="2520000"/>
          </a:xfrm>
          <a:prstGeom prst="ellipse">
            <a:avLst/>
          </a:prstGeom>
          <a:solidFill>
            <a:srgbClr val="A8D08C"/>
          </a:solidFill>
          <a:ln>
            <a:noFill/>
          </a:ln>
          <a:effectLst>
            <a:outerShdw blurRad="495300" dist="838200" dir="7800000" sx="97000" sy="97000" algn="ctr" rotWithShape="0">
              <a:srgbClr val="000000">
                <a:alpha val="2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558" name="Google Shape;2558;p79"/>
          <p:cNvGrpSpPr/>
          <p:nvPr/>
        </p:nvGrpSpPr>
        <p:grpSpPr>
          <a:xfrm>
            <a:off x="4172831" y="4955797"/>
            <a:ext cx="2668160" cy="433449"/>
            <a:chOff x="7119233" y="4007533"/>
            <a:chExt cx="2668160" cy="433449"/>
          </a:xfrm>
        </p:grpSpPr>
        <p:sp>
          <p:nvSpPr>
            <p:cNvPr id="2559" name="Google Shape;2559;p79"/>
            <p:cNvSpPr/>
            <p:nvPr/>
          </p:nvSpPr>
          <p:spPr>
            <a:xfrm>
              <a:off x="7314429" y="4007533"/>
              <a:ext cx="2472964" cy="426774"/>
            </a:xfrm>
            <a:custGeom>
              <a:avLst/>
              <a:gdLst/>
              <a:ahLst/>
              <a:cxnLst/>
              <a:rect l="l" t="t" r="r" b="b"/>
              <a:pathLst>
                <a:path w="2472964" h="426774" extrusionOk="0">
                  <a:moveTo>
                    <a:pt x="108" y="421419"/>
                  </a:moveTo>
                  <a:cubicBezTo>
                    <a:pt x="-16899" y="426057"/>
                    <a:pt x="1993014" y="430696"/>
                    <a:pt x="2003837" y="421419"/>
                  </a:cubicBezTo>
                  <a:cubicBezTo>
                    <a:pt x="2014660" y="412142"/>
                    <a:pt x="2472964" y="0"/>
                    <a:pt x="2472964" y="0"/>
                  </a:cubicBezTo>
                  <a:lnTo>
                    <a:pt x="2472964" y="0"/>
                  </a:lnTo>
                </a:path>
              </a:pathLst>
            </a:cu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600">
                <a:solidFill>
                  <a:schemeClr val="lt1"/>
                </a:solidFill>
                <a:latin typeface="Calibri"/>
                <a:ea typeface="Calibri"/>
                <a:cs typeface="Calibri"/>
                <a:sym typeface="Calibri"/>
              </a:endParaRPr>
            </a:p>
          </p:txBody>
        </p:sp>
        <p:sp>
          <p:nvSpPr>
            <p:cNvPr id="2560" name="Google Shape;2560;p79"/>
            <p:cNvSpPr txBox="1"/>
            <p:nvPr/>
          </p:nvSpPr>
          <p:spPr>
            <a:xfrm>
              <a:off x="7119233" y="4133205"/>
              <a:ext cx="2298903"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400" i="1">
                  <a:solidFill>
                    <a:schemeClr val="dk1"/>
                  </a:solidFill>
                  <a:latin typeface="Arial"/>
                  <a:ea typeface="Arial"/>
                  <a:cs typeface="Arial"/>
                  <a:sym typeface="Arial"/>
                </a:rPr>
                <a:t>DATA UNDERSTANDING</a:t>
              </a:r>
              <a:endParaRPr/>
            </a:p>
          </p:txBody>
        </p:sp>
      </p:grpSp>
      <p:grpSp>
        <p:nvGrpSpPr>
          <p:cNvPr id="2561" name="Google Shape;2561;p79"/>
          <p:cNvGrpSpPr/>
          <p:nvPr/>
        </p:nvGrpSpPr>
        <p:grpSpPr>
          <a:xfrm>
            <a:off x="4172832" y="4173633"/>
            <a:ext cx="2668158" cy="426774"/>
            <a:chOff x="7119234" y="4007533"/>
            <a:chExt cx="2668158" cy="426774"/>
          </a:xfrm>
        </p:grpSpPr>
        <p:sp>
          <p:nvSpPr>
            <p:cNvPr id="2562" name="Google Shape;2562;p79"/>
            <p:cNvSpPr/>
            <p:nvPr/>
          </p:nvSpPr>
          <p:spPr>
            <a:xfrm>
              <a:off x="7314429" y="4007533"/>
              <a:ext cx="2472964" cy="426774"/>
            </a:xfrm>
            <a:custGeom>
              <a:avLst/>
              <a:gdLst/>
              <a:ahLst/>
              <a:cxnLst/>
              <a:rect l="l" t="t" r="r" b="b"/>
              <a:pathLst>
                <a:path w="2472964" h="426774" extrusionOk="0">
                  <a:moveTo>
                    <a:pt x="108" y="421419"/>
                  </a:moveTo>
                  <a:cubicBezTo>
                    <a:pt x="-16899" y="426057"/>
                    <a:pt x="1993014" y="430696"/>
                    <a:pt x="2003837" y="421419"/>
                  </a:cubicBezTo>
                  <a:cubicBezTo>
                    <a:pt x="2014660" y="412142"/>
                    <a:pt x="2472964" y="0"/>
                    <a:pt x="2472964" y="0"/>
                  </a:cubicBezTo>
                  <a:lnTo>
                    <a:pt x="2472964" y="0"/>
                  </a:lnTo>
                </a:path>
              </a:pathLst>
            </a:cu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600">
                <a:solidFill>
                  <a:schemeClr val="lt1"/>
                </a:solidFill>
                <a:latin typeface="Calibri"/>
                <a:ea typeface="Calibri"/>
                <a:cs typeface="Calibri"/>
                <a:sym typeface="Calibri"/>
              </a:endParaRPr>
            </a:p>
          </p:txBody>
        </p:sp>
        <p:sp>
          <p:nvSpPr>
            <p:cNvPr id="2563" name="Google Shape;2563;p79"/>
            <p:cNvSpPr txBox="1"/>
            <p:nvPr/>
          </p:nvSpPr>
          <p:spPr>
            <a:xfrm>
              <a:off x="7119234" y="4123659"/>
              <a:ext cx="2298903"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400" i="1">
                  <a:solidFill>
                    <a:schemeClr val="dk1"/>
                  </a:solidFill>
                  <a:latin typeface="Arial"/>
                  <a:ea typeface="Arial"/>
                  <a:cs typeface="Arial"/>
                  <a:sym typeface="Arial"/>
                </a:rPr>
                <a:t>DATA PROCESSING</a:t>
              </a:r>
              <a:endParaRPr/>
            </a:p>
          </p:txBody>
        </p:sp>
      </p:grpSp>
      <p:grpSp>
        <p:nvGrpSpPr>
          <p:cNvPr id="2564" name="Google Shape;2564;p79"/>
          <p:cNvGrpSpPr/>
          <p:nvPr/>
        </p:nvGrpSpPr>
        <p:grpSpPr>
          <a:xfrm>
            <a:off x="4172833" y="3339994"/>
            <a:ext cx="2668158" cy="426774"/>
            <a:chOff x="7119235" y="4007533"/>
            <a:chExt cx="2668158" cy="426774"/>
          </a:xfrm>
        </p:grpSpPr>
        <p:sp>
          <p:nvSpPr>
            <p:cNvPr id="2565" name="Google Shape;2565;p79"/>
            <p:cNvSpPr/>
            <p:nvPr/>
          </p:nvSpPr>
          <p:spPr>
            <a:xfrm>
              <a:off x="7314429" y="4007533"/>
              <a:ext cx="2472964" cy="426774"/>
            </a:xfrm>
            <a:custGeom>
              <a:avLst/>
              <a:gdLst/>
              <a:ahLst/>
              <a:cxnLst/>
              <a:rect l="l" t="t" r="r" b="b"/>
              <a:pathLst>
                <a:path w="2472964" h="426774" extrusionOk="0">
                  <a:moveTo>
                    <a:pt x="108" y="421419"/>
                  </a:moveTo>
                  <a:cubicBezTo>
                    <a:pt x="-16899" y="426057"/>
                    <a:pt x="1993014" y="430696"/>
                    <a:pt x="2003837" y="421419"/>
                  </a:cubicBezTo>
                  <a:cubicBezTo>
                    <a:pt x="2014660" y="412142"/>
                    <a:pt x="2472964" y="0"/>
                    <a:pt x="2472964" y="0"/>
                  </a:cubicBezTo>
                  <a:lnTo>
                    <a:pt x="2472964" y="0"/>
                  </a:lnTo>
                </a:path>
              </a:pathLst>
            </a:cu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600">
                <a:solidFill>
                  <a:schemeClr val="lt1"/>
                </a:solidFill>
                <a:latin typeface="Calibri"/>
                <a:ea typeface="Calibri"/>
                <a:cs typeface="Calibri"/>
                <a:sym typeface="Calibri"/>
              </a:endParaRPr>
            </a:p>
          </p:txBody>
        </p:sp>
        <p:sp>
          <p:nvSpPr>
            <p:cNvPr id="2566" name="Google Shape;2566;p79"/>
            <p:cNvSpPr txBox="1"/>
            <p:nvPr/>
          </p:nvSpPr>
          <p:spPr>
            <a:xfrm>
              <a:off x="7119235" y="4110003"/>
              <a:ext cx="2298903"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400" i="1">
                  <a:solidFill>
                    <a:schemeClr val="dk1"/>
                  </a:solidFill>
                  <a:latin typeface="Arial"/>
                  <a:ea typeface="Arial"/>
                  <a:cs typeface="Arial"/>
                  <a:sym typeface="Arial"/>
                </a:rPr>
                <a:t>DATASET CREATION</a:t>
              </a:r>
              <a:endParaRPr/>
            </a:p>
          </p:txBody>
        </p:sp>
      </p:grpSp>
      <p:grpSp>
        <p:nvGrpSpPr>
          <p:cNvPr id="2567" name="Google Shape;2567;p79"/>
          <p:cNvGrpSpPr/>
          <p:nvPr/>
        </p:nvGrpSpPr>
        <p:grpSpPr>
          <a:xfrm>
            <a:off x="4172834" y="2608825"/>
            <a:ext cx="2668157" cy="440629"/>
            <a:chOff x="7119236" y="4007533"/>
            <a:chExt cx="2668157" cy="440629"/>
          </a:xfrm>
        </p:grpSpPr>
        <p:sp>
          <p:nvSpPr>
            <p:cNvPr id="2568" name="Google Shape;2568;p79"/>
            <p:cNvSpPr/>
            <p:nvPr/>
          </p:nvSpPr>
          <p:spPr>
            <a:xfrm>
              <a:off x="7314429" y="4007533"/>
              <a:ext cx="2472964" cy="426774"/>
            </a:xfrm>
            <a:custGeom>
              <a:avLst/>
              <a:gdLst/>
              <a:ahLst/>
              <a:cxnLst/>
              <a:rect l="l" t="t" r="r" b="b"/>
              <a:pathLst>
                <a:path w="2472964" h="426774" extrusionOk="0">
                  <a:moveTo>
                    <a:pt x="108" y="421419"/>
                  </a:moveTo>
                  <a:cubicBezTo>
                    <a:pt x="-16899" y="426057"/>
                    <a:pt x="1993014" y="430696"/>
                    <a:pt x="2003837" y="421419"/>
                  </a:cubicBezTo>
                  <a:cubicBezTo>
                    <a:pt x="2014660" y="412142"/>
                    <a:pt x="2472964" y="0"/>
                    <a:pt x="2472964" y="0"/>
                  </a:cubicBezTo>
                  <a:lnTo>
                    <a:pt x="2472964" y="0"/>
                  </a:lnTo>
                </a:path>
              </a:pathLst>
            </a:cu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600">
                <a:solidFill>
                  <a:schemeClr val="lt1"/>
                </a:solidFill>
                <a:latin typeface="Calibri"/>
                <a:ea typeface="Calibri"/>
                <a:cs typeface="Calibri"/>
                <a:sym typeface="Calibri"/>
              </a:endParaRPr>
            </a:p>
          </p:txBody>
        </p:sp>
        <p:sp>
          <p:nvSpPr>
            <p:cNvPr id="2569" name="Google Shape;2569;p79"/>
            <p:cNvSpPr txBox="1"/>
            <p:nvPr/>
          </p:nvSpPr>
          <p:spPr>
            <a:xfrm>
              <a:off x="7119236" y="4140385"/>
              <a:ext cx="2298903"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400" i="1">
                  <a:solidFill>
                    <a:schemeClr val="dk1"/>
                  </a:solidFill>
                  <a:latin typeface="Arial"/>
                  <a:ea typeface="Arial"/>
                  <a:cs typeface="Arial"/>
                  <a:sym typeface="Arial"/>
                </a:rPr>
                <a:t>FEATURE EXTRACTION</a:t>
              </a:r>
              <a:endParaRPr/>
            </a:p>
          </p:txBody>
        </p:sp>
      </p:grpSp>
      <p:sp>
        <p:nvSpPr>
          <p:cNvPr id="2570" name="Google Shape;2570;p79"/>
          <p:cNvSpPr/>
          <p:nvPr/>
        </p:nvSpPr>
        <p:spPr>
          <a:xfrm>
            <a:off x="0" y="-26633"/>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71" name="Google Shape;2571;p79"/>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EYE FOR THE BLIND</a:t>
            </a:r>
            <a:endParaRPr sz="3200" b="1">
              <a:solidFill>
                <a:schemeClr val="lt1"/>
              </a:solidFill>
              <a:latin typeface="Arial"/>
              <a:ea typeface="Arial"/>
              <a:cs typeface="Arial"/>
              <a:sym typeface="Arial"/>
            </a:endParaRPr>
          </a:p>
        </p:txBody>
      </p:sp>
      <p:sp>
        <p:nvSpPr>
          <p:cNvPr id="2572" name="Google Shape;2572;p79"/>
          <p:cNvSpPr txBox="1"/>
          <p:nvPr/>
        </p:nvSpPr>
        <p:spPr>
          <a:xfrm>
            <a:off x="7367072" y="2633850"/>
            <a:ext cx="4439964" cy="70788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IN" sz="2000" b="1" i="1">
                <a:solidFill>
                  <a:schemeClr val="dk1"/>
                </a:solidFill>
                <a:latin typeface="Arial"/>
                <a:ea typeface="Arial"/>
                <a:cs typeface="Arial"/>
                <a:sym typeface="Arial"/>
              </a:rPr>
              <a:t>DATASET CREATION</a:t>
            </a:r>
            <a:endParaRPr/>
          </a:p>
        </p:txBody>
      </p:sp>
      <p:sp>
        <p:nvSpPr>
          <p:cNvPr id="2573" name="Google Shape;2573;p79"/>
          <p:cNvSpPr txBox="1"/>
          <p:nvPr/>
        </p:nvSpPr>
        <p:spPr>
          <a:xfrm>
            <a:off x="7367072" y="3140725"/>
            <a:ext cx="4391378" cy="2616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BFBFBF"/>
              </a:buClr>
              <a:buSzPts val="1100"/>
              <a:buFont typeface="Arial"/>
              <a:buChar char="•"/>
            </a:pPr>
            <a:r>
              <a:rPr lang="en-IN" sz="1100" b="1" i="1">
                <a:solidFill>
                  <a:srgbClr val="BFBFBF"/>
                </a:solidFill>
                <a:latin typeface="Arial"/>
                <a:ea typeface="Arial"/>
                <a:cs typeface="Arial"/>
                <a:sym typeface="Arial"/>
              </a:rPr>
              <a:t>MODEL BUILDING</a:t>
            </a:r>
            <a:endParaRPr/>
          </a:p>
        </p:txBody>
      </p:sp>
      <p:sp>
        <p:nvSpPr>
          <p:cNvPr id="2574" name="Google Shape;2574;p79"/>
          <p:cNvSpPr txBox="1"/>
          <p:nvPr/>
        </p:nvSpPr>
        <p:spPr>
          <a:xfrm>
            <a:off x="7367072" y="3649299"/>
            <a:ext cx="4567033" cy="2616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BFBFBF"/>
              </a:buClr>
              <a:buSzPts val="1100"/>
              <a:buFont typeface="Arial"/>
              <a:buChar char="•"/>
            </a:pPr>
            <a:r>
              <a:rPr lang="en-IN" sz="1100" b="1" i="1">
                <a:solidFill>
                  <a:srgbClr val="BFBFBF"/>
                </a:solidFill>
                <a:latin typeface="Arial"/>
                <a:ea typeface="Arial"/>
                <a:cs typeface="Arial"/>
                <a:sym typeface="Arial"/>
              </a:rPr>
              <a:t>MODEL TRAINING</a:t>
            </a:r>
            <a:endParaRPr/>
          </a:p>
        </p:txBody>
      </p:sp>
      <p:sp>
        <p:nvSpPr>
          <p:cNvPr id="2575" name="Google Shape;2575;p79"/>
          <p:cNvSpPr txBox="1"/>
          <p:nvPr/>
        </p:nvSpPr>
        <p:spPr>
          <a:xfrm>
            <a:off x="7367072" y="4157873"/>
            <a:ext cx="4656730" cy="2616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BFBFBF"/>
              </a:buClr>
              <a:buSzPts val="1100"/>
              <a:buFont typeface="Arial"/>
              <a:buChar char="•"/>
            </a:pPr>
            <a:r>
              <a:rPr lang="en-IN" sz="1100" b="1" i="1">
                <a:solidFill>
                  <a:srgbClr val="BFBFBF"/>
                </a:solidFill>
                <a:latin typeface="Arial"/>
                <a:ea typeface="Arial"/>
                <a:cs typeface="Arial"/>
                <a:sym typeface="Arial"/>
              </a:rPr>
              <a:t>MODEL EVALUATION</a:t>
            </a:r>
            <a:endParaRPr/>
          </a:p>
        </p:txBody>
      </p:sp>
      <p:sp>
        <p:nvSpPr>
          <p:cNvPr id="2576" name="Google Shape;2576;p79"/>
          <p:cNvSpPr txBox="1"/>
          <p:nvPr/>
        </p:nvSpPr>
        <p:spPr>
          <a:xfrm>
            <a:off x="7315297" y="1492300"/>
            <a:ext cx="472307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FF0000"/>
                </a:solidFill>
                <a:latin typeface="Arial"/>
                <a:ea typeface="Arial"/>
                <a:cs typeface="Arial"/>
                <a:sym typeface="Arial"/>
              </a:rPr>
              <a:t>PIPELINES OF THE CAPSTONE</a:t>
            </a:r>
            <a:endParaRPr/>
          </a:p>
        </p:txBody>
      </p:sp>
      <p:cxnSp>
        <p:nvCxnSpPr>
          <p:cNvPr id="2577" name="Google Shape;2577;p79"/>
          <p:cNvCxnSpPr/>
          <p:nvPr/>
        </p:nvCxnSpPr>
        <p:spPr>
          <a:xfrm rot="10800000" flipH="1">
            <a:off x="7337778" y="1903278"/>
            <a:ext cx="4684889" cy="19205"/>
          </a:xfrm>
          <a:prstGeom prst="straightConnector1">
            <a:avLst/>
          </a:prstGeom>
          <a:noFill/>
          <a:ln w="9525" cap="flat" cmpd="sng">
            <a:solidFill>
              <a:srgbClr val="D8D8D8"/>
            </a:solidFill>
            <a:prstDash val="solid"/>
            <a:miter lim="800000"/>
            <a:headEnd type="none" w="sm" len="sm"/>
            <a:tailEnd type="none" w="sm" len="sm"/>
          </a:ln>
        </p:spPr>
      </p:cxnSp>
      <p:sp>
        <p:nvSpPr>
          <p:cNvPr id="2578" name="Google Shape;2578;p79"/>
          <p:cNvSpPr/>
          <p:nvPr/>
        </p:nvSpPr>
        <p:spPr>
          <a:xfrm>
            <a:off x="1853522" y="2973305"/>
            <a:ext cx="2520000" cy="2520000"/>
          </a:xfrm>
          <a:prstGeom prst="ellipse">
            <a:avLst/>
          </a:prstGeom>
          <a:solidFill>
            <a:srgbClr val="A8D08C"/>
          </a:solidFill>
          <a:ln>
            <a:noFill/>
          </a:ln>
          <a:effectLst>
            <a:outerShdw blurRad="495300" dist="838200" dir="7800000" sx="97000" sy="97000" algn="ctr" rotWithShape="0">
              <a:srgbClr val="000000">
                <a:alpha val="2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79" name="Google Shape;2579;p79"/>
          <p:cNvSpPr/>
          <p:nvPr/>
        </p:nvSpPr>
        <p:spPr>
          <a:xfrm>
            <a:off x="1861124" y="2164121"/>
            <a:ext cx="2520000" cy="2520000"/>
          </a:xfrm>
          <a:prstGeom prst="ellipse">
            <a:avLst/>
          </a:prstGeom>
          <a:solidFill>
            <a:srgbClr val="E1EFD8"/>
          </a:solidFill>
          <a:ln>
            <a:noFill/>
          </a:ln>
          <a:effectLst>
            <a:outerShdw blurRad="495300" dist="838200" dir="7800000" sx="97000" sy="97000" algn="ctr" rotWithShape="0">
              <a:srgbClr val="000000">
                <a:alpha val="2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80" name="Google Shape;2580;p79"/>
          <p:cNvSpPr/>
          <p:nvPr/>
        </p:nvSpPr>
        <p:spPr>
          <a:xfrm>
            <a:off x="1868726" y="1390909"/>
            <a:ext cx="2520000" cy="2520000"/>
          </a:xfrm>
          <a:prstGeom prst="ellipse">
            <a:avLst/>
          </a:prstGeom>
          <a:solidFill>
            <a:schemeClr val="lt1"/>
          </a:solidFill>
          <a:ln>
            <a:noFill/>
          </a:ln>
          <a:effectLst>
            <a:outerShdw blurRad="495300" dist="838200" dir="7800000" sx="97000" sy="97000" algn="ctr" rotWithShape="0">
              <a:srgbClr val="000000">
                <a:alpha val="2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58"/>
                                        </p:tgtEl>
                                        <p:attrNameLst>
                                          <p:attrName>style.visibility</p:attrName>
                                        </p:attrNameLst>
                                      </p:cBhvr>
                                      <p:to>
                                        <p:strVal val="visible"/>
                                      </p:to>
                                    </p:set>
                                    <p:animEffect transition="in" filter="fade">
                                      <p:cBhvr>
                                        <p:cTn id="7" dur="500"/>
                                        <p:tgtEl>
                                          <p:spTgt spid="25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61"/>
                                        </p:tgtEl>
                                        <p:attrNameLst>
                                          <p:attrName>style.visibility</p:attrName>
                                        </p:attrNameLst>
                                      </p:cBhvr>
                                      <p:to>
                                        <p:strVal val="visible"/>
                                      </p:to>
                                    </p:set>
                                    <p:animEffect transition="in" filter="fade">
                                      <p:cBhvr>
                                        <p:cTn id="11" dur="500"/>
                                        <p:tgtEl>
                                          <p:spTgt spid="256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64"/>
                                        </p:tgtEl>
                                        <p:attrNameLst>
                                          <p:attrName>style.visibility</p:attrName>
                                        </p:attrNameLst>
                                      </p:cBhvr>
                                      <p:to>
                                        <p:strVal val="visible"/>
                                      </p:to>
                                    </p:set>
                                    <p:animEffect transition="in" filter="fade">
                                      <p:cBhvr>
                                        <p:cTn id="15" dur="500"/>
                                        <p:tgtEl>
                                          <p:spTgt spid="256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67"/>
                                        </p:tgtEl>
                                        <p:attrNameLst>
                                          <p:attrName>style.visibility</p:attrName>
                                        </p:attrNameLst>
                                      </p:cBhvr>
                                      <p:to>
                                        <p:strVal val="visible"/>
                                      </p:to>
                                    </p:set>
                                    <p:animEffect transition="in" filter="fade">
                                      <p:cBhvr>
                                        <p:cTn id="19" dur="500"/>
                                        <p:tgtEl>
                                          <p:spTgt spid="2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2584"/>
        <p:cNvGrpSpPr/>
        <p:nvPr/>
      </p:nvGrpSpPr>
      <p:grpSpPr>
        <a:xfrm>
          <a:off x="0" y="0"/>
          <a:ext cx="0" cy="0"/>
          <a:chOff x="0" y="0"/>
          <a:chExt cx="0" cy="0"/>
        </a:xfrm>
      </p:grpSpPr>
      <p:grpSp>
        <p:nvGrpSpPr>
          <p:cNvPr id="2585" name="Google Shape;2585;p80"/>
          <p:cNvGrpSpPr/>
          <p:nvPr/>
        </p:nvGrpSpPr>
        <p:grpSpPr>
          <a:xfrm>
            <a:off x="4118502" y="4508480"/>
            <a:ext cx="2668160" cy="433449"/>
            <a:chOff x="7119233" y="4007533"/>
            <a:chExt cx="2668160" cy="433449"/>
          </a:xfrm>
        </p:grpSpPr>
        <p:sp>
          <p:nvSpPr>
            <p:cNvPr id="2586" name="Google Shape;2586;p80"/>
            <p:cNvSpPr/>
            <p:nvPr/>
          </p:nvSpPr>
          <p:spPr>
            <a:xfrm>
              <a:off x="7314429" y="4007533"/>
              <a:ext cx="2472964" cy="426774"/>
            </a:xfrm>
            <a:custGeom>
              <a:avLst/>
              <a:gdLst/>
              <a:ahLst/>
              <a:cxnLst/>
              <a:rect l="l" t="t" r="r" b="b"/>
              <a:pathLst>
                <a:path w="2472964" h="426774" extrusionOk="0">
                  <a:moveTo>
                    <a:pt x="108" y="421419"/>
                  </a:moveTo>
                  <a:cubicBezTo>
                    <a:pt x="-16899" y="426057"/>
                    <a:pt x="1993014" y="430696"/>
                    <a:pt x="2003837" y="421419"/>
                  </a:cubicBezTo>
                  <a:cubicBezTo>
                    <a:pt x="2014660" y="412142"/>
                    <a:pt x="2472964" y="0"/>
                    <a:pt x="2472964" y="0"/>
                  </a:cubicBezTo>
                  <a:lnTo>
                    <a:pt x="2472964" y="0"/>
                  </a:lnTo>
                </a:path>
              </a:pathLst>
            </a:cu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600">
                <a:solidFill>
                  <a:schemeClr val="lt1"/>
                </a:solidFill>
                <a:latin typeface="Calibri"/>
                <a:ea typeface="Calibri"/>
                <a:cs typeface="Calibri"/>
                <a:sym typeface="Calibri"/>
              </a:endParaRPr>
            </a:p>
          </p:txBody>
        </p:sp>
        <p:sp>
          <p:nvSpPr>
            <p:cNvPr id="2587" name="Google Shape;2587;p80"/>
            <p:cNvSpPr txBox="1"/>
            <p:nvPr/>
          </p:nvSpPr>
          <p:spPr>
            <a:xfrm>
              <a:off x="7119233" y="4133205"/>
              <a:ext cx="2298903"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400" i="1">
                  <a:solidFill>
                    <a:schemeClr val="dk1"/>
                  </a:solidFill>
                  <a:latin typeface="Arial"/>
                  <a:ea typeface="Arial"/>
                  <a:cs typeface="Arial"/>
                  <a:sym typeface="Arial"/>
                </a:rPr>
                <a:t>ENCODER </a:t>
              </a:r>
              <a:endParaRPr/>
            </a:p>
          </p:txBody>
        </p:sp>
      </p:grpSp>
      <p:grpSp>
        <p:nvGrpSpPr>
          <p:cNvPr id="2588" name="Google Shape;2588;p80"/>
          <p:cNvGrpSpPr/>
          <p:nvPr/>
        </p:nvGrpSpPr>
        <p:grpSpPr>
          <a:xfrm>
            <a:off x="4118503" y="3523114"/>
            <a:ext cx="2668158" cy="426774"/>
            <a:chOff x="7119234" y="4007533"/>
            <a:chExt cx="2668158" cy="426774"/>
          </a:xfrm>
        </p:grpSpPr>
        <p:sp>
          <p:nvSpPr>
            <p:cNvPr id="2589" name="Google Shape;2589;p80"/>
            <p:cNvSpPr/>
            <p:nvPr/>
          </p:nvSpPr>
          <p:spPr>
            <a:xfrm>
              <a:off x="7314429" y="4007533"/>
              <a:ext cx="2472964" cy="426774"/>
            </a:xfrm>
            <a:custGeom>
              <a:avLst/>
              <a:gdLst/>
              <a:ahLst/>
              <a:cxnLst/>
              <a:rect l="l" t="t" r="r" b="b"/>
              <a:pathLst>
                <a:path w="2472964" h="426774" extrusionOk="0">
                  <a:moveTo>
                    <a:pt x="108" y="421419"/>
                  </a:moveTo>
                  <a:cubicBezTo>
                    <a:pt x="-16899" y="426057"/>
                    <a:pt x="1993014" y="430696"/>
                    <a:pt x="2003837" y="421419"/>
                  </a:cubicBezTo>
                  <a:cubicBezTo>
                    <a:pt x="2014660" y="412142"/>
                    <a:pt x="2472964" y="0"/>
                    <a:pt x="2472964" y="0"/>
                  </a:cubicBezTo>
                  <a:lnTo>
                    <a:pt x="2472964" y="0"/>
                  </a:lnTo>
                </a:path>
              </a:pathLst>
            </a:cu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600">
                <a:solidFill>
                  <a:schemeClr val="lt1"/>
                </a:solidFill>
                <a:latin typeface="Calibri"/>
                <a:ea typeface="Calibri"/>
                <a:cs typeface="Calibri"/>
                <a:sym typeface="Calibri"/>
              </a:endParaRPr>
            </a:p>
          </p:txBody>
        </p:sp>
        <p:sp>
          <p:nvSpPr>
            <p:cNvPr id="2590" name="Google Shape;2590;p80"/>
            <p:cNvSpPr txBox="1"/>
            <p:nvPr/>
          </p:nvSpPr>
          <p:spPr>
            <a:xfrm>
              <a:off x="7119234" y="4123659"/>
              <a:ext cx="2298903"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400" i="1">
                  <a:solidFill>
                    <a:schemeClr val="dk1"/>
                  </a:solidFill>
                  <a:latin typeface="Arial"/>
                  <a:ea typeface="Arial"/>
                  <a:cs typeface="Arial"/>
                  <a:sym typeface="Arial"/>
                </a:rPr>
                <a:t>ATTENTION NETWORK</a:t>
              </a:r>
              <a:endParaRPr/>
            </a:p>
          </p:txBody>
        </p:sp>
      </p:grpSp>
      <p:grpSp>
        <p:nvGrpSpPr>
          <p:cNvPr id="2591" name="Google Shape;2591;p80"/>
          <p:cNvGrpSpPr/>
          <p:nvPr/>
        </p:nvGrpSpPr>
        <p:grpSpPr>
          <a:xfrm>
            <a:off x="4118504" y="2542718"/>
            <a:ext cx="2668158" cy="426774"/>
            <a:chOff x="7119235" y="4007533"/>
            <a:chExt cx="2668158" cy="426774"/>
          </a:xfrm>
        </p:grpSpPr>
        <p:sp>
          <p:nvSpPr>
            <p:cNvPr id="2592" name="Google Shape;2592;p80"/>
            <p:cNvSpPr/>
            <p:nvPr/>
          </p:nvSpPr>
          <p:spPr>
            <a:xfrm>
              <a:off x="7314429" y="4007533"/>
              <a:ext cx="2472964" cy="426774"/>
            </a:xfrm>
            <a:custGeom>
              <a:avLst/>
              <a:gdLst/>
              <a:ahLst/>
              <a:cxnLst/>
              <a:rect l="l" t="t" r="r" b="b"/>
              <a:pathLst>
                <a:path w="2472964" h="426774" extrusionOk="0">
                  <a:moveTo>
                    <a:pt x="108" y="421419"/>
                  </a:moveTo>
                  <a:cubicBezTo>
                    <a:pt x="-16899" y="426057"/>
                    <a:pt x="1993014" y="430696"/>
                    <a:pt x="2003837" y="421419"/>
                  </a:cubicBezTo>
                  <a:cubicBezTo>
                    <a:pt x="2014660" y="412142"/>
                    <a:pt x="2472964" y="0"/>
                    <a:pt x="2472964" y="0"/>
                  </a:cubicBezTo>
                  <a:lnTo>
                    <a:pt x="2472964" y="0"/>
                  </a:lnTo>
                </a:path>
              </a:pathLst>
            </a:cu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600">
                <a:solidFill>
                  <a:schemeClr val="lt1"/>
                </a:solidFill>
                <a:latin typeface="Calibri"/>
                <a:ea typeface="Calibri"/>
                <a:cs typeface="Calibri"/>
                <a:sym typeface="Calibri"/>
              </a:endParaRPr>
            </a:p>
          </p:txBody>
        </p:sp>
        <p:sp>
          <p:nvSpPr>
            <p:cNvPr id="2593" name="Google Shape;2593;p80"/>
            <p:cNvSpPr txBox="1"/>
            <p:nvPr/>
          </p:nvSpPr>
          <p:spPr>
            <a:xfrm>
              <a:off x="7119235" y="4110003"/>
              <a:ext cx="2298903"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400" i="1">
                  <a:solidFill>
                    <a:schemeClr val="dk1"/>
                  </a:solidFill>
                  <a:latin typeface="Arial"/>
                  <a:ea typeface="Arial"/>
                  <a:cs typeface="Arial"/>
                  <a:sym typeface="Arial"/>
                </a:rPr>
                <a:t>DECODER</a:t>
              </a:r>
              <a:endParaRPr/>
            </a:p>
          </p:txBody>
        </p:sp>
      </p:grpSp>
      <p:sp>
        <p:nvSpPr>
          <p:cNvPr id="2594" name="Google Shape;2594;p80"/>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95" name="Google Shape;2595;p80"/>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EYE FOR THE BLIND</a:t>
            </a:r>
            <a:endParaRPr sz="3200" b="1">
              <a:solidFill>
                <a:schemeClr val="lt1"/>
              </a:solidFill>
              <a:latin typeface="Arial"/>
              <a:ea typeface="Arial"/>
              <a:cs typeface="Arial"/>
              <a:sym typeface="Arial"/>
            </a:endParaRPr>
          </a:p>
        </p:txBody>
      </p:sp>
      <p:sp>
        <p:nvSpPr>
          <p:cNvPr id="2596" name="Google Shape;2596;p80"/>
          <p:cNvSpPr txBox="1"/>
          <p:nvPr/>
        </p:nvSpPr>
        <p:spPr>
          <a:xfrm>
            <a:off x="7367072" y="2633850"/>
            <a:ext cx="4439964" cy="27699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BFBFBF"/>
              </a:buClr>
              <a:buSzPts val="1200"/>
              <a:buFont typeface="Arial"/>
              <a:buChar char="•"/>
            </a:pPr>
            <a:r>
              <a:rPr lang="en-IN" sz="1200" b="1" i="1">
                <a:solidFill>
                  <a:srgbClr val="BFBFBF"/>
                </a:solidFill>
                <a:latin typeface="Arial"/>
                <a:ea typeface="Arial"/>
                <a:cs typeface="Arial"/>
                <a:sym typeface="Arial"/>
              </a:rPr>
              <a:t>DATASET CREATION</a:t>
            </a:r>
            <a:endParaRPr/>
          </a:p>
        </p:txBody>
      </p:sp>
      <p:sp>
        <p:nvSpPr>
          <p:cNvPr id="2597" name="Google Shape;2597;p80"/>
          <p:cNvSpPr txBox="1"/>
          <p:nvPr/>
        </p:nvSpPr>
        <p:spPr>
          <a:xfrm>
            <a:off x="7367072" y="3140725"/>
            <a:ext cx="4391378" cy="36933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Arial"/>
              <a:buChar char="•"/>
            </a:pPr>
            <a:r>
              <a:rPr lang="en-IN" sz="1800" b="1" i="1">
                <a:solidFill>
                  <a:schemeClr val="dk1"/>
                </a:solidFill>
                <a:latin typeface="Arial"/>
                <a:ea typeface="Arial"/>
                <a:cs typeface="Arial"/>
                <a:sym typeface="Arial"/>
              </a:rPr>
              <a:t>MODEL BUILDING</a:t>
            </a:r>
            <a:endParaRPr/>
          </a:p>
        </p:txBody>
      </p:sp>
      <p:sp>
        <p:nvSpPr>
          <p:cNvPr id="2598" name="Google Shape;2598;p80"/>
          <p:cNvSpPr txBox="1"/>
          <p:nvPr/>
        </p:nvSpPr>
        <p:spPr>
          <a:xfrm>
            <a:off x="7367072" y="3705744"/>
            <a:ext cx="4567033" cy="2616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BFBFBF"/>
              </a:buClr>
              <a:buSzPts val="1100"/>
              <a:buFont typeface="Arial"/>
              <a:buChar char="•"/>
            </a:pPr>
            <a:r>
              <a:rPr lang="en-IN" sz="1100" b="1" i="1">
                <a:solidFill>
                  <a:srgbClr val="BFBFBF"/>
                </a:solidFill>
                <a:latin typeface="Arial"/>
                <a:ea typeface="Arial"/>
                <a:cs typeface="Arial"/>
                <a:sym typeface="Arial"/>
              </a:rPr>
              <a:t>MODEL TRAINING</a:t>
            </a:r>
            <a:endParaRPr/>
          </a:p>
        </p:txBody>
      </p:sp>
      <p:sp>
        <p:nvSpPr>
          <p:cNvPr id="2599" name="Google Shape;2599;p80"/>
          <p:cNvSpPr txBox="1"/>
          <p:nvPr/>
        </p:nvSpPr>
        <p:spPr>
          <a:xfrm>
            <a:off x="7367072" y="4259474"/>
            <a:ext cx="4656730" cy="2616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BFBFBF"/>
              </a:buClr>
              <a:buSzPts val="1100"/>
              <a:buFont typeface="Arial"/>
              <a:buChar char="•"/>
            </a:pPr>
            <a:r>
              <a:rPr lang="en-IN" sz="1100" b="1" i="1">
                <a:solidFill>
                  <a:srgbClr val="BFBFBF"/>
                </a:solidFill>
                <a:latin typeface="Arial"/>
                <a:ea typeface="Arial"/>
                <a:cs typeface="Arial"/>
                <a:sym typeface="Arial"/>
              </a:rPr>
              <a:t>MODEL EVALUATION</a:t>
            </a:r>
            <a:endParaRPr/>
          </a:p>
        </p:txBody>
      </p:sp>
      <p:sp>
        <p:nvSpPr>
          <p:cNvPr id="2600" name="Google Shape;2600;p80"/>
          <p:cNvSpPr txBox="1"/>
          <p:nvPr/>
        </p:nvSpPr>
        <p:spPr>
          <a:xfrm>
            <a:off x="7315297" y="1492300"/>
            <a:ext cx="472307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FF0000"/>
                </a:solidFill>
                <a:latin typeface="Arial"/>
                <a:ea typeface="Arial"/>
                <a:cs typeface="Arial"/>
                <a:sym typeface="Arial"/>
              </a:rPr>
              <a:t>PIPELINES OF THE CAPSTONE</a:t>
            </a:r>
            <a:endParaRPr/>
          </a:p>
        </p:txBody>
      </p:sp>
      <p:cxnSp>
        <p:nvCxnSpPr>
          <p:cNvPr id="2601" name="Google Shape;2601;p80"/>
          <p:cNvCxnSpPr/>
          <p:nvPr/>
        </p:nvCxnSpPr>
        <p:spPr>
          <a:xfrm rot="10800000" flipH="1">
            <a:off x="7337778" y="1903278"/>
            <a:ext cx="4684889" cy="19205"/>
          </a:xfrm>
          <a:prstGeom prst="straightConnector1">
            <a:avLst/>
          </a:prstGeom>
          <a:noFill/>
          <a:ln w="9525" cap="flat" cmpd="sng">
            <a:solidFill>
              <a:srgbClr val="D8D8D8"/>
            </a:solidFill>
            <a:prstDash val="solid"/>
            <a:miter lim="800000"/>
            <a:headEnd type="none" w="sm" len="sm"/>
            <a:tailEnd type="none" w="sm" len="sm"/>
          </a:ln>
        </p:spPr>
      </p:cxnSp>
      <p:sp>
        <p:nvSpPr>
          <p:cNvPr id="2602" name="Google Shape;2602;p80"/>
          <p:cNvSpPr/>
          <p:nvPr/>
        </p:nvSpPr>
        <p:spPr>
          <a:xfrm>
            <a:off x="1853522" y="3345843"/>
            <a:ext cx="2520000" cy="2520000"/>
          </a:xfrm>
          <a:prstGeom prst="ellipse">
            <a:avLst/>
          </a:prstGeom>
          <a:solidFill>
            <a:srgbClr val="9CC2E5"/>
          </a:solidFill>
          <a:ln>
            <a:noFill/>
          </a:ln>
          <a:effectLst>
            <a:outerShdw blurRad="495300" dist="838200" dir="7800000" sx="97000" sy="97000" algn="ctr" rotWithShape="0">
              <a:srgbClr val="000000">
                <a:alpha val="2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3" name="Google Shape;2603;p80"/>
          <p:cNvSpPr/>
          <p:nvPr/>
        </p:nvSpPr>
        <p:spPr>
          <a:xfrm>
            <a:off x="1853522" y="2331094"/>
            <a:ext cx="2520000" cy="2520000"/>
          </a:xfrm>
          <a:prstGeom prst="ellipse">
            <a:avLst/>
          </a:prstGeom>
          <a:solidFill>
            <a:srgbClr val="BBD6EE"/>
          </a:solidFill>
          <a:ln>
            <a:noFill/>
          </a:ln>
          <a:effectLst>
            <a:outerShdw blurRad="495300" dist="838200" dir="7800000" sx="97000" sy="97000" algn="ctr" rotWithShape="0">
              <a:srgbClr val="000000">
                <a:alpha val="2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4" name="Google Shape;2604;p80"/>
          <p:cNvSpPr/>
          <p:nvPr/>
        </p:nvSpPr>
        <p:spPr>
          <a:xfrm>
            <a:off x="1861124" y="1351318"/>
            <a:ext cx="2520000" cy="2520000"/>
          </a:xfrm>
          <a:prstGeom prst="ellipse">
            <a:avLst/>
          </a:prstGeom>
          <a:solidFill>
            <a:srgbClr val="DDEAF6"/>
          </a:solidFill>
          <a:ln>
            <a:noFill/>
          </a:ln>
          <a:effectLst>
            <a:outerShdw blurRad="495300" dist="838200" dir="7800000" sx="97000" sy="97000" algn="ctr" rotWithShape="0">
              <a:srgbClr val="000000">
                <a:alpha val="2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85"/>
                                        </p:tgtEl>
                                        <p:attrNameLst>
                                          <p:attrName>style.visibility</p:attrName>
                                        </p:attrNameLst>
                                      </p:cBhvr>
                                      <p:to>
                                        <p:strVal val="visible"/>
                                      </p:to>
                                    </p:set>
                                    <p:animEffect transition="in" filter="fade">
                                      <p:cBhvr>
                                        <p:cTn id="7" dur="500"/>
                                        <p:tgtEl>
                                          <p:spTgt spid="258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88"/>
                                        </p:tgtEl>
                                        <p:attrNameLst>
                                          <p:attrName>style.visibility</p:attrName>
                                        </p:attrNameLst>
                                      </p:cBhvr>
                                      <p:to>
                                        <p:strVal val="visible"/>
                                      </p:to>
                                    </p:set>
                                    <p:animEffect transition="in" filter="fade">
                                      <p:cBhvr>
                                        <p:cTn id="11" dur="500"/>
                                        <p:tgtEl>
                                          <p:spTgt spid="258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91"/>
                                        </p:tgtEl>
                                        <p:attrNameLst>
                                          <p:attrName>style.visibility</p:attrName>
                                        </p:attrNameLst>
                                      </p:cBhvr>
                                      <p:to>
                                        <p:strVal val="visible"/>
                                      </p:to>
                                    </p:set>
                                    <p:animEffect transition="in" filter="fade">
                                      <p:cBhvr>
                                        <p:cTn id="15" dur="500"/>
                                        <p:tgtEl>
                                          <p:spTgt spid="2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2608"/>
        <p:cNvGrpSpPr/>
        <p:nvPr/>
      </p:nvGrpSpPr>
      <p:grpSpPr>
        <a:xfrm>
          <a:off x="0" y="0"/>
          <a:ext cx="0" cy="0"/>
          <a:chOff x="0" y="0"/>
          <a:chExt cx="0" cy="0"/>
        </a:xfrm>
      </p:grpSpPr>
      <p:sp>
        <p:nvSpPr>
          <p:cNvPr id="2609" name="Google Shape;2609;p81"/>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10" name="Google Shape;2610;p81"/>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EYE FOR THE BLIND</a:t>
            </a:r>
            <a:endParaRPr sz="3200" b="1">
              <a:solidFill>
                <a:schemeClr val="lt1"/>
              </a:solidFill>
              <a:latin typeface="Arial"/>
              <a:ea typeface="Arial"/>
              <a:cs typeface="Arial"/>
              <a:sym typeface="Arial"/>
            </a:endParaRPr>
          </a:p>
        </p:txBody>
      </p:sp>
      <p:sp>
        <p:nvSpPr>
          <p:cNvPr id="2611" name="Google Shape;2611;p81"/>
          <p:cNvSpPr txBox="1"/>
          <p:nvPr/>
        </p:nvSpPr>
        <p:spPr>
          <a:xfrm>
            <a:off x="7367072" y="2633850"/>
            <a:ext cx="4439964" cy="27699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BFBFBF"/>
              </a:buClr>
              <a:buSzPts val="1200"/>
              <a:buFont typeface="Arial"/>
              <a:buChar char="•"/>
            </a:pPr>
            <a:r>
              <a:rPr lang="en-IN" sz="1200" b="1" i="1">
                <a:solidFill>
                  <a:srgbClr val="BFBFBF"/>
                </a:solidFill>
                <a:latin typeface="Arial"/>
                <a:ea typeface="Arial"/>
                <a:cs typeface="Arial"/>
                <a:sym typeface="Arial"/>
              </a:rPr>
              <a:t>DATASET CREATION</a:t>
            </a:r>
            <a:endParaRPr/>
          </a:p>
        </p:txBody>
      </p:sp>
      <p:sp>
        <p:nvSpPr>
          <p:cNvPr id="2612" name="Google Shape;2612;p81"/>
          <p:cNvSpPr txBox="1"/>
          <p:nvPr/>
        </p:nvSpPr>
        <p:spPr>
          <a:xfrm>
            <a:off x="7367072" y="3140725"/>
            <a:ext cx="4391378" cy="27699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BFBFBF"/>
              </a:buClr>
              <a:buSzPts val="1200"/>
              <a:buFont typeface="Arial"/>
              <a:buChar char="•"/>
            </a:pPr>
            <a:r>
              <a:rPr lang="en-IN" sz="1200" b="1" i="1">
                <a:solidFill>
                  <a:srgbClr val="BFBFBF"/>
                </a:solidFill>
                <a:latin typeface="Arial"/>
                <a:ea typeface="Arial"/>
                <a:cs typeface="Arial"/>
                <a:sym typeface="Arial"/>
              </a:rPr>
              <a:t>MODEL BUILDING</a:t>
            </a:r>
            <a:endParaRPr/>
          </a:p>
        </p:txBody>
      </p:sp>
      <p:sp>
        <p:nvSpPr>
          <p:cNvPr id="2613" name="Google Shape;2613;p81"/>
          <p:cNvSpPr txBox="1"/>
          <p:nvPr/>
        </p:nvSpPr>
        <p:spPr>
          <a:xfrm>
            <a:off x="7367072" y="3705744"/>
            <a:ext cx="4567033" cy="36933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Arial"/>
              <a:buChar char="•"/>
            </a:pPr>
            <a:r>
              <a:rPr lang="en-IN" sz="1800" b="1" i="1">
                <a:solidFill>
                  <a:schemeClr val="dk1"/>
                </a:solidFill>
                <a:latin typeface="Arial"/>
                <a:ea typeface="Arial"/>
                <a:cs typeface="Arial"/>
                <a:sym typeface="Arial"/>
              </a:rPr>
              <a:t>MODEL TRAINING</a:t>
            </a:r>
            <a:endParaRPr/>
          </a:p>
        </p:txBody>
      </p:sp>
      <p:sp>
        <p:nvSpPr>
          <p:cNvPr id="2614" name="Google Shape;2614;p81"/>
          <p:cNvSpPr txBox="1"/>
          <p:nvPr/>
        </p:nvSpPr>
        <p:spPr>
          <a:xfrm>
            <a:off x="7381642" y="4363096"/>
            <a:ext cx="4656730" cy="27699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BFBFBF"/>
              </a:buClr>
              <a:buSzPts val="1200"/>
              <a:buFont typeface="Arial"/>
              <a:buChar char="•"/>
            </a:pPr>
            <a:r>
              <a:rPr lang="en-IN" sz="1200" b="1" i="1">
                <a:solidFill>
                  <a:srgbClr val="BFBFBF"/>
                </a:solidFill>
                <a:latin typeface="Arial"/>
                <a:ea typeface="Arial"/>
                <a:cs typeface="Arial"/>
                <a:sym typeface="Arial"/>
              </a:rPr>
              <a:t>MODEL EVALUATION</a:t>
            </a:r>
            <a:endParaRPr/>
          </a:p>
        </p:txBody>
      </p:sp>
      <p:sp>
        <p:nvSpPr>
          <p:cNvPr id="2615" name="Google Shape;2615;p81"/>
          <p:cNvSpPr txBox="1"/>
          <p:nvPr/>
        </p:nvSpPr>
        <p:spPr>
          <a:xfrm>
            <a:off x="7315297" y="1492300"/>
            <a:ext cx="472307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FF0000"/>
                </a:solidFill>
                <a:latin typeface="Arial"/>
                <a:ea typeface="Arial"/>
                <a:cs typeface="Arial"/>
                <a:sym typeface="Arial"/>
              </a:rPr>
              <a:t>PIPELINES OF THE CAPSTONE</a:t>
            </a:r>
            <a:endParaRPr/>
          </a:p>
        </p:txBody>
      </p:sp>
      <p:cxnSp>
        <p:nvCxnSpPr>
          <p:cNvPr id="2616" name="Google Shape;2616;p81"/>
          <p:cNvCxnSpPr/>
          <p:nvPr/>
        </p:nvCxnSpPr>
        <p:spPr>
          <a:xfrm rot="10800000" flipH="1">
            <a:off x="7337778" y="1903278"/>
            <a:ext cx="4684889" cy="19205"/>
          </a:xfrm>
          <a:prstGeom prst="straightConnector1">
            <a:avLst/>
          </a:prstGeom>
          <a:noFill/>
          <a:ln w="9525" cap="flat" cmpd="sng">
            <a:solidFill>
              <a:srgbClr val="D8D8D8"/>
            </a:solidFill>
            <a:prstDash val="solid"/>
            <a:miter lim="800000"/>
            <a:headEnd type="none" w="sm" len="sm"/>
            <a:tailEnd type="none" w="sm" len="sm"/>
          </a:ln>
        </p:spPr>
      </p:cxnSp>
      <p:grpSp>
        <p:nvGrpSpPr>
          <p:cNvPr id="2617" name="Google Shape;2617;p81"/>
          <p:cNvGrpSpPr/>
          <p:nvPr/>
        </p:nvGrpSpPr>
        <p:grpSpPr>
          <a:xfrm>
            <a:off x="4172830" y="4874500"/>
            <a:ext cx="2668160" cy="426774"/>
            <a:chOff x="7119233" y="4007533"/>
            <a:chExt cx="2668160" cy="426774"/>
          </a:xfrm>
        </p:grpSpPr>
        <p:sp>
          <p:nvSpPr>
            <p:cNvPr id="2618" name="Google Shape;2618;p81"/>
            <p:cNvSpPr/>
            <p:nvPr/>
          </p:nvSpPr>
          <p:spPr>
            <a:xfrm>
              <a:off x="7314429" y="4007533"/>
              <a:ext cx="2472964" cy="426774"/>
            </a:xfrm>
            <a:custGeom>
              <a:avLst/>
              <a:gdLst/>
              <a:ahLst/>
              <a:cxnLst/>
              <a:rect l="l" t="t" r="r" b="b"/>
              <a:pathLst>
                <a:path w="2472964" h="426774" extrusionOk="0">
                  <a:moveTo>
                    <a:pt x="108" y="421419"/>
                  </a:moveTo>
                  <a:cubicBezTo>
                    <a:pt x="-16899" y="426057"/>
                    <a:pt x="1993014" y="430696"/>
                    <a:pt x="2003837" y="421419"/>
                  </a:cubicBezTo>
                  <a:cubicBezTo>
                    <a:pt x="2014660" y="412142"/>
                    <a:pt x="2472964" y="0"/>
                    <a:pt x="2472964" y="0"/>
                  </a:cubicBezTo>
                  <a:lnTo>
                    <a:pt x="2472964" y="0"/>
                  </a:lnTo>
                </a:path>
              </a:pathLst>
            </a:cu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600">
                <a:solidFill>
                  <a:schemeClr val="lt1"/>
                </a:solidFill>
                <a:latin typeface="Calibri"/>
                <a:ea typeface="Calibri"/>
                <a:cs typeface="Calibri"/>
                <a:sym typeface="Calibri"/>
              </a:endParaRPr>
            </a:p>
          </p:txBody>
        </p:sp>
        <p:sp>
          <p:nvSpPr>
            <p:cNvPr id="2619" name="Google Shape;2619;p81"/>
            <p:cNvSpPr txBox="1"/>
            <p:nvPr/>
          </p:nvSpPr>
          <p:spPr>
            <a:xfrm>
              <a:off x="7119233" y="4133205"/>
              <a:ext cx="2298903"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200" i="1">
                  <a:solidFill>
                    <a:schemeClr val="dk1"/>
                  </a:solidFill>
                  <a:latin typeface="Arial"/>
                  <a:ea typeface="Arial"/>
                  <a:cs typeface="Arial"/>
                  <a:sym typeface="Arial"/>
                </a:rPr>
                <a:t>OPTIMISER &amp; LOSS SETTING</a:t>
              </a:r>
              <a:endParaRPr/>
            </a:p>
          </p:txBody>
        </p:sp>
      </p:grpSp>
      <p:grpSp>
        <p:nvGrpSpPr>
          <p:cNvPr id="2620" name="Google Shape;2620;p81"/>
          <p:cNvGrpSpPr/>
          <p:nvPr/>
        </p:nvGrpSpPr>
        <p:grpSpPr>
          <a:xfrm>
            <a:off x="4172831" y="3674643"/>
            <a:ext cx="2668158" cy="426774"/>
            <a:chOff x="7119234" y="4007533"/>
            <a:chExt cx="2668158" cy="426774"/>
          </a:xfrm>
        </p:grpSpPr>
        <p:sp>
          <p:nvSpPr>
            <p:cNvPr id="2621" name="Google Shape;2621;p81"/>
            <p:cNvSpPr/>
            <p:nvPr/>
          </p:nvSpPr>
          <p:spPr>
            <a:xfrm>
              <a:off x="7314429" y="4007533"/>
              <a:ext cx="2472964" cy="426774"/>
            </a:xfrm>
            <a:custGeom>
              <a:avLst/>
              <a:gdLst/>
              <a:ahLst/>
              <a:cxnLst/>
              <a:rect l="l" t="t" r="r" b="b"/>
              <a:pathLst>
                <a:path w="2472964" h="426774" extrusionOk="0">
                  <a:moveTo>
                    <a:pt x="108" y="421419"/>
                  </a:moveTo>
                  <a:cubicBezTo>
                    <a:pt x="-16899" y="426057"/>
                    <a:pt x="1993014" y="430696"/>
                    <a:pt x="2003837" y="421419"/>
                  </a:cubicBezTo>
                  <a:cubicBezTo>
                    <a:pt x="2014660" y="412142"/>
                    <a:pt x="2472964" y="0"/>
                    <a:pt x="2472964" y="0"/>
                  </a:cubicBezTo>
                  <a:lnTo>
                    <a:pt x="2472964" y="0"/>
                  </a:lnTo>
                </a:path>
              </a:pathLst>
            </a:cu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600">
                <a:solidFill>
                  <a:schemeClr val="lt1"/>
                </a:solidFill>
                <a:latin typeface="Calibri"/>
                <a:ea typeface="Calibri"/>
                <a:cs typeface="Calibri"/>
                <a:sym typeface="Calibri"/>
              </a:endParaRPr>
            </a:p>
          </p:txBody>
        </p:sp>
        <p:sp>
          <p:nvSpPr>
            <p:cNvPr id="2622" name="Google Shape;2622;p81"/>
            <p:cNvSpPr txBox="1"/>
            <p:nvPr/>
          </p:nvSpPr>
          <p:spPr>
            <a:xfrm>
              <a:off x="7119234" y="4123659"/>
              <a:ext cx="2298903"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200" i="1">
                  <a:solidFill>
                    <a:schemeClr val="dk1"/>
                  </a:solidFill>
                  <a:latin typeface="Arial"/>
                  <a:ea typeface="Arial"/>
                  <a:cs typeface="Arial"/>
                  <a:sym typeface="Arial"/>
                </a:rPr>
                <a:t>CHECKPOINT CREATION</a:t>
              </a:r>
              <a:endParaRPr/>
            </a:p>
          </p:txBody>
        </p:sp>
      </p:grpSp>
      <p:grpSp>
        <p:nvGrpSpPr>
          <p:cNvPr id="2623" name="Google Shape;2623;p81"/>
          <p:cNvGrpSpPr/>
          <p:nvPr/>
        </p:nvGrpSpPr>
        <p:grpSpPr>
          <a:xfrm>
            <a:off x="4172832" y="2434601"/>
            <a:ext cx="2668158" cy="426774"/>
            <a:chOff x="7119235" y="4007533"/>
            <a:chExt cx="2668158" cy="426774"/>
          </a:xfrm>
        </p:grpSpPr>
        <p:sp>
          <p:nvSpPr>
            <p:cNvPr id="2624" name="Google Shape;2624;p81"/>
            <p:cNvSpPr/>
            <p:nvPr/>
          </p:nvSpPr>
          <p:spPr>
            <a:xfrm>
              <a:off x="7314429" y="4007533"/>
              <a:ext cx="2472964" cy="426774"/>
            </a:xfrm>
            <a:custGeom>
              <a:avLst/>
              <a:gdLst/>
              <a:ahLst/>
              <a:cxnLst/>
              <a:rect l="l" t="t" r="r" b="b"/>
              <a:pathLst>
                <a:path w="2472964" h="426774" extrusionOk="0">
                  <a:moveTo>
                    <a:pt x="108" y="421419"/>
                  </a:moveTo>
                  <a:cubicBezTo>
                    <a:pt x="-16899" y="426057"/>
                    <a:pt x="1993014" y="430696"/>
                    <a:pt x="2003837" y="421419"/>
                  </a:cubicBezTo>
                  <a:cubicBezTo>
                    <a:pt x="2014660" y="412142"/>
                    <a:pt x="2472964" y="0"/>
                    <a:pt x="2472964" y="0"/>
                  </a:cubicBezTo>
                  <a:lnTo>
                    <a:pt x="2472964" y="0"/>
                  </a:lnTo>
                </a:path>
              </a:pathLst>
            </a:cu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600">
                <a:solidFill>
                  <a:schemeClr val="lt1"/>
                </a:solidFill>
                <a:latin typeface="Calibri"/>
                <a:ea typeface="Calibri"/>
                <a:cs typeface="Calibri"/>
                <a:sym typeface="Calibri"/>
              </a:endParaRPr>
            </a:p>
          </p:txBody>
        </p:sp>
        <p:sp>
          <p:nvSpPr>
            <p:cNvPr id="2625" name="Google Shape;2625;p81"/>
            <p:cNvSpPr txBox="1"/>
            <p:nvPr/>
          </p:nvSpPr>
          <p:spPr>
            <a:xfrm>
              <a:off x="7119235" y="4110003"/>
              <a:ext cx="2298903"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400" i="1">
                  <a:solidFill>
                    <a:schemeClr val="dk1"/>
                  </a:solidFill>
                  <a:latin typeface="Arial"/>
                  <a:ea typeface="Arial"/>
                  <a:cs typeface="Arial"/>
                  <a:sym typeface="Arial"/>
                </a:rPr>
                <a:t>TRAIN &amp; TEST STEPS</a:t>
              </a:r>
              <a:endParaRPr/>
            </a:p>
          </p:txBody>
        </p:sp>
      </p:grpSp>
      <p:sp>
        <p:nvSpPr>
          <p:cNvPr id="2626" name="Google Shape;2626;p81"/>
          <p:cNvSpPr/>
          <p:nvPr/>
        </p:nvSpPr>
        <p:spPr>
          <a:xfrm>
            <a:off x="1853522" y="3673224"/>
            <a:ext cx="2520000" cy="2520000"/>
          </a:xfrm>
          <a:prstGeom prst="ellipse">
            <a:avLst/>
          </a:prstGeom>
          <a:solidFill>
            <a:srgbClr val="F6545C"/>
          </a:solidFill>
          <a:ln>
            <a:noFill/>
          </a:ln>
          <a:effectLst>
            <a:outerShdw blurRad="495300" dist="838200" dir="7800000" sx="97000" sy="97000" algn="ctr" rotWithShape="0">
              <a:srgbClr val="000000">
                <a:alpha val="2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7" name="Google Shape;2627;p81"/>
          <p:cNvSpPr/>
          <p:nvPr/>
        </p:nvSpPr>
        <p:spPr>
          <a:xfrm>
            <a:off x="1853522" y="2477851"/>
            <a:ext cx="2520000" cy="2520000"/>
          </a:xfrm>
          <a:prstGeom prst="ellipse">
            <a:avLst/>
          </a:prstGeom>
          <a:solidFill>
            <a:srgbClr val="F98F94"/>
          </a:solidFill>
          <a:ln>
            <a:noFill/>
          </a:ln>
          <a:effectLst>
            <a:outerShdw blurRad="495300" dist="838200" dir="7140000" sx="97000" sy="97000" algn="ctr" rotWithShape="0">
              <a:srgbClr val="000000">
                <a:alpha val="2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8" name="Google Shape;2628;p81"/>
          <p:cNvSpPr/>
          <p:nvPr/>
        </p:nvSpPr>
        <p:spPr>
          <a:xfrm>
            <a:off x="1861124" y="1227139"/>
            <a:ext cx="2520000" cy="2520000"/>
          </a:xfrm>
          <a:prstGeom prst="ellipse">
            <a:avLst/>
          </a:prstGeom>
          <a:solidFill>
            <a:srgbClr val="FBBDC0"/>
          </a:solidFill>
          <a:ln>
            <a:noFill/>
          </a:ln>
          <a:effectLst>
            <a:outerShdw blurRad="495300" dist="838200" dir="7140000" sx="97000" sy="97000" algn="ctr" rotWithShape="0">
              <a:srgbClr val="000000">
                <a:alpha val="2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17"/>
                                        </p:tgtEl>
                                        <p:attrNameLst>
                                          <p:attrName>style.visibility</p:attrName>
                                        </p:attrNameLst>
                                      </p:cBhvr>
                                      <p:to>
                                        <p:strVal val="visible"/>
                                      </p:to>
                                    </p:set>
                                    <p:animEffect transition="in" filter="fade">
                                      <p:cBhvr>
                                        <p:cTn id="7" dur="500"/>
                                        <p:tgtEl>
                                          <p:spTgt spid="26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20"/>
                                        </p:tgtEl>
                                        <p:attrNameLst>
                                          <p:attrName>style.visibility</p:attrName>
                                        </p:attrNameLst>
                                      </p:cBhvr>
                                      <p:to>
                                        <p:strVal val="visible"/>
                                      </p:to>
                                    </p:set>
                                    <p:animEffect transition="in" filter="fade">
                                      <p:cBhvr>
                                        <p:cTn id="11" dur="500"/>
                                        <p:tgtEl>
                                          <p:spTgt spid="26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23"/>
                                        </p:tgtEl>
                                        <p:attrNameLst>
                                          <p:attrName>style.visibility</p:attrName>
                                        </p:attrNameLst>
                                      </p:cBhvr>
                                      <p:to>
                                        <p:strVal val="visible"/>
                                      </p:to>
                                    </p:set>
                                    <p:animEffect transition="in" filter="fade">
                                      <p:cBhvr>
                                        <p:cTn id="15" dur="500"/>
                                        <p:tgtEl>
                                          <p:spTgt spid="2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2632"/>
        <p:cNvGrpSpPr/>
        <p:nvPr/>
      </p:nvGrpSpPr>
      <p:grpSpPr>
        <a:xfrm>
          <a:off x="0" y="0"/>
          <a:ext cx="0" cy="0"/>
          <a:chOff x="0" y="0"/>
          <a:chExt cx="0" cy="0"/>
        </a:xfrm>
      </p:grpSpPr>
      <p:sp>
        <p:nvSpPr>
          <p:cNvPr id="2633" name="Google Shape;2633;p82"/>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34" name="Google Shape;2634;p82"/>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EYE FOR THE BLIND</a:t>
            </a:r>
            <a:endParaRPr sz="3200" b="1">
              <a:solidFill>
                <a:schemeClr val="lt1"/>
              </a:solidFill>
              <a:latin typeface="Arial"/>
              <a:ea typeface="Arial"/>
              <a:cs typeface="Arial"/>
              <a:sym typeface="Arial"/>
            </a:endParaRPr>
          </a:p>
        </p:txBody>
      </p:sp>
      <p:sp>
        <p:nvSpPr>
          <p:cNvPr id="2635" name="Google Shape;2635;p82"/>
          <p:cNvSpPr txBox="1"/>
          <p:nvPr/>
        </p:nvSpPr>
        <p:spPr>
          <a:xfrm>
            <a:off x="7367072" y="2633850"/>
            <a:ext cx="4439964" cy="27699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BFBFBF"/>
              </a:buClr>
              <a:buSzPts val="1200"/>
              <a:buFont typeface="Arial"/>
              <a:buChar char="•"/>
            </a:pPr>
            <a:r>
              <a:rPr lang="en-IN" sz="1200" b="1" i="1">
                <a:solidFill>
                  <a:srgbClr val="BFBFBF"/>
                </a:solidFill>
                <a:latin typeface="Arial"/>
                <a:ea typeface="Arial"/>
                <a:cs typeface="Arial"/>
                <a:sym typeface="Arial"/>
              </a:rPr>
              <a:t>DATASET CREATION</a:t>
            </a:r>
            <a:endParaRPr/>
          </a:p>
        </p:txBody>
      </p:sp>
      <p:sp>
        <p:nvSpPr>
          <p:cNvPr id="2636" name="Google Shape;2636;p82"/>
          <p:cNvSpPr txBox="1"/>
          <p:nvPr/>
        </p:nvSpPr>
        <p:spPr>
          <a:xfrm>
            <a:off x="7367072" y="3140725"/>
            <a:ext cx="4391378" cy="27699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BFBFBF"/>
              </a:buClr>
              <a:buSzPts val="1200"/>
              <a:buFont typeface="Arial"/>
              <a:buChar char="•"/>
            </a:pPr>
            <a:r>
              <a:rPr lang="en-IN" sz="1200" b="1" i="1">
                <a:solidFill>
                  <a:srgbClr val="BFBFBF"/>
                </a:solidFill>
                <a:latin typeface="Arial"/>
                <a:ea typeface="Arial"/>
                <a:cs typeface="Arial"/>
                <a:sym typeface="Arial"/>
              </a:rPr>
              <a:t>MODEL BUILDING</a:t>
            </a:r>
            <a:endParaRPr/>
          </a:p>
        </p:txBody>
      </p:sp>
      <p:sp>
        <p:nvSpPr>
          <p:cNvPr id="2637" name="Google Shape;2637;p82"/>
          <p:cNvSpPr txBox="1"/>
          <p:nvPr/>
        </p:nvSpPr>
        <p:spPr>
          <a:xfrm>
            <a:off x="7367072" y="3705744"/>
            <a:ext cx="4567033" cy="27699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BFBFBF"/>
              </a:buClr>
              <a:buSzPts val="1200"/>
              <a:buFont typeface="Arial"/>
              <a:buChar char="•"/>
            </a:pPr>
            <a:r>
              <a:rPr lang="en-IN" sz="1200" b="1" i="1">
                <a:solidFill>
                  <a:srgbClr val="BFBFBF"/>
                </a:solidFill>
                <a:latin typeface="Arial"/>
                <a:ea typeface="Arial"/>
                <a:cs typeface="Arial"/>
                <a:sym typeface="Arial"/>
              </a:rPr>
              <a:t>MODEL TRAINING</a:t>
            </a:r>
            <a:endParaRPr/>
          </a:p>
        </p:txBody>
      </p:sp>
      <p:sp>
        <p:nvSpPr>
          <p:cNvPr id="2638" name="Google Shape;2638;p82"/>
          <p:cNvSpPr txBox="1"/>
          <p:nvPr/>
        </p:nvSpPr>
        <p:spPr>
          <a:xfrm>
            <a:off x="7381642" y="4363096"/>
            <a:ext cx="4656730" cy="33855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Arial"/>
              <a:buChar char="•"/>
            </a:pPr>
            <a:r>
              <a:rPr lang="en-IN" sz="1600" b="1" i="1">
                <a:solidFill>
                  <a:schemeClr val="dk1"/>
                </a:solidFill>
                <a:latin typeface="Arial"/>
                <a:ea typeface="Arial"/>
                <a:cs typeface="Arial"/>
                <a:sym typeface="Arial"/>
              </a:rPr>
              <a:t>MODEL EVALUATION</a:t>
            </a:r>
            <a:endParaRPr/>
          </a:p>
        </p:txBody>
      </p:sp>
      <p:sp>
        <p:nvSpPr>
          <p:cNvPr id="2639" name="Google Shape;2639;p82"/>
          <p:cNvSpPr txBox="1"/>
          <p:nvPr/>
        </p:nvSpPr>
        <p:spPr>
          <a:xfrm>
            <a:off x="7315297" y="1492300"/>
            <a:ext cx="472307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FF0000"/>
                </a:solidFill>
                <a:latin typeface="Arial"/>
                <a:ea typeface="Arial"/>
                <a:cs typeface="Arial"/>
                <a:sym typeface="Arial"/>
              </a:rPr>
              <a:t>PIPELINES OF THE CAPSTONE</a:t>
            </a:r>
            <a:endParaRPr/>
          </a:p>
        </p:txBody>
      </p:sp>
      <p:cxnSp>
        <p:nvCxnSpPr>
          <p:cNvPr id="2640" name="Google Shape;2640;p82"/>
          <p:cNvCxnSpPr/>
          <p:nvPr/>
        </p:nvCxnSpPr>
        <p:spPr>
          <a:xfrm rot="10800000" flipH="1">
            <a:off x="7337778" y="1903278"/>
            <a:ext cx="4684889" cy="19205"/>
          </a:xfrm>
          <a:prstGeom prst="straightConnector1">
            <a:avLst/>
          </a:prstGeom>
          <a:noFill/>
          <a:ln w="9525" cap="flat" cmpd="sng">
            <a:solidFill>
              <a:srgbClr val="D8D8D8"/>
            </a:solidFill>
            <a:prstDash val="solid"/>
            <a:miter lim="800000"/>
            <a:headEnd type="none" w="sm" len="sm"/>
            <a:tailEnd type="none" w="sm" len="sm"/>
          </a:ln>
        </p:spPr>
      </p:cxnSp>
      <p:grpSp>
        <p:nvGrpSpPr>
          <p:cNvPr id="2641" name="Google Shape;2641;p82"/>
          <p:cNvGrpSpPr/>
          <p:nvPr/>
        </p:nvGrpSpPr>
        <p:grpSpPr>
          <a:xfrm>
            <a:off x="4116385" y="5156725"/>
            <a:ext cx="2668160" cy="426774"/>
            <a:chOff x="7119233" y="4007533"/>
            <a:chExt cx="2668160" cy="426774"/>
          </a:xfrm>
        </p:grpSpPr>
        <p:sp>
          <p:nvSpPr>
            <p:cNvPr id="2642" name="Google Shape;2642;p82"/>
            <p:cNvSpPr/>
            <p:nvPr/>
          </p:nvSpPr>
          <p:spPr>
            <a:xfrm>
              <a:off x="7314429" y="4007533"/>
              <a:ext cx="2472964" cy="426774"/>
            </a:xfrm>
            <a:custGeom>
              <a:avLst/>
              <a:gdLst/>
              <a:ahLst/>
              <a:cxnLst/>
              <a:rect l="l" t="t" r="r" b="b"/>
              <a:pathLst>
                <a:path w="2472964" h="426774" extrusionOk="0">
                  <a:moveTo>
                    <a:pt x="108" y="421419"/>
                  </a:moveTo>
                  <a:cubicBezTo>
                    <a:pt x="-16899" y="426057"/>
                    <a:pt x="1993014" y="430696"/>
                    <a:pt x="2003837" y="421419"/>
                  </a:cubicBezTo>
                  <a:cubicBezTo>
                    <a:pt x="2014660" y="412142"/>
                    <a:pt x="2472964" y="0"/>
                    <a:pt x="2472964" y="0"/>
                  </a:cubicBezTo>
                  <a:lnTo>
                    <a:pt x="2472964" y="0"/>
                  </a:lnTo>
                </a:path>
              </a:pathLst>
            </a:cu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600">
                <a:solidFill>
                  <a:schemeClr val="lt1"/>
                </a:solidFill>
                <a:latin typeface="Calibri"/>
                <a:ea typeface="Calibri"/>
                <a:cs typeface="Calibri"/>
                <a:sym typeface="Calibri"/>
              </a:endParaRPr>
            </a:p>
          </p:txBody>
        </p:sp>
        <p:sp>
          <p:nvSpPr>
            <p:cNvPr id="2643" name="Google Shape;2643;p82"/>
            <p:cNvSpPr txBox="1"/>
            <p:nvPr/>
          </p:nvSpPr>
          <p:spPr>
            <a:xfrm>
              <a:off x="7119233" y="4133205"/>
              <a:ext cx="2298903"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200" i="1">
                  <a:solidFill>
                    <a:schemeClr val="dk1"/>
                  </a:solidFill>
                  <a:latin typeface="Arial"/>
                  <a:ea typeface="Arial"/>
                  <a:cs typeface="Arial"/>
                  <a:sym typeface="Arial"/>
                </a:rPr>
                <a:t>GREEDY SEARCH</a:t>
              </a:r>
              <a:endParaRPr/>
            </a:p>
          </p:txBody>
        </p:sp>
      </p:grpSp>
      <p:grpSp>
        <p:nvGrpSpPr>
          <p:cNvPr id="2644" name="Google Shape;2644;p82"/>
          <p:cNvGrpSpPr/>
          <p:nvPr/>
        </p:nvGrpSpPr>
        <p:grpSpPr>
          <a:xfrm>
            <a:off x="4116386" y="3674643"/>
            <a:ext cx="2668158" cy="426774"/>
            <a:chOff x="7119234" y="4007533"/>
            <a:chExt cx="2668158" cy="426774"/>
          </a:xfrm>
        </p:grpSpPr>
        <p:sp>
          <p:nvSpPr>
            <p:cNvPr id="2645" name="Google Shape;2645;p82"/>
            <p:cNvSpPr/>
            <p:nvPr/>
          </p:nvSpPr>
          <p:spPr>
            <a:xfrm>
              <a:off x="7314429" y="4007533"/>
              <a:ext cx="2472964" cy="426774"/>
            </a:xfrm>
            <a:custGeom>
              <a:avLst/>
              <a:gdLst/>
              <a:ahLst/>
              <a:cxnLst/>
              <a:rect l="l" t="t" r="r" b="b"/>
              <a:pathLst>
                <a:path w="2472964" h="426774" extrusionOk="0">
                  <a:moveTo>
                    <a:pt x="108" y="421419"/>
                  </a:moveTo>
                  <a:cubicBezTo>
                    <a:pt x="-16899" y="426057"/>
                    <a:pt x="1993014" y="430696"/>
                    <a:pt x="2003837" y="421419"/>
                  </a:cubicBezTo>
                  <a:cubicBezTo>
                    <a:pt x="2014660" y="412142"/>
                    <a:pt x="2472964" y="0"/>
                    <a:pt x="2472964" y="0"/>
                  </a:cubicBezTo>
                  <a:lnTo>
                    <a:pt x="2472964" y="0"/>
                  </a:lnTo>
                </a:path>
              </a:pathLst>
            </a:cu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600">
                <a:solidFill>
                  <a:schemeClr val="lt1"/>
                </a:solidFill>
                <a:latin typeface="Calibri"/>
                <a:ea typeface="Calibri"/>
                <a:cs typeface="Calibri"/>
                <a:sym typeface="Calibri"/>
              </a:endParaRPr>
            </a:p>
          </p:txBody>
        </p:sp>
        <p:sp>
          <p:nvSpPr>
            <p:cNvPr id="2646" name="Google Shape;2646;p82"/>
            <p:cNvSpPr txBox="1"/>
            <p:nvPr/>
          </p:nvSpPr>
          <p:spPr>
            <a:xfrm>
              <a:off x="7119234" y="4123659"/>
              <a:ext cx="2298903"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200" i="1">
                  <a:solidFill>
                    <a:schemeClr val="dk1"/>
                  </a:solidFill>
                  <a:latin typeface="Arial"/>
                  <a:ea typeface="Arial"/>
                  <a:cs typeface="Arial"/>
                  <a:sym typeface="Arial"/>
                </a:rPr>
                <a:t>BEAM SEARCH(OPTIONAL)</a:t>
              </a:r>
              <a:endParaRPr/>
            </a:p>
          </p:txBody>
        </p:sp>
      </p:grpSp>
      <p:grpSp>
        <p:nvGrpSpPr>
          <p:cNvPr id="2647" name="Google Shape;2647;p82"/>
          <p:cNvGrpSpPr/>
          <p:nvPr/>
        </p:nvGrpSpPr>
        <p:grpSpPr>
          <a:xfrm>
            <a:off x="4116387" y="2220110"/>
            <a:ext cx="2668158" cy="426774"/>
            <a:chOff x="7119235" y="4007533"/>
            <a:chExt cx="2668158" cy="426774"/>
          </a:xfrm>
        </p:grpSpPr>
        <p:sp>
          <p:nvSpPr>
            <p:cNvPr id="2648" name="Google Shape;2648;p82"/>
            <p:cNvSpPr/>
            <p:nvPr/>
          </p:nvSpPr>
          <p:spPr>
            <a:xfrm>
              <a:off x="7314429" y="4007533"/>
              <a:ext cx="2472964" cy="426774"/>
            </a:xfrm>
            <a:custGeom>
              <a:avLst/>
              <a:gdLst/>
              <a:ahLst/>
              <a:cxnLst/>
              <a:rect l="l" t="t" r="r" b="b"/>
              <a:pathLst>
                <a:path w="2472964" h="426774" extrusionOk="0">
                  <a:moveTo>
                    <a:pt x="108" y="421419"/>
                  </a:moveTo>
                  <a:cubicBezTo>
                    <a:pt x="-16899" y="426057"/>
                    <a:pt x="1993014" y="430696"/>
                    <a:pt x="2003837" y="421419"/>
                  </a:cubicBezTo>
                  <a:cubicBezTo>
                    <a:pt x="2014660" y="412142"/>
                    <a:pt x="2472964" y="0"/>
                    <a:pt x="2472964" y="0"/>
                  </a:cubicBezTo>
                  <a:lnTo>
                    <a:pt x="2472964" y="0"/>
                  </a:lnTo>
                </a:path>
              </a:pathLst>
            </a:cu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600">
                <a:solidFill>
                  <a:schemeClr val="lt1"/>
                </a:solidFill>
                <a:latin typeface="Calibri"/>
                <a:ea typeface="Calibri"/>
                <a:cs typeface="Calibri"/>
                <a:sym typeface="Calibri"/>
              </a:endParaRPr>
            </a:p>
          </p:txBody>
        </p:sp>
        <p:sp>
          <p:nvSpPr>
            <p:cNvPr id="2649" name="Google Shape;2649;p82"/>
            <p:cNvSpPr txBox="1"/>
            <p:nvPr/>
          </p:nvSpPr>
          <p:spPr>
            <a:xfrm>
              <a:off x="7119235" y="4110003"/>
              <a:ext cx="2298903"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200" i="1">
                  <a:solidFill>
                    <a:schemeClr val="dk1"/>
                  </a:solidFill>
                  <a:latin typeface="Arial"/>
                  <a:ea typeface="Arial"/>
                  <a:cs typeface="Arial"/>
                  <a:sym typeface="Arial"/>
                </a:rPr>
                <a:t>TESTING ON BLEU SCORE</a:t>
              </a:r>
              <a:endParaRPr/>
            </a:p>
          </p:txBody>
        </p:sp>
      </p:grpSp>
      <p:sp>
        <p:nvSpPr>
          <p:cNvPr id="2650" name="Google Shape;2650;p82"/>
          <p:cNvSpPr/>
          <p:nvPr/>
        </p:nvSpPr>
        <p:spPr>
          <a:xfrm>
            <a:off x="1853522" y="3978027"/>
            <a:ext cx="2520000" cy="2520000"/>
          </a:xfrm>
          <a:prstGeom prst="ellipse">
            <a:avLst/>
          </a:prstGeom>
          <a:solidFill>
            <a:srgbClr val="FFD966"/>
          </a:solidFill>
          <a:ln>
            <a:noFill/>
          </a:ln>
          <a:effectLst>
            <a:outerShdw blurRad="495300" dist="838200" dir="7800000" sx="97000" sy="97000" algn="ctr" rotWithShape="0">
              <a:srgbClr val="000000">
                <a:alpha val="2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1" name="Google Shape;2651;p82"/>
          <p:cNvSpPr/>
          <p:nvPr/>
        </p:nvSpPr>
        <p:spPr>
          <a:xfrm>
            <a:off x="1853522" y="2477851"/>
            <a:ext cx="2520000" cy="2520000"/>
          </a:xfrm>
          <a:prstGeom prst="ellipse">
            <a:avLst/>
          </a:prstGeom>
          <a:solidFill>
            <a:srgbClr val="FEE599"/>
          </a:solidFill>
          <a:ln>
            <a:noFill/>
          </a:ln>
          <a:effectLst>
            <a:outerShdw blurRad="495300" dist="596900" dir="7200000" sx="97000" sy="97000" algn="ctr" rotWithShape="0">
              <a:srgbClr val="000000">
                <a:alpha val="2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2" name="Google Shape;2652;p82"/>
          <p:cNvSpPr/>
          <p:nvPr/>
        </p:nvSpPr>
        <p:spPr>
          <a:xfrm>
            <a:off x="1861124" y="1012648"/>
            <a:ext cx="2520000" cy="2520000"/>
          </a:xfrm>
          <a:prstGeom prst="ellipse">
            <a:avLst/>
          </a:prstGeom>
          <a:solidFill>
            <a:srgbClr val="FFF2CC"/>
          </a:solidFill>
          <a:ln>
            <a:noFill/>
          </a:ln>
          <a:effectLst>
            <a:outerShdw blurRad="495300" dist="596900" dir="7200000" sx="97000" sy="97000" algn="ctr" rotWithShape="0">
              <a:srgbClr val="000000">
                <a:alpha val="2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41"/>
                                        </p:tgtEl>
                                        <p:attrNameLst>
                                          <p:attrName>style.visibility</p:attrName>
                                        </p:attrNameLst>
                                      </p:cBhvr>
                                      <p:to>
                                        <p:strVal val="visible"/>
                                      </p:to>
                                    </p:set>
                                    <p:animEffect transition="in" filter="fade">
                                      <p:cBhvr>
                                        <p:cTn id="7" dur="500"/>
                                        <p:tgtEl>
                                          <p:spTgt spid="264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44"/>
                                        </p:tgtEl>
                                        <p:attrNameLst>
                                          <p:attrName>style.visibility</p:attrName>
                                        </p:attrNameLst>
                                      </p:cBhvr>
                                      <p:to>
                                        <p:strVal val="visible"/>
                                      </p:to>
                                    </p:set>
                                    <p:animEffect transition="in" filter="fade">
                                      <p:cBhvr>
                                        <p:cTn id="11" dur="500"/>
                                        <p:tgtEl>
                                          <p:spTgt spid="264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47"/>
                                        </p:tgtEl>
                                        <p:attrNameLst>
                                          <p:attrName>style.visibility</p:attrName>
                                        </p:attrNameLst>
                                      </p:cBhvr>
                                      <p:to>
                                        <p:strVal val="visible"/>
                                      </p:to>
                                    </p:set>
                                    <p:animEffect transition="in" filter="fade">
                                      <p:cBhvr>
                                        <p:cTn id="15" dur="500"/>
                                        <p:tgtEl>
                                          <p:spTgt spid="2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3"/>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23"/>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Encoder</a:t>
            </a:r>
            <a:endParaRPr sz="3200" b="1">
              <a:solidFill>
                <a:schemeClr val="lt1"/>
              </a:solidFill>
              <a:latin typeface="Arial"/>
              <a:ea typeface="Arial"/>
              <a:cs typeface="Arial"/>
              <a:sym typeface="Arial"/>
            </a:endParaRPr>
          </a:p>
        </p:txBody>
      </p:sp>
      <p:sp>
        <p:nvSpPr>
          <p:cNvPr id="245" name="Google Shape;24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7</a:t>
            </a:fld>
            <a:endParaRPr/>
          </a:p>
        </p:txBody>
      </p:sp>
      <p:sp>
        <p:nvSpPr>
          <p:cNvPr id="246" name="Google Shape;246;p23"/>
          <p:cNvSpPr/>
          <p:nvPr/>
        </p:nvSpPr>
        <p:spPr>
          <a:xfrm>
            <a:off x="267708" y="3166235"/>
            <a:ext cx="887402" cy="827185"/>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247" name="Google Shape;247;p23"/>
          <p:cNvSpPr/>
          <p:nvPr/>
        </p:nvSpPr>
        <p:spPr>
          <a:xfrm>
            <a:off x="309351" y="3354884"/>
            <a:ext cx="97925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1" dirty="0">
                <a:solidFill>
                  <a:schemeClr val="lt1"/>
                </a:solidFill>
                <a:latin typeface="Arial"/>
                <a:ea typeface="Arial"/>
                <a:cs typeface="Arial"/>
                <a:sym typeface="Arial"/>
              </a:rPr>
              <a:t>Image</a:t>
            </a:r>
            <a:endParaRPr sz="1800" dirty="0">
              <a:solidFill>
                <a:schemeClr val="lt1"/>
              </a:solidFill>
              <a:latin typeface="Calibri"/>
              <a:ea typeface="Calibri"/>
              <a:cs typeface="Calibri"/>
              <a:sym typeface="Calibri"/>
            </a:endParaRPr>
          </a:p>
        </p:txBody>
      </p:sp>
      <p:sp>
        <p:nvSpPr>
          <p:cNvPr id="248" name="Google Shape;248;p23"/>
          <p:cNvSpPr/>
          <p:nvPr/>
        </p:nvSpPr>
        <p:spPr>
          <a:xfrm>
            <a:off x="1974349" y="1131472"/>
            <a:ext cx="5221577" cy="5151111"/>
          </a:xfrm>
          <a:prstGeom prst="roundRect">
            <a:avLst>
              <a:gd name="adj" fmla="val 1995"/>
            </a:avLst>
          </a:prstGeom>
          <a:solidFill>
            <a:schemeClr val="lt1"/>
          </a:solidFill>
          <a:ln w="12700" cap="flat" cmpd="sng">
            <a:solidFill>
              <a:srgbClr val="D8D8D8"/>
            </a:solidFill>
            <a:prstDash val="solid"/>
            <a:miter lim="800000"/>
            <a:headEnd type="none" w="sm" len="sm"/>
            <a:tailEnd type="none" w="sm" len="sm"/>
          </a:ln>
          <a:effectLst>
            <a:outerShdw blurRad="635000" sx="104000" sy="104000" algn="ctr" rotWithShape="0">
              <a:srgbClr val="000000">
                <a:alpha val="666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grpSp>
        <p:nvGrpSpPr>
          <p:cNvPr id="249" name="Google Shape;249;p23"/>
          <p:cNvGrpSpPr/>
          <p:nvPr/>
        </p:nvGrpSpPr>
        <p:grpSpPr>
          <a:xfrm>
            <a:off x="4003485" y="5524222"/>
            <a:ext cx="1060220" cy="778391"/>
            <a:chOff x="4003485" y="5524222"/>
            <a:chExt cx="1060220" cy="778391"/>
          </a:xfrm>
        </p:grpSpPr>
        <p:sp>
          <p:nvSpPr>
            <p:cNvPr id="250" name="Google Shape;250;p23"/>
            <p:cNvSpPr txBox="1"/>
            <p:nvPr/>
          </p:nvSpPr>
          <p:spPr>
            <a:xfrm>
              <a:off x="4135316" y="6025614"/>
              <a:ext cx="806727"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rgbClr val="F4343F"/>
                  </a:solidFill>
                  <a:latin typeface="Arial"/>
                  <a:ea typeface="Arial"/>
                  <a:cs typeface="Arial"/>
                  <a:sym typeface="Arial"/>
                </a:rPr>
                <a:t>class</a:t>
              </a:r>
              <a:endParaRPr sz="1200">
                <a:solidFill>
                  <a:srgbClr val="F4343F"/>
                </a:solidFill>
                <a:latin typeface="Arial"/>
                <a:ea typeface="Arial"/>
                <a:cs typeface="Arial"/>
                <a:sym typeface="Arial"/>
              </a:endParaRPr>
            </a:p>
          </p:txBody>
        </p:sp>
        <p:cxnSp>
          <p:nvCxnSpPr>
            <p:cNvPr id="251" name="Google Shape;251;p23"/>
            <p:cNvCxnSpPr/>
            <p:nvPr/>
          </p:nvCxnSpPr>
          <p:spPr>
            <a:xfrm>
              <a:off x="4537246" y="5844529"/>
              <a:ext cx="0" cy="180311"/>
            </a:xfrm>
            <a:prstGeom prst="straightConnector1">
              <a:avLst/>
            </a:prstGeom>
            <a:noFill/>
            <a:ln w="9525" cap="flat" cmpd="sng">
              <a:solidFill>
                <a:srgbClr val="F4343F"/>
              </a:solidFill>
              <a:prstDash val="solid"/>
              <a:miter lim="800000"/>
              <a:headEnd type="none" w="sm" len="sm"/>
              <a:tailEnd type="triangle" w="med" len="med"/>
            </a:ln>
          </p:spPr>
        </p:cxnSp>
        <p:sp>
          <p:nvSpPr>
            <p:cNvPr id="252" name="Google Shape;252;p23"/>
            <p:cNvSpPr/>
            <p:nvPr/>
          </p:nvSpPr>
          <p:spPr>
            <a:xfrm>
              <a:off x="4135316" y="5575150"/>
              <a:ext cx="796559" cy="198547"/>
            </a:xfrm>
            <a:prstGeom prst="roundRect">
              <a:avLst>
                <a:gd name="adj" fmla="val 16667"/>
              </a:avLst>
            </a:prstGeom>
            <a:solidFill>
              <a:srgbClr val="D9D9D9"/>
            </a:solidFill>
            <a:ln w="127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3" name="Google Shape;253;p23"/>
            <p:cNvSpPr txBox="1"/>
            <p:nvPr/>
          </p:nvSpPr>
          <p:spPr>
            <a:xfrm>
              <a:off x="4003485" y="5524222"/>
              <a:ext cx="1060220"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rgbClr val="595959"/>
                  </a:solidFill>
                  <a:latin typeface="Arial"/>
                  <a:ea typeface="Arial"/>
                  <a:cs typeface="Arial"/>
                  <a:sym typeface="Arial"/>
                </a:rPr>
                <a:t>softmax</a:t>
              </a:r>
              <a:endParaRPr sz="1200">
                <a:solidFill>
                  <a:srgbClr val="595959"/>
                </a:solidFill>
                <a:latin typeface="Arial"/>
                <a:ea typeface="Arial"/>
                <a:cs typeface="Arial"/>
                <a:sym typeface="Arial"/>
              </a:endParaRPr>
            </a:p>
          </p:txBody>
        </p:sp>
      </p:grpSp>
      <p:grpSp>
        <p:nvGrpSpPr>
          <p:cNvPr id="254" name="Google Shape;254;p23"/>
          <p:cNvGrpSpPr/>
          <p:nvPr/>
        </p:nvGrpSpPr>
        <p:grpSpPr>
          <a:xfrm>
            <a:off x="4013376" y="1443297"/>
            <a:ext cx="1047735" cy="757750"/>
            <a:chOff x="763355" y="1612495"/>
            <a:chExt cx="715617" cy="688864"/>
          </a:xfrm>
        </p:grpSpPr>
        <p:grpSp>
          <p:nvGrpSpPr>
            <p:cNvPr id="255" name="Google Shape;255;p23"/>
            <p:cNvGrpSpPr/>
            <p:nvPr/>
          </p:nvGrpSpPr>
          <p:grpSpPr>
            <a:xfrm>
              <a:off x="846643" y="1651685"/>
              <a:ext cx="551007" cy="620800"/>
              <a:chOff x="678445" y="1429671"/>
              <a:chExt cx="887403" cy="826285"/>
            </a:xfrm>
          </p:grpSpPr>
          <p:sp>
            <p:nvSpPr>
              <p:cNvPr id="256" name="Google Shape;256;p23"/>
              <p:cNvSpPr/>
              <p:nvPr/>
            </p:nvSpPr>
            <p:spPr>
              <a:xfrm>
                <a:off x="678447" y="1429671"/>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7" name="Google Shape;257;p23"/>
              <p:cNvSpPr/>
              <p:nvPr/>
            </p:nvSpPr>
            <p:spPr>
              <a:xfrm>
                <a:off x="678446" y="1722207"/>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8" name="Google Shape;258;p23"/>
              <p:cNvSpPr/>
              <p:nvPr/>
            </p:nvSpPr>
            <p:spPr>
              <a:xfrm>
                <a:off x="678445" y="2014743"/>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259" name="Google Shape;259;p23"/>
            <p:cNvSpPr txBox="1"/>
            <p:nvPr/>
          </p:nvSpPr>
          <p:spPr>
            <a:xfrm>
              <a:off x="763355" y="1612495"/>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conv-64</a:t>
              </a:r>
              <a:endParaRPr sz="1050">
                <a:solidFill>
                  <a:srgbClr val="595959"/>
                </a:solidFill>
                <a:latin typeface="Arial"/>
                <a:ea typeface="Arial"/>
                <a:cs typeface="Arial"/>
                <a:sym typeface="Arial"/>
              </a:endParaRPr>
            </a:p>
          </p:txBody>
        </p:sp>
        <p:sp>
          <p:nvSpPr>
            <p:cNvPr id="260" name="Google Shape;260;p23"/>
            <p:cNvSpPr txBox="1"/>
            <p:nvPr/>
          </p:nvSpPr>
          <p:spPr>
            <a:xfrm>
              <a:off x="763355" y="1841511"/>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conv-64</a:t>
              </a:r>
              <a:endParaRPr sz="1050">
                <a:solidFill>
                  <a:srgbClr val="595959"/>
                </a:solidFill>
                <a:latin typeface="Arial"/>
                <a:ea typeface="Arial"/>
                <a:cs typeface="Arial"/>
                <a:sym typeface="Arial"/>
              </a:endParaRPr>
            </a:p>
          </p:txBody>
        </p:sp>
        <p:sp>
          <p:nvSpPr>
            <p:cNvPr id="261" name="Google Shape;261;p23"/>
            <p:cNvSpPr txBox="1"/>
            <p:nvPr/>
          </p:nvSpPr>
          <p:spPr>
            <a:xfrm>
              <a:off x="763355" y="2070527"/>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max-pool</a:t>
              </a:r>
              <a:endParaRPr sz="1050">
                <a:solidFill>
                  <a:srgbClr val="595959"/>
                </a:solidFill>
                <a:latin typeface="Arial"/>
                <a:ea typeface="Arial"/>
                <a:cs typeface="Arial"/>
                <a:sym typeface="Arial"/>
              </a:endParaRPr>
            </a:p>
          </p:txBody>
        </p:sp>
      </p:grpSp>
      <p:grpSp>
        <p:nvGrpSpPr>
          <p:cNvPr id="262" name="Google Shape;262;p23"/>
          <p:cNvGrpSpPr/>
          <p:nvPr/>
        </p:nvGrpSpPr>
        <p:grpSpPr>
          <a:xfrm>
            <a:off x="4023542" y="2342507"/>
            <a:ext cx="1047735" cy="757750"/>
            <a:chOff x="763355" y="1612495"/>
            <a:chExt cx="715617" cy="688864"/>
          </a:xfrm>
        </p:grpSpPr>
        <p:grpSp>
          <p:nvGrpSpPr>
            <p:cNvPr id="263" name="Google Shape;263;p23"/>
            <p:cNvGrpSpPr/>
            <p:nvPr/>
          </p:nvGrpSpPr>
          <p:grpSpPr>
            <a:xfrm>
              <a:off x="846643" y="1651685"/>
              <a:ext cx="551007" cy="620800"/>
              <a:chOff x="678445" y="1429671"/>
              <a:chExt cx="887403" cy="826285"/>
            </a:xfrm>
          </p:grpSpPr>
          <p:sp>
            <p:nvSpPr>
              <p:cNvPr id="264" name="Google Shape;264;p23"/>
              <p:cNvSpPr/>
              <p:nvPr/>
            </p:nvSpPr>
            <p:spPr>
              <a:xfrm>
                <a:off x="678447" y="1429671"/>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5" name="Google Shape;265;p23"/>
              <p:cNvSpPr/>
              <p:nvPr/>
            </p:nvSpPr>
            <p:spPr>
              <a:xfrm>
                <a:off x="678446" y="1722207"/>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6" name="Google Shape;266;p23"/>
              <p:cNvSpPr/>
              <p:nvPr/>
            </p:nvSpPr>
            <p:spPr>
              <a:xfrm>
                <a:off x="678445" y="2014743"/>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267" name="Google Shape;267;p23"/>
            <p:cNvSpPr txBox="1"/>
            <p:nvPr/>
          </p:nvSpPr>
          <p:spPr>
            <a:xfrm>
              <a:off x="763355" y="1612495"/>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conv-128</a:t>
              </a:r>
              <a:endParaRPr sz="1050">
                <a:solidFill>
                  <a:srgbClr val="595959"/>
                </a:solidFill>
                <a:latin typeface="Arial"/>
                <a:ea typeface="Arial"/>
                <a:cs typeface="Arial"/>
                <a:sym typeface="Arial"/>
              </a:endParaRPr>
            </a:p>
          </p:txBody>
        </p:sp>
        <p:sp>
          <p:nvSpPr>
            <p:cNvPr id="268" name="Google Shape;268;p23"/>
            <p:cNvSpPr txBox="1"/>
            <p:nvPr/>
          </p:nvSpPr>
          <p:spPr>
            <a:xfrm>
              <a:off x="763355" y="1841511"/>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conv-128</a:t>
              </a:r>
              <a:endParaRPr sz="1050">
                <a:solidFill>
                  <a:srgbClr val="595959"/>
                </a:solidFill>
                <a:latin typeface="Arial"/>
                <a:ea typeface="Arial"/>
                <a:cs typeface="Arial"/>
                <a:sym typeface="Arial"/>
              </a:endParaRPr>
            </a:p>
          </p:txBody>
        </p:sp>
        <p:sp>
          <p:nvSpPr>
            <p:cNvPr id="269" name="Google Shape;269;p23"/>
            <p:cNvSpPr txBox="1"/>
            <p:nvPr/>
          </p:nvSpPr>
          <p:spPr>
            <a:xfrm>
              <a:off x="763355" y="2070527"/>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max-pool</a:t>
              </a:r>
              <a:endParaRPr sz="1050">
                <a:solidFill>
                  <a:srgbClr val="595959"/>
                </a:solidFill>
                <a:latin typeface="Arial"/>
                <a:ea typeface="Arial"/>
                <a:cs typeface="Arial"/>
                <a:sym typeface="Arial"/>
              </a:endParaRPr>
            </a:p>
          </p:txBody>
        </p:sp>
      </p:grpSp>
      <p:grpSp>
        <p:nvGrpSpPr>
          <p:cNvPr id="270" name="Google Shape;270;p23"/>
          <p:cNvGrpSpPr/>
          <p:nvPr/>
        </p:nvGrpSpPr>
        <p:grpSpPr>
          <a:xfrm>
            <a:off x="4023542" y="3201114"/>
            <a:ext cx="1047735" cy="757750"/>
            <a:chOff x="763355" y="1612495"/>
            <a:chExt cx="715617" cy="688864"/>
          </a:xfrm>
        </p:grpSpPr>
        <p:grpSp>
          <p:nvGrpSpPr>
            <p:cNvPr id="271" name="Google Shape;271;p23"/>
            <p:cNvGrpSpPr/>
            <p:nvPr/>
          </p:nvGrpSpPr>
          <p:grpSpPr>
            <a:xfrm>
              <a:off x="846643" y="1651685"/>
              <a:ext cx="551007" cy="620800"/>
              <a:chOff x="678445" y="1429671"/>
              <a:chExt cx="887403" cy="826285"/>
            </a:xfrm>
          </p:grpSpPr>
          <p:sp>
            <p:nvSpPr>
              <p:cNvPr id="272" name="Google Shape;272;p23"/>
              <p:cNvSpPr/>
              <p:nvPr/>
            </p:nvSpPr>
            <p:spPr>
              <a:xfrm>
                <a:off x="678447" y="1429671"/>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3" name="Google Shape;273;p23"/>
              <p:cNvSpPr/>
              <p:nvPr/>
            </p:nvSpPr>
            <p:spPr>
              <a:xfrm>
                <a:off x="678446" y="1722207"/>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4" name="Google Shape;274;p23"/>
              <p:cNvSpPr/>
              <p:nvPr/>
            </p:nvSpPr>
            <p:spPr>
              <a:xfrm>
                <a:off x="678445" y="2014743"/>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275" name="Google Shape;275;p23"/>
            <p:cNvSpPr txBox="1"/>
            <p:nvPr/>
          </p:nvSpPr>
          <p:spPr>
            <a:xfrm>
              <a:off x="763355" y="1612495"/>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conv-256</a:t>
              </a:r>
              <a:endParaRPr sz="1050">
                <a:solidFill>
                  <a:srgbClr val="595959"/>
                </a:solidFill>
                <a:latin typeface="Arial"/>
                <a:ea typeface="Arial"/>
                <a:cs typeface="Arial"/>
                <a:sym typeface="Arial"/>
              </a:endParaRPr>
            </a:p>
          </p:txBody>
        </p:sp>
        <p:sp>
          <p:nvSpPr>
            <p:cNvPr id="276" name="Google Shape;276;p23"/>
            <p:cNvSpPr txBox="1"/>
            <p:nvPr/>
          </p:nvSpPr>
          <p:spPr>
            <a:xfrm>
              <a:off x="763355" y="1841511"/>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conv-256</a:t>
              </a:r>
              <a:endParaRPr sz="1050">
                <a:solidFill>
                  <a:srgbClr val="595959"/>
                </a:solidFill>
                <a:latin typeface="Arial"/>
                <a:ea typeface="Arial"/>
                <a:cs typeface="Arial"/>
                <a:sym typeface="Arial"/>
              </a:endParaRPr>
            </a:p>
          </p:txBody>
        </p:sp>
        <p:sp>
          <p:nvSpPr>
            <p:cNvPr id="277" name="Google Shape;277;p23"/>
            <p:cNvSpPr txBox="1"/>
            <p:nvPr/>
          </p:nvSpPr>
          <p:spPr>
            <a:xfrm>
              <a:off x="763355" y="2070527"/>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max-pool</a:t>
              </a:r>
              <a:endParaRPr sz="1050">
                <a:solidFill>
                  <a:srgbClr val="595959"/>
                </a:solidFill>
                <a:latin typeface="Arial"/>
                <a:ea typeface="Arial"/>
                <a:cs typeface="Arial"/>
                <a:sym typeface="Arial"/>
              </a:endParaRPr>
            </a:p>
          </p:txBody>
        </p:sp>
      </p:grpSp>
      <p:grpSp>
        <p:nvGrpSpPr>
          <p:cNvPr id="278" name="Google Shape;278;p23"/>
          <p:cNvGrpSpPr/>
          <p:nvPr/>
        </p:nvGrpSpPr>
        <p:grpSpPr>
          <a:xfrm>
            <a:off x="4023542" y="4059720"/>
            <a:ext cx="1047735" cy="757750"/>
            <a:chOff x="763355" y="1612495"/>
            <a:chExt cx="715617" cy="688864"/>
          </a:xfrm>
        </p:grpSpPr>
        <p:grpSp>
          <p:nvGrpSpPr>
            <p:cNvPr id="279" name="Google Shape;279;p23"/>
            <p:cNvGrpSpPr/>
            <p:nvPr/>
          </p:nvGrpSpPr>
          <p:grpSpPr>
            <a:xfrm>
              <a:off x="846643" y="1651685"/>
              <a:ext cx="551007" cy="620800"/>
              <a:chOff x="678445" y="1429671"/>
              <a:chExt cx="887403" cy="826285"/>
            </a:xfrm>
          </p:grpSpPr>
          <p:sp>
            <p:nvSpPr>
              <p:cNvPr id="280" name="Google Shape;280;p23"/>
              <p:cNvSpPr/>
              <p:nvPr/>
            </p:nvSpPr>
            <p:spPr>
              <a:xfrm>
                <a:off x="678447" y="1429671"/>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1" name="Google Shape;281;p23"/>
              <p:cNvSpPr/>
              <p:nvPr/>
            </p:nvSpPr>
            <p:spPr>
              <a:xfrm>
                <a:off x="678446" y="1722207"/>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2" name="Google Shape;282;p23"/>
              <p:cNvSpPr/>
              <p:nvPr/>
            </p:nvSpPr>
            <p:spPr>
              <a:xfrm>
                <a:off x="678445" y="2014743"/>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283" name="Google Shape;283;p23"/>
            <p:cNvSpPr txBox="1"/>
            <p:nvPr/>
          </p:nvSpPr>
          <p:spPr>
            <a:xfrm>
              <a:off x="763355" y="1612495"/>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conv-512</a:t>
              </a:r>
              <a:endParaRPr sz="1050">
                <a:solidFill>
                  <a:srgbClr val="595959"/>
                </a:solidFill>
                <a:latin typeface="Arial"/>
                <a:ea typeface="Arial"/>
                <a:cs typeface="Arial"/>
                <a:sym typeface="Arial"/>
              </a:endParaRPr>
            </a:p>
          </p:txBody>
        </p:sp>
        <p:sp>
          <p:nvSpPr>
            <p:cNvPr id="284" name="Google Shape;284;p23"/>
            <p:cNvSpPr txBox="1"/>
            <p:nvPr/>
          </p:nvSpPr>
          <p:spPr>
            <a:xfrm>
              <a:off x="763355" y="1841511"/>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conv-512</a:t>
              </a:r>
              <a:endParaRPr sz="1050">
                <a:solidFill>
                  <a:srgbClr val="595959"/>
                </a:solidFill>
                <a:latin typeface="Arial"/>
                <a:ea typeface="Arial"/>
                <a:cs typeface="Arial"/>
                <a:sym typeface="Arial"/>
              </a:endParaRPr>
            </a:p>
          </p:txBody>
        </p:sp>
        <p:sp>
          <p:nvSpPr>
            <p:cNvPr id="285" name="Google Shape;285;p23"/>
            <p:cNvSpPr txBox="1"/>
            <p:nvPr/>
          </p:nvSpPr>
          <p:spPr>
            <a:xfrm>
              <a:off x="763355" y="2070527"/>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max-pool</a:t>
              </a:r>
              <a:endParaRPr sz="1050">
                <a:solidFill>
                  <a:srgbClr val="595959"/>
                </a:solidFill>
                <a:latin typeface="Arial"/>
                <a:ea typeface="Arial"/>
                <a:cs typeface="Arial"/>
                <a:sym typeface="Arial"/>
              </a:endParaRPr>
            </a:p>
          </p:txBody>
        </p:sp>
      </p:grpSp>
      <p:grpSp>
        <p:nvGrpSpPr>
          <p:cNvPr id="286" name="Google Shape;286;p23"/>
          <p:cNvGrpSpPr/>
          <p:nvPr/>
        </p:nvGrpSpPr>
        <p:grpSpPr>
          <a:xfrm>
            <a:off x="4013319" y="4915091"/>
            <a:ext cx="1047735" cy="503680"/>
            <a:chOff x="1415071" y="5369707"/>
            <a:chExt cx="715617" cy="457891"/>
          </a:xfrm>
        </p:grpSpPr>
        <p:sp>
          <p:nvSpPr>
            <p:cNvPr id="287" name="Google Shape;287;p23"/>
            <p:cNvSpPr/>
            <p:nvPr/>
          </p:nvSpPr>
          <p:spPr>
            <a:xfrm>
              <a:off x="1498397" y="5398581"/>
              <a:ext cx="551005" cy="181227"/>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8" name="Google Shape;288;p23"/>
            <p:cNvSpPr/>
            <p:nvPr/>
          </p:nvSpPr>
          <p:spPr>
            <a:xfrm>
              <a:off x="1498396" y="5618368"/>
              <a:ext cx="551005" cy="181227"/>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9" name="Google Shape;289;p23"/>
            <p:cNvSpPr txBox="1"/>
            <p:nvPr/>
          </p:nvSpPr>
          <p:spPr>
            <a:xfrm>
              <a:off x="1415071" y="5369707"/>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FC-4096</a:t>
              </a:r>
              <a:endParaRPr sz="1050">
                <a:solidFill>
                  <a:srgbClr val="595959"/>
                </a:solidFill>
                <a:latin typeface="Arial"/>
                <a:ea typeface="Arial"/>
                <a:cs typeface="Arial"/>
                <a:sym typeface="Arial"/>
              </a:endParaRPr>
            </a:p>
          </p:txBody>
        </p:sp>
        <p:sp>
          <p:nvSpPr>
            <p:cNvPr id="290" name="Google Shape;290;p23"/>
            <p:cNvSpPr txBox="1"/>
            <p:nvPr/>
          </p:nvSpPr>
          <p:spPr>
            <a:xfrm>
              <a:off x="1447599" y="5596766"/>
              <a:ext cx="650561"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FC-1000</a:t>
              </a:r>
              <a:endParaRPr sz="1050">
                <a:solidFill>
                  <a:srgbClr val="595959"/>
                </a:solidFill>
                <a:latin typeface="Arial"/>
                <a:ea typeface="Arial"/>
                <a:cs typeface="Arial"/>
                <a:sym typeface="Arial"/>
              </a:endParaRPr>
            </a:p>
          </p:txBody>
        </p:sp>
      </p:grpSp>
      <p:sp>
        <p:nvSpPr>
          <p:cNvPr id="291" name="Google Shape;291;p23"/>
          <p:cNvSpPr txBox="1"/>
          <p:nvPr/>
        </p:nvSpPr>
        <p:spPr>
          <a:xfrm>
            <a:off x="4689275" y="1273712"/>
            <a:ext cx="3069435"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6000" b="1">
                <a:solidFill>
                  <a:srgbClr val="F2F2F2"/>
                </a:solidFill>
                <a:latin typeface="Arial"/>
                <a:ea typeface="Arial"/>
                <a:cs typeface="Arial"/>
                <a:sym typeface="Arial"/>
              </a:rPr>
              <a:t>CNN</a:t>
            </a:r>
            <a:endParaRPr/>
          </a:p>
        </p:txBody>
      </p:sp>
      <p:sp>
        <p:nvSpPr>
          <p:cNvPr id="292" name="Google Shape;292;p23"/>
          <p:cNvSpPr txBox="1"/>
          <p:nvPr/>
        </p:nvSpPr>
        <p:spPr>
          <a:xfrm>
            <a:off x="3687160" y="6451342"/>
            <a:ext cx="169286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1" dirty="0">
                <a:solidFill>
                  <a:srgbClr val="7F7F7F"/>
                </a:solidFill>
                <a:latin typeface="Arial"/>
                <a:ea typeface="Arial"/>
                <a:cs typeface="Arial"/>
                <a:sym typeface="Arial"/>
              </a:rPr>
              <a:t>ENCODER</a:t>
            </a:r>
            <a:endParaRPr dirty="0"/>
          </a:p>
        </p:txBody>
      </p:sp>
      <p:grpSp>
        <p:nvGrpSpPr>
          <p:cNvPr id="293" name="Google Shape;293;p23"/>
          <p:cNvGrpSpPr/>
          <p:nvPr/>
        </p:nvGrpSpPr>
        <p:grpSpPr>
          <a:xfrm>
            <a:off x="7281632" y="2903692"/>
            <a:ext cx="4910368" cy="1271221"/>
            <a:chOff x="5774805" y="2823719"/>
            <a:chExt cx="4910368" cy="1271221"/>
          </a:xfrm>
        </p:grpSpPr>
        <p:sp>
          <p:nvSpPr>
            <p:cNvPr id="294" name="Google Shape;294;p23"/>
            <p:cNvSpPr/>
            <p:nvPr/>
          </p:nvSpPr>
          <p:spPr>
            <a:xfrm>
              <a:off x="6906367" y="2823719"/>
              <a:ext cx="1271225" cy="1271221"/>
            </a:xfrm>
            <a:prstGeom prst="roundRect">
              <a:avLst>
                <a:gd name="adj" fmla="val 16667"/>
              </a:avLst>
            </a:prstGeom>
            <a:solidFill>
              <a:schemeClr val="lt1"/>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295" name="Google Shape;295;p23"/>
            <p:cNvSpPr txBox="1"/>
            <p:nvPr/>
          </p:nvSpPr>
          <p:spPr>
            <a:xfrm>
              <a:off x="6734805" y="3319278"/>
              <a:ext cx="169286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1">
                  <a:solidFill>
                    <a:srgbClr val="7F7F7F"/>
                  </a:solidFill>
                  <a:latin typeface="Arial"/>
                  <a:ea typeface="Arial"/>
                  <a:cs typeface="Arial"/>
                  <a:sym typeface="Arial"/>
                </a:rPr>
                <a:t>DECODER</a:t>
              </a:r>
              <a:endParaRPr/>
            </a:p>
          </p:txBody>
        </p:sp>
        <p:sp>
          <p:nvSpPr>
            <p:cNvPr id="296" name="Google Shape;296;p23"/>
            <p:cNvSpPr txBox="1"/>
            <p:nvPr/>
          </p:nvSpPr>
          <p:spPr>
            <a:xfrm>
              <a:off x="9146201" y="3268477"/>
              <a:ext cx="1538972"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a:solidFill>
                    <a:srgbClr val="F4343F"/>
                  </a:solidFill>
                  <a:latin typeface="Arial"/>
                  <a:ea typeface="Arial"/>
                  <a:cs typeface="Arial"/>
                  <a:sym typeface="Arial"/>
                </a:rPr>
                <a:t>CAPTION</a:t>
              </a:r>
              <a:endParaRPr/>
            </a:p>
          </p:txBody>
        </p:sp>
        <p:cxnSp>
          <p:nvCxnSpPr>
            <p:cNvPr id="297" name="Google Shape;297;p23"/>
            <p:cNvCxnSpPr>
              <a:endCxn id="295" idx="1"/>
            </p:cNvCxnSpPr>
            <p:nvPr/>
          </p:nvCxnSpPr>
          <p:spPr>
            <a:xfrm>
              <a:off x="5774805" y="3459367"/>
              <a:ext cx="960000" cy="13800"/>
            </a:xfrm>
            <a:prstGeom prst="straightConnector1">
              <a:avLst/>
            </a:prstGeom>
            <a:noFill/>
            <a:ln w="38100" cap="flat" cmpd="sng">
              <a:solidFill>
                <a:srgbClr val="D8D8D8"/>
              </a:solidFill>
              <a:prstDash val="solid"/>
              <a:miter lim="800000"/>
              <a:headEnd type="none" w="sm" len="sm"/>
              <a:tailEnd type="triangle" w="med" len="med"/>
            </a:ln>
          </p:spPr>
        </p:cxnSp>
        <p:cxnSp>
          <p:nvCxnSpPr>
            <p:cNvPr id="298" name="Google Shape;298;p23"/>
            <p:cNvCxnSpPr/>
            <p:nvPr/>
          </p:nvCxnSpPr>
          <p:spPr>
            <a:xfrm>
              <a:off x="8311083" y="3451791"/>
              <a:ext cx="862410" cy="1"/>
            </a:xfrm>
            <a:prstGeom prst="straightConnector1">
              <a:avLst/>
            </a:prstGeom>
            <a:noFill/>
            <a:ln w="38100" cap="flat" cmpd="sng">
              <a:solidFill>
                <a:srgbClr val="D8D8D8"/>
              </a:solidFill>
              <a:prstDash val="solid"/>
              <a:miter lim="800000"/>
              <a:headEnd type="none" w="sm" len="sm"/>
              <a:tailEnd type="triangle" w="med" len="med"/>
            </a:ln>
          </p:spPr>
        </p:cxnSp>
      </p:grpSp>
      <p:cxnSp>
        <p:nvCxnSpPr>
          <p:cNvPr id="299" name="Google Shape;299;p23"/>
          <p:cNvCxnSpPr/>
          <p:nvPr/>
        </p:nvCxnSpPr>
        <p:spPr>
          <a:xfrm>
            <a:off x="1151248" y="3578691"/>
            <a:ext cx="823101" cy="0"/>
          </a:xfrm>
          <a:prstGeom prst="straightConnector1">
            <a:avLst/>
          </a:prstGeom>
          <a:noFill/>
          <a:ln w="38100" cap="flat" cmpd="sng">
            <a:solidFill>
              <a:srgbClr val="D8D8D8"/>
            </a:solidFill>
            <a:prstDash val="solid"/>
            <a:miter lim="800000"/>
            <a:headEnd type="none" w="sm" len="sm"/>
            <a:tailEnd type="triangle" w="med" len="med"/>
          </a:ln>
        </p:spPr>
      </p:cxnSp>
      <p:cxnSp>
        <p:nvCxnSpPr>
          <p:cNvPr id="300" name="Google Shape;300;p23"/>
          <p:cNvCxnSpPr/>
          <p:nvPr/>
        </p:nvCxnSpPr>
        <p:spPr>
          <a:xfrm rot="10800000" flipH="1">
            <a:off x="1981550" y="1441811"/>
            <a:ext cx="2589300" cy="2128500"/>
          </a:xfrm>
          <a:prstGeom prst="bentConnector4">
            <a:avLst>
              <a:gd name="adj1" fmla="val 15858"/>
              <a:gd name="adj2" fmla="val 108879"/>
            </a:avLst>
          </a:prstGeom>
          <a:noFill/>
          <a:ln w="38100" cap="flat" cmpd="sng">
            <a:solidFill>
              <a:srgbClr val="D8D8D8"/>
            </a:solidFill>
            <a:prstDash val="solid"/>
            <a:miter lim="800000"/>
            <a:headEnd type="none" w="sm" len="sm"/>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4"/>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24"/>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Encoder</a:t>
            </a:r>
            <a:endParaRPr sz="3200" b="1">
              <a:solidFill>
                <a:schemeClr val="lt1"/>
              </a:solidFill>
              <a:latin typeface="Arial"/>
              <a:ea typeface="Arial"/>
              <a:cs typeface="Arial"/>
              <a:sym typeface="Arial"/>
            </a:endParaRPr>
          </a:p>
        </p:txBody>
      </p:sp>
      <p:sp>
        <p:nvSpPr>
          <p:cNvPr id="307" name="Google Shape;30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8</a:t>
            </a:fld>
            <a:endParaRPr/>
          </a:p>
        </p:txBody>
      </p:sp>
      <p:sp>
        <p:nvSpPr>
          <p:cNvPr id="308" name="Google Shape;308;p24"/>
          <p:cNvSpPr/>
          <p:nvPr/>
        </p:nvSpPr>
        <p:spPr>
          <a:xfrm>
            <a:off x="1974349" y="1131472"/>
            <a:ext cx="5221577" cy="5151111"/>
          </a:xfrm>
          <a:prstGeom prst="roundRect">
            <a:avLst>
              <a:gd name="adj" fmla="val 1995"/>
            </a:avLst>
          </a:prstGeom>
          <a:solidFill>
            <a:schemeClr val="lt1"/>
          </a:solidFill>
          <a:ln w="12700" cap="flat" cmpd="sng">
            <a:solidFill>
              <a:srgbClr val="D8D8D8"/>
            </a:solidFill>
            <a:prstDash val="solid"/>
            <a:miter lim="800000"/>
            <a:headEnd type="none" w="sm" len="sm"/>
            <a:tailEnd type="none" w="sm" len="sm"/>
          </a:ln>
          <a:effectLst>
            <a:outerShdw blurRad="635000" sx="104000" sy="104000" algn="ctr" rotWithShape="0">
              <a:srgbClr val="000000">
                <a:alpha val="666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309" name="Google Shape;309;p24"/>
          <p:cNvSpPr txBox="1"/>
          <p:nvPr/>
        </p:nvSpPr>
        <p:spPr>
          <a:xfrm>
            <a:off x="3738702" y="6402745"/>
            <a:ext cx="169286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1">
                <a:solidFill>
                  <a:srgbClr val="7F7F7F"/>
                </a:solidFill>
                <a:latin typeface="Arial"/>
                <a:ea typeface="Arial"/>
                <a:cs typeface="Arial"/>
                <a:sym typeface="Arial"/>
              </a:rPr>
              <a:t>ENCODER</a:t>
            </a:r>
            <a:endParaRPr/>
          </a:p>
        </p:txBody>
      </p:sp>
      <p:grpSp>
        <p:nvGrpSpPr>
          <p:cNvPr id="310" name="Google Shape;310;p24"/>
          <p:cNvGrpSpPr/>
          <p:nvPr/>
        </p:nvGrpSpPr>
        <p:grpSpPr>
          <a:xfrm>
            <a:off x="7281632" y="2903692"/>
            <a:ext cx="4910368" cy="1271221"/>
            <a:chOff x="5774805" y="2823719"/>
            <a:chExt cx="4910368" cy="1271221"/>
          </a:xfrm>
        </p:grpSpPr>
        <p:sp>
          <p:nvSpPr>
            <p:cNvPr id="311" name="Google Shape;311;p24"/>
            <p:cNvSpPr/>
            <p:nvPr/>
          </p:nvSpPr>
          <p:spPr>
            <a:xfrm>
              <a:off x="6906367" y="2823719"/>
              <a:ext cx="1271225" cy="1271221"/>
            </a:xfrm>
            <a:prstGeom prst="roundRect">
              <a:avLst>
                <a:gd name="adj" fmla="val 16667"/>
              </a:avLst>
            </a:prstGeom>
            <a:solidFill>
              <a:schemeClr val="lt1"/>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312" name="Google Shape;312;p24"/>
            <p:cNvSpPr txBox="1"/>
            <p:nvPr/>
          </p:nvSpPr>
          <p:spPr>
            <a:xfrm>
              <a:off x="6734805" y="3319278"/>
              <a:ext cx="169286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1">
                  <a:solidFill>
                    <a:srgbClr val="7F7F7F"/>
                  </a:solidFill>
                  <a:latin typeface="Arial"/>
                  <a:ea typeface="Arial"/>
                  <a:cs typeface="Arial"/>
                  <a:sym typeface="Arial"/>
                </a:rPr>
                <a:t>DECODER</a:t>
              </a:r>
              <a:endParaRPr/>
            </a:p>
          </p:txBody>
        </p:sp>
        <p:sp>
          <p:nvSpPr>
            <p:cNvPr id="313" name="Google Shape;313;p24"/>
            <p:cNvSpPr txBox="1"/>
            <p:nvPr/>
          </p:nvSpPr>
          <p:spPr>
            <a:xfrm>
              <a:off x="9146201" y="3268477"/>
              <a:ext cx="1538972"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a:solidFill>
                    <a:srgbClr val="F4343F"/>
                  </a:solidFill>
                  <a:latin typeface="Arial"/>
                  <a:ea typeface="Arial"/>
                  <a:cs typeface="Arial"/>
                  <a:sym typeface="Arial"/>
                </a:rPr>
                <a:t>CAPTION</a:t>
              </a:r>
              <a:endParaRPr/>
            </a:p>
          </p:txBody>
        </p:sp>
        <p:cxnSp>
          <p:nvCxnSpPr>
            <p:cNvPr id="314" name="Google Shape;314;p24"/>
            <p:cNvCxnSpPr>
              <a:endCxn id="312" idx="1"/>
            </p:cNvCxnSpPr>
            <p:nvPr/>
          </p:nvCxnSpPr>
          <p:spPr>
            <a:xfrm>
              <a:off x="5774805" y="3459367"/>
              <a:ext cx="960000" cy="13800"/>
            </a:xfrm>
            <a:prstGeom prst="straightConnector1">
              <a:avLst/>
            </a:prstGeom>
            <a:noFill/>
            <a:ln w="38100" cap="flat" cmpd="sng">
              <a:solidFill>
                <a:srgbClr val="D8D8D8"/>
              </a:solidFill>
              <a:prstDash val="solid"/>
              <a:miter lim="800000"/>
              <a:headEnd type="none" w="sm" len="sm"/>
              <a:tailEnd type="triangle" w="med" len="med"/>
            </a:ln>
          </p:spPr>
        </p:cxnSp>
        <p:cxnSp>
          <p:nvCxnSpPr>
            <p:cNvPr id="315" name="Google Shape;315;p24"/>
            <p:cNvCxnSpPr/>
            <p:nvPr/>
          </p:nvCxnSpPr>
          <p:spPr>
            <a:xfrm>
              <a:off x="8311083" y="3451791"/>
              <a:ext cx="862410" cy="1"/>
            </a:xfrm>
            <a:prstGeom prst="straightConnector1">
              <a:avLst/>
            </a:prstGeom>
            <a:noFill/>
            <a:ln w="38100" cap="flat" cmpd="sng">
              <a:solidFill>
                <a:srgbClr val="D8D8D8"/>
              </a:solidFill>
              <a:prstDash val="solid"/>
              <a:miter lim="800000"/>
              <a:headEnd type="none" w="sm" len="sm"/>
              <a:tailEnd type="triangle" w="med" len="med"/>
            </a:ln>
          </p:spPr>
        </p:cxnSp>
      </p:grpSp>
      <p:grpSp>
        <p:nvGrpSpPr>
          <p:cNvPr id="316" name="Google Shape;316;p24"/>
          <p:cNvGrpSpPr/>
          <p:nvPr/>
        </p:nvGrpSpPr>
        <p:grpSpPr>
          <a:xfrm>
            <a:off x="4013379" y="1443297"/>
            <a:ext cx="1047736" cy="757750"/>
            <a:chOff x="763355" y="1612495"/>
            <a:chExt cx="715617" cy="688864"/>
          </a:xfrm>
        </p:grpSpPr>
        <p:grpSp>
          <p:nvGrpSpPr>
            <p:cNvPr id="317" name="Google Shape;317;p24"/>
            <p:cNvGrpSpPr/>
            <p:nvPr/>
          </p:nvGrpSpPr>
          <p:grpSpPr>
            <a:xfrm>
              <a:off x="846643" y="1651685"/>
              <a:ext cx="551007" cy="620800"/>
              <a:chOff x="678445" y="1429671"/>
              <a:chExt cx="887403" cy="826285"/>
            </a:xfrm>
          </p:grpSpPr>
          <p:sp>
            <p:nvSpPr>
              <p:cNvPr id="318" name="Google Shape;318;p24"/>
              <p:cNvSpPr/>
              <p:nvPr/>
            </p:nvSpPr>
            <p:spPr>
              <a:xfrm>
                <a:off x="678447" y="1429671"/>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19" name="Google Shape;319;p24"/>
              <p:cNvSpPr/>
              <p:nvPr/>
            </p:nvSpPr>
            <p:spPr>
              <a:xfrm>
                <a:off x="678446" y="1722207"/>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20" name="Google Shape;320;p24"/>
              <p:cNvSpPr/>
              <p:nvPr/>
            </p:nvSpPr>
            <p:spPr>
              <a:xfrm>
                <a:off x="678445" y="2014743"/>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321" name="Google Shape;321;p24"/>
            <p:cNvSpPr txBox="1"/>
            <p:nvPr/>
          </p:nvSpPr>
          <p:spPr>
            <a:xfrm>
              <a:off x="763355" y="1612495"/>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conv-64</a:t>
              </a:r>
              <a:endParaRPr sz="1050">
                <a:solidFill>
                  <a:srgbClr val="595959"/>
                </a:solidFill>
                <a:latin typeface="Arial"/>
                <a:ea typeface="Arial"/>
                <a:cs typeface="Arial"/>
                <a:sym typeface="Arial"/>
              </a:endParaRPr>
            </a:p>
          </p:txBody>
        </p:sp>
        <p:sp>
          <p:nvSpPr>
            <p:cNvPr id="322" name="Google Shape;322;p24"/>
            <p:cNvSpPr txBox="1"/>
            <p:nvPr/>
          </p:nvSpPr>
          <p:spPr>
            <a:xfrm>
              <a:off x="763355" y="1841511"/>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conv-64</a:t>
              </a:r>
              <a:endParaRPr sz="1050">
                <a:solidFill>
                  <a:srgbClr val="595959"/>
                </a:solidFill>
                <a:latin typeface="Arial"/>
                <a:ea typeface="Arial"/>
                <a:cs typeface="Arial"/>
                <a:sym typeface="Arial"/>
              </a:endParaRPr>
            </a:p>
          </p:txBody>
        </p:sp>
        <p:sp>
          <p:nvSpPr>
            <p:cNvPr id="323" name="Google Shape;323;p24"/>
            <p:cNvSpPr txBox="1"/>
            <p:nvPr/>
          </p:nvSpPr>
          <p:spPr>
            <a:xfrm>
              <a:off x="763355" y="2070527"/>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max-pool</a:t>
              </a:r>
              <a:endParaRPr sz="1050">
                <a:solidFill>
                  <a:srgbClr val="595959"/>
                </a:solidFill>
                <a:latin typeface="Arial"/>
                <a:ea typeface="Arial"/>
                <a:cs typeface="Arial"/>
                <a:sym typeface="Arial"/>
              </a:endParaRPr>
            </a:p>
          </p:txBody>
        </p:sp>
      </p:grpSp>
      <p:grpSp>
        <p:nvGrpSpPr>
          <p:cNvPr id="324" name="Google Shape;324;p24"/>
          <p:cNvGrpSpPr/>
          <p:nvPr/>
        </p:nvGrpSpPr>
        <p:grpSpPr>
          <a:xfrm>
            <a:off x="4023544" y="2342507"/>
            <a:ext cx="1047736" cy="757750"/>
            <a:chOff x="763355" y="1612495"/>
            <a:chExt cx="715617" cy="688864"/>
          </a:xfrm>
        </p:grpSpPr>
        <p:grpSp>
          <p:nvGrpSpPr>
            <p:cNvPr id="325" name="Google Shape;325;p24"/>
            <p:cNvGrpSpPr/>
            <p:nvPr/>
          </p:nvGrpSpPr>
          <p:grpSpPr>
            <a:xfrm>
              <a:off x="846643" y="1651685"/>
              <a:ext cx="551007" cy="620800"/>
              <a:chOff x="678445" y="1429671"/>
              <a:chExt cx="887403" cy="826285"/>
            </a:xfrm>
          </p:grpSpPr>
          <p:sp>
            <p:nvSpPr>
              <p:cNvPr id="326" name="Google Shape;326;p24"/>
              <p:cNvSpPr/>
              <p:nvPr/>
            </p:nvSpPr>
            <p:spPr>
              <a:xfrm>
                <a:off x="678447" y="1429671"/>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27" name="Google Shape;327;p24"/>
              <p:cNvSpPr/>
              <p:nvPr/>
            </p:nvSpPr>
            <p:spPr>
              <a:xfrm>
                <a:off x="678446" y="1722207"/>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28" name="Google Shape;328;p24"/>
              <p:cNvSpPr/>
              <p:nvPr/>
            </p:nvSpPr>
            <p:spPr>
              <a:xfrm>
                <a:off x="678445" y="2014743"/>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329" name="Google Shape;329;p24"/>
            <p:cNvSpPr txBox="1"/>
            <p:nvPr/>
          </p:nvSpPr>
          <p:spPr>
            <a:xfrm>
              <a:off x="763355" y="1612495"/>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conv-128</a:t>
              </a:r>
              <a:endParaRPr sz="1050">
                <a:solidFill>
                  <a:srgbClr val="595959"/>
                </a:solidFill>
                <a:latin typeface="Arial"/>
                <a:ea typeface="Arial"/>
                <a:cs typeface="Arial"/>
                <a:sym typeface="Arial"/>
              </a:endParaRPr>
            </a:p>
          </p:txBody>
        </p:sp>
        <p:sp>
          <p:nvSpPr>
            <p:cNvPr id="330" name="Google Shape;330;p24"/>
            <p:cNvSpPr txBox="1"/>
            <p:nvPr/>
          </p:nvSpPr>
          <p:spPr>
            <a:xfrm>
              <a:off x="763355" y="1841511"/>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conv-128</a:t>
              </a:r>
              <a:endParaRPr sz="1050">
                <a:solidFill>
                  <a:srgbClr val="595959"/>
                </a:solidFill>
                <a:latin typeface="Arial"/>
                <a:ea typeface="Arial"/>
                <a:cs typeface="Arial"/>
                <a:sym typeface="Arial"/>
              </a:endParaRPr>
            </a:p>
          </p:txBody>
        </p:sp>
        <p:sp>
          <p:nvSpPr>
            <p:cNvPr id="331" name="Google Shape;331;p24"/>
            <p:cNvSpPr txBox="1"/>
            <p:nvPr/>
          </p:nvSpPr>
          <p:spPr>
            <a:xfrm>
              <a:off x="763355" y="2070527"/>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max-pool</a:t>
              </a:r>
              <a:endParaRPr sz="1050">
                <a:solidFill>
                  <a:srgbClr val="595959"/>
                </a:solidFill>
                <a:latin typeface="Arial"/>
                <a:ea typeface="Arial"/>
                <a:cs typeface="Arial"/>
                <a:sym typeface="Arial"/>
              </a:endParaRPr>
            </a:p>
          </p:txBody>
        </p:sp>
      </p:grpSp>
      <p:grpSp>
        <p:nvGrpSpPr>
          <p:cNvPr id="332" name="Google Shape;332;p24"/>
          <p:cNvGrpSpPr/>
          <p:nvPr/>
        </p:nvGrpSpPr>
        <p:grpSpPr>
          <a:xfrm>
            <a:off x="4023544" y="3201114"/>
            <a:ext cx="1047736" cy="757750"/>
            <a:chOff x="763355" y="1612495"/>
            <a:chExt cx="715617" cy="688864"/>
          </a:xfrm>
        </p:grpSpPr>
        <p:grpSp>
          <p:nvGrpSpPr>
            <p:cNvPr id="333" name="Google Shape;333;p24"/>
            <p:cNvGrpSpPr/>
            <p:nvPr/>
          </p:nvGrpSpPr>
          <p:grpSpPr>
            <a:xfrm>
              <a:off x="846643" y="1651685"/>
              <a:ext cx="551007" cy="620800"/>
              <a:chOff x="678445" y="1429671"/>
              <a:chExt cx="887403" cy="826285"/>
            </a:xfrm>
          </p:grpSpPr>
          <p:sp>
            <p:nvSpPr>
              <p:cNvPr id="334" name="Google Shape;334;p24"/>
              <p:cNvSpPr/>
              <p:nvPr/>
            </p:nvSpPr>
            <p:spPr>
              <a:xfrm>
                <a:off x="678447" y="1429671"/>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35" name="Google Shape;335;p24"/>
              <p:cNvSpPr/>
              <p:nvPr/>
            </p:nvSpPr>
            <p:spPr>
              <a:xfrm>
                <a:off x="678446" y="1722207"/>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36" name="Google Shape;336;p24"/>
              <p:cNvSpPr/>
              <p:nvPr/>
            </p:nvSpPr>
            <p:spPr>
              <a:xfrm>
                <a:off x="678445" y="2014743"/>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337" name="Google Shape;337;p24"/>
            <p:cNvSpPr txBox="1"/>
            <p:nvPr/>
          </p:nvSpPr>
          <p:spPr>
            <a:xfrm>
              <a:off x="763355" y="1612495"/>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conv-256</a:t>
              </a:r>
              <a:endParaRPr sz="1050">
                <a:solidFill>
                  <a:srgbClr val="595959"/>
                </a:solidFill>
                <a:latin typeface="Arial"/>
                <a:ea typeface="Arial"/>
                <a:cs typeface="Arial"/>
                <a:sym typeface="Arial"/>
              </a:endParaRPr>
            </a:p>
          </p:txBody>
        </p:sp>
        <p:sp>
          <p:nvSpPr>
            <p:cNvPr id="338" name="Google Shape;338;p24"/>
            <p:cNvSpPr txBox="1"/>
            <p:nvPr/>
          </p:nvSpPr>
          <p:spPr>
            <a:xfrm>
              <a:off x="763355" y="1841511"/>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conv-256</a:t>
              </a:r>
              <a:endParaRPr sz="1050">
                <a:solidFill>
                  <a:srgbClr val="595959"/>
                </a:solidFill>
                <a:latin typeface="Arial"/>
                <a:ea typeface="Arial"/>
                <a:cs typeface="Arial"/>
                <a:sym typeface="Arial"/>
              </a:endParaRPr>
            </a:p>
          </p:txBody>
        </p:sp>
        <p:sp>
          <p:nvSpPr>
            <p:cNvPr id="339" name="Google Shape;339;p24"/>
            <p:cNvSpPr txBox="1"/>
            <p:nvPr/>
          </p:nvSpPr>
          <p:spPr>
            <a:xfrm>
              <a:off x="763355" y="2070527"/>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max-pool</a:t>
              </a:r>
              <a:endParaRPr sz="1050">
                <a:solidFill>
                  <a:srgbClr val="595959"/>
                </a:solidFill>
                <a:latin typeface="Arial"/>
                <a:ea typeface="Arial"/>
                <a:cs typeface="Arial"/>
                <a:sym typeface="Arial"/>
              </a:endParaRPr>
            </a:p>
          </p:txBody>
        </p:sp>
      </p:grpSp>
      <p:grpSp>
        <p:nvGrpSpPr>
          <p:cNvPr id="340" name="Google Shape;340;p24"/>
          <p:cNvGrpSpPr/>
          <p:nvPr/>
        </p:nvGrpSpPr>
        <p:grpSpPr>
          <a:xfrm>
            <a:off x="4023544" y="4059720"/>
            <a:ext cx="1047736" cy="757750"/>
            <a:chOff x="763355" y="1612495"/>
            <a:chExt cx="715617" cy="688864"/>
          </a:xfrm>
        </p:grpSpPr>
        <p:grpSp>
          <p:nvGrpSpPr>
            <p:cNvPr id="341" name="Google Shape;341;p24"/>
            <p:cNvGrpSpPr/>
            <p:nvPr/>
          </p:nvGrpSpPr>
          <p:grpSpPr>
            <a:xfrm>
              <a:off x="846643" y="1651685"/>
              <a:ext cx="551007" cy="620800"/>
              <a:chOff x="678445" y="1429671"/>
              <a:chExt cx="887403" cy="826285"/>
            </a:xfrm>
          </p:grpSpPr>
          <p:sp>
            <p:nvSpPr>
              <p:cNvPr id="342" name="Google Shape;342;p24"/>
              <p:cNvSpPr/>
              <p:nvPr/>
            </p:nvSpPr>
            <p:spPr>
              <a:xfrm>
                <a:off x="678447" y="1429671"/>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43" name="Google Shape;343;p24"/>
              <p:cNvSpPr/>
              <p:nvPr/>
            </p:nvSpPr>
            <p:spPr>
              <a:xfrm>
                <a:off x="678446" y="1722207"/>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44" name="Google Shape;344;p24"/>
              <p:cNvSpPr/>
              <p:nvPr/>
            </p:nvSpPr>
            <p:spPr>
              <a:xfrm>
                <a:off x="678445" y="2014743"/>
                <a:ext cx="887401" cy="241213"/>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345" name="Google Shape;345;p24"/>
            <p:cNvSpPr txBox="1"/>
            <p:nvPr/>
          </p:nvSpPr>
          <p:spPr>
            <a:xfrm>
              <a:off x="763355" y="1612495"/>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conv-512</a:t>
              </a:r>
              <a:endParaRPr sz="1050">
                <a:solidFill>
                  <a:srgbClr val="595959"/>
                </a:solidFill>
                <a:latin typeface="Arial"/>
                <a:ea typeface="Arial"/>
                <a:cs typeface="Arial"/>
                <a:sym typeface="Arial"/>
              </a:endParaRPr>
            </a:p>
          </p:txBody>
        </p:sp>
        <p:sp>
          <p:nvSpPr>
            <p:cNvPr id="346" name="Google Shape;346;p24"/>
            <p:cNvSpPr txBox="1"/>
            <p:nvPr/>
          </p:nvSpPr>
          <p:spPr>
            <a:xfrm>
              <a:off x="763355" y="1841511"/>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conv-512</a:t>
              </a:r>
              <a:endParaRPr sz="1050">
                <a:solidFill>
                  <a:srgbClr val="595959"/>
                </a:solidFill>
                <a:latin typeface="Arial"/>
                <a:ea typeface="Arial"/>
                <a:cs typeface="Arial"/>
                <a:sym typeface="Arial"/>
              </a:endParaRPr>
            </a:p>
          </p:txBody>
        </p:sp>
        <p:sp>
          <p:nvSpPr>
            <p:cNvPr id="347" name="Google Shape;347;p24"/>
            <p:cNvSpPr txBox="1"/>
            <p:nvPr/>
          </p:nvSpPr>
          <p:spPr>
            <a:xfrm>
              <a:off x="763355" y="2070527"/>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max-pool</a:t>
              </a:r>
              <a:endParaRPr sz="1050">
                <a:solidFill>
                  <a:srgbClr val="595959"/>
                </a:solidFill>
                <a:latin typeface="Arial"/>
                <a:ea typeface="Arial"/>
                <a:cs typeface="Arial"/>
                <a:sym typeface="Arial"/>
              </a:endParaRPr>
            </a:p>
          </p:txBody>
        </p:sp>
      </p:grpSp>
      <p:grpSp>
        <p:nvGrpSpPr>
          <p:cNvPr id="348" name="Google Shape;348;p24"/>
          <p:cNvGrpSpPr/>
          <p:nvPr/>
        </p:nvGrpSpPr>
        <p:grpSpPr>
          <a:xfrm>
            <a:off x="4013322" y="4915091"/>
            <a:ext cx="1047736" cy="503680"/>
            <a:chOff x="1415071" y="5369707"/>
            <a:chExt cx="715617" cy="457891"/>
          </a:xfrm>
        </p:grpSpPr>
        <p:sp>
          <p:nvSpPr>
            <p:cNvPr id="349" name="Google Shape;349;p24"/>
            <p:cNvSpPr/>
            <p:nvPr/>
          </p:nvSpPr>
          <p:spPr>
            <a:xfrm>
              <a:off x="1498397" y="5398581"/>
              <a:ext cx="551005" cy="181227"/>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0" name="Google Shape;350;p24"/>
            <p:cNvSpPr/>
            <p:nvPr/>
          </p:nvSpPr>
          <p:spPr>
            <a:xfrm>
              <a:off x="1498396" y="5618368"/>
              <a:ext cx="551005" cy="181227"/>
            </a:xfrm>
            <a:prstGeom prst="roundRect">
              <a:avLst>
                <a:gd name="adj" fmla="val 16667"/>
              </a:avLst>
            </a:prstGeom>
            <a:solidFill>
              <a:srgbClr val="D8D8D8"/>
            </a:solidFill>
            <a:ln w="1905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1" name="Google Shape;351;p24"/>
            <p:cNvSpPr txBox="1"/>
            <p:nvPr/>
          </p:nvSpPr>
          <p:spPr>
            <a:xfrm>
              <a:off x="1415071" y="5369707"/>
              <a:ext cx="715617"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FC-4096</a:t>
              </a:r>
              <a:endParaRPr sz="1050">
                <a:solidFill>
                  <a:srgbClr val="595959"/>
                </a:solidFill>
                <a:latin typeface="Arial"/>
                <a:ea typeface="Arial"/>
                <a:cs typeface="Arial"/>
                <a:sym typeface="Arial"/>
              </a:endParaRPr>
            </a:p>
          </p:txBody>
        </p:sp>
        <p:sp>
          <p:nvSpPr>
            <p:cNvPr id="352" name="Google Shape;352;p24"/>
            <p:cNvSpPr txBox="1"/>
            <p:nvPr/>
          </p:nvSpPr>
          <p:spPr>
            <a:xfrm>
              <a:off x="1447599" y="5596766"/>
              <a:ext cx="650561"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050">
                  <a:solidFill>
                    <a:srgbClr val="595959"/>
                  </a:solidFill>
                  <a:latin typeface="Arial"/>
                  <a:ea typeface="Arial"/>
                  <a:cs typeface="Arial"/>
                  <a:sym typeface="Arial"/>
                </a:rPr>
                <a:t>FC-1000</a:t>
              </a:r>
              <a:endParaRPr sz="1050">
                <a:solidFill>
                  <a:srgbClr val="595959"/>
                </a:solidFill>
                <a:latin typeface="Arial"/>
                <a:ea typeface="Arial"/>
                <a:cs typeface="Arial"/>
                <a:sym typeface="Arial"/>
              </a:endParaRPr>
            </a:p>
          </p:txBody>
        </p:sp>
      </p:grpSp>
      <p:grpSp>
        <p:nvGrpSpPr>
          <p:cNvPr id="353" name="Google Shape;353;p24"/>
          <p:cNvGrpSpPr/>
          <p:nvPr/>
        </p:nvGrpSpPr>
        <p:grpSpPr>
          <a:xfrm>
            <a:off x="4568812" y="2235118"/>
            <a:ext cx="2330565" cy="3549873"/>
            <a:chOff x="1772882" y="2389753"/>
            <a:chExt cx="1253861" cy="3549873"/>
          </a:xfrm>
        </p:grpSpPr>
        <p:cxnSp>
          <p:nvCxnSpPr>
            <p:cNvPr id="354" name="Google Shape;354;p24"/>
            <p:cNvCxnSpPr/>
            <p:nvPr/>
          </p:nvCxnSpPr>
          <p:spPr>
            <a:xfrm rot="-5400000">
              <a:off x="1173663" y="4504500"/>
              <a:ext cx="2034345" cy="835907"/>
            </a:xfrm>
            <a:prstGeom prst="bentConnector3">
              <a:avLst>
                <a:gd name="adj1" fmla="val -19397"/>
              </a:avLst>
            </a:prstGeom>
            <a:noFill/>
            <a:ln w="31750" cap="rnd" cmpd="sng">
              <a:solidFill>
                <a:srgbClr val="BFBFBF"/>
              </a:solidFill>
              <a:prstDash val="solid"/>
              <a:miter lim="800000"/>
              <a:headEnd type="none" w="sm" len="sm"/>
              <a:tailEnd type="triangle" w="med" len="med"/>
            </a:ln>
          </p:spPr>
        </p:cxnSp>
        <p:sp>
          <p:nvSpPr>
            <p:cNvPr id="355" name="Google Shape;355;p24"/>
            <p:cNvSpPr txBox="1"/>
            <p:nvPr/>
          </p:nvSpPr>
          <p:spPr>
            <a:xfrm>
              <a:off x="2190836" y="2389753"/>
              <a:ext cx="83590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rgbClr val="F4343F"/>
                  </a:solidFill>
                  <a:latin typeface="Arial"/>
                  <a:ea typeface="Arial"/>
                  <a:cs typeface="Arial"/>
                  <a:sym typeface="Arial"/>
                </a:rPr>
                <a:t>Feature vector</a:t>
              </a:r>
              <a:endParaRPr sz="1400">
                <a:solidFill>
                  <a:srgbClr val="F4343F"/>
                </a:solidFill>
                <a:latin typeface="Arial"/>
                <a:ea typeface="Arial"/>
                <a:cs typeface="Arial"/>
                <a:sym typeface="Arial"/>
              </a:endParaRPr>
            </a:p>
          </p:txBody>
        </p:sp>
      </p:grpSp>
      <p:grpSp>
        <p:nvGrpSpPr>
          <p:cNvPr id="356" name="Google Shape;356;p24"/>
          <p:cNvGrpSpPr/>
          <p:nvPr/>
        </p:nvGrpSpPr>
        <p:grpSpPr>
          <a:xfrm>
            <a:off x="5912139" y="2627381"/>
            <a:ext cx="1300314" cy="947054"/>
            <a:chOff x="2381433" y="2839623"/>
            <a:chExt cx="1300314" cy="947054"/>
          </a:xfrm>
        </p:grpSpPr>
        <p:sp>
          <p:nvSpPr>
            <p:cNvPr id="357" name="Google Shape;357;p24"/>
            <p:cNvSpPr/>
            <p:nvPr/>
          </p:nvSpPr>
          <p:spPr>
            <a:xfrm>
              <a:off x="2426608" y="2839623"/>
              <a:ext cx="364949" cy="947054"/>
            </a:xfrm>
            <a:prstGeom prst="roundRect">
              <a:avLst>
                <a:gd name="adj" fmla="val 16667"/>
              </a:avLst>
            </a:prstGeom>
            <a:solidFill>
              <a:srgbClr val="D9D9D9"/>
            </a:solidFill>
            <a:ln w="25400" cap="flat" cmpd="sng">
              <a:solidFill>
                <a:srgbClr val="F434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8" name="Google Shape;358;p24"/>
            <p:cNvSpPr txBox="1"/>
            <p:nvPr/>
          </p:nvSpPr>
          <p:spPr>
            <a:xfrm>
              <a:off x="2381433" y="3104877"/>
              <a:ext cx="58775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595959"/>
                  </a:solidFill>
                  <a:latin typeface="Arial"/>
                  <a:ea typeface="Arial"/>
                  <a:cs typeface="Arial"/>
                  <a:sym typeface="Arial"/>
                </a:rPr>
                <a:t>h</a:t>
              </a:r>
              <a:r>
                <a:rPr lang="en-IN" sz="1800" baseline="-25000">
                  <a:solidFill>
                    <a:srgbClr val="595959"/>
                  </a:solidFill>
                  <a:latin typeface="Arial"/>
                  <a:ea typeface="Arial"/>
                  <a:cs typeface="Arial"/>
                  <a:sym typeface="Arial"/>
                </a:rPr>
                <a:t>0</a:t>
              </a:r>
              <a:endParaRPr sz="1800" baseline="-25000">
                <a:solidFill>
                  <a:srgbClr val="595959"/>
                </a:solidFill>
                <a:latin typeface="Arial"/>
                <a:ea typeface="Arial"/>
                <a:cs typeface="Arial"/>
                <a:sym typeface="Arial"/>
              </a:endParaRPr>
            </a:p>
          </p:txBody>
        </p:sp>
        <p:sp>
          <p:nvSpPr>
            <p:cNvPr id="359" name="Google Shape;359;p24"/>
            <p:cNvSpPr txBox="1"/>
            <p:nvPr/>
          </p:nvSpPr>
          <p:spPr>
            <a:xfrm>
              <a:off x="2735164" y="3177331"/>
              <a:ext cx="94658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200">
                  <a:solidFill>
                    <a:srgbClr val="595959"/>
                  </a:solidFill>
                  <a:latin typeface="Arial"/>
                  <a:ea typeface="Arial"/>
                  <a:cs typeface="Arial"/>
                  <a:sym typeface="Arial"/>
                </a:rPr>
                <a:t>1*1*1000</a:t>
              </a:r>
              <a:endParaRPr sz="1200" baseline="-25000">
                <a:solidFill>
                  <a:srgbClr val="595959"/>
                </a:solidFill>
                <a:latin typeface="Arial"/>
                <a:ea typeface="Arial"/>
                <a:cs typeface="Arial"/>
                <a:sym typeface="Arial"/>
              </a:endParaRPr>
            </a:p>
          </p:txBody>
        </p:sp>
      </p:grpSp>
      <p:cxnSp>
        <p:nvCxnSpPr>
          <p:cNvPr id="360" name="Google Shape;360;p24"/>
          <p:cNvCxnSpPr/>
          <p:nvPr/>
        </p:nvCxnSpPr>
        <p:spPr>
          <a:xfrm rot="10800000" flipH="1">
            <a:off x="1981550" y="1441811"/>
            <a:ext cx="2589300" cy="2128500"/>
          </a:xfrm>
          <a:prstGeom prst="bentConnector4">
            <a:avLst>
              <a:gd name="adj1" fmla="val 15858"/>
              <a:gd name="adj2" fmla="val 108879"/>
            </a:avLst>
          </a:prstGeom>
          <a:noFill/>
          <a:ln w="38100" cap="flat" cmpd="sng">
            <a:solidFill>
              <a:srgbClr val="D8D8D8"/>
            </a:solidFill>
            <a:prstDash val="solid"/>
            <a:miter lim="800000"/>
            <a:headEnd type="none" w="sm" len="sm"/>
            <a:tailEnd type="triangle" w="med" len="med"/>
          </a:ln>
        </p:spPr>
      </p:cxnSp>
      <p:sp>
        <p:nvSpPr>
          <p:cNvPr id="361" name="Google Shape;361;p24"/>
          <p:cNvSpPr/>
          <p:nvPr/>
        </p:nvSpPr>
        <p:spPr>
          <a:xfrm>
            <a:off x="267708" y="3166235"/>
            <a:ext cx="887402" cy="827185"/>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362" name="Google Shape;362;p24"/>
          <p:cNvSpPr/>
          <p:nvPr/>
        </p:nvSpPr>
        <p:spPr>
          <a:xfrm>
            <a:off x="309351" y="3354884"/>
            <a:ext cx="97925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1" dirty="0">
                <a:solidFill>
                  <a:schemeClr val="lt1"/>
                </a:solidFill>
                <a:latin typeface="Arial"/>
                <a:ea typeface="Arial"/>
                <a:cs typeface="Arial"/>
                <a:sym typeface="Arial"/>
              </a:rPr>
              <a:t>Image</a:t>
            </a:r>
            <a:endParaRPr sz="1800" dirty="0">
              <a:solidFill>
                <a:schemeClr val="lt1"/>
              </a:solidFill>
              <a:latin typeface="Calibri"/>
              <a:ea typeface="Calibri"/>
              <a:cs typeface="Calibri"/>
              <a:sym typeface="Calibri"/>
            </a:endParaRPr>
          </a:p>
        </p:txBody>
      </p:sp>
      <p:cxnSp>
        <p:nvCxnSpPr>
          <p:cNvPr id="363" name="Google Shape;363;p24"/>
          <p:cNvCxnSpPr/>
          <p:nvPr/>
        </p:nvCxnSpPr>
        <p:spPr>
          <a:xfrm>
            <a:off x="1151248" y="3578691"/>
            <a:ext cx="823101" cy="0"/>
          </a:xfrm>
          <a:prstGeom prst="straightConnector1">
            <a:avLst/>
          </a:prstGeom>
          <a:noFill/>
          <a:ln w="38100" cap="flat" cmpd="sng">
            <a:solidFill>
              <a:srgbClr val="D8D8D8"/>
            </a:solidFill>
            <a:prstDash val="solid"/>
            <a:miter lim="800000"/>
            <a:headEnd type="none" w="sm" len="sm"/>
            <a:tailEnd type="triangle" w="med" len="med"/>
          </a:ln>
        </p:spPr>
      </p:cxnSp>
      <p:sp>
        <p:nvSpPr>
          <p:cNvPr id="364" name="Google Shape;364;p24"/>
          <p:cNvSpPr txBox="1"/>
          <p:nvPr/>
        </p:nvSpPr>
        <p:spPr>
          <a:xfrm>
            <a:off x="4689275" y="1273712"/>
            <a:ext cx="3069435"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6000" b="1">
                <a:solidFill>
                  <a:srgbClr val="F2F2F2"/>
                </a:solidFill>
                <a:latin typeface="Arial"/>
                <a:ea typeface="Arial"/>
                <a:cs typeface="Arial"/>
                <a:sym typeface="Arial"/>
              </a:rPr>
              <a:t>CNN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7"/>
          <p:cNvSpPr/>
          <p:nvPr/>
        </p:nvSpPr>
        <p:spPr>
          <a:xfrm>
            <a:off x="0" y="0"/>
            <a:ext cx="12192000" cy="816077"/>
          </a:xfrm>
          <a:prstGeom prst="rect">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0" name="Google Shape;420;p27"/>
          <p:cNvSpPr txBox="1"/>
          <p:nvPr/>
        </p:nvSpPr>
        <p:spPr>
          <a:xfrm>
            <a:off x="2674374" y="88488"/>
            <a:ext cx="636147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Arial"/>
                <a:ea typeface="Arial"/>
                <a:cs typeface="Arial"/>
                <a:sym typeface="Arial"/>
              </a:rPr>
              <a:t>Decoder</a:t>
            </a:r>
            <a:endParaRPr sz="3200" b="1">
              <a:solidFill>
                <a:schemeClr val="lt1"/>
              </a:solidFill>
              <a:latin typeface="Arial"/>
              <a:ea typeface="Arial"/>
              <a:cs typeface="Arial"/>
              <a:sym typeface="Arial"/>
            </a:endParaRPr>
          </a:p>
        </p:txBody>
      </p:sp>
      <p:sp>
        <p:nvSpPr>
          <p:cNvPr id="421" name="Google Shape;421;p27"/>
          <p:cNvSpPr/>
          <p:nvPr/>
        </p:nvSpPr>
        <p:spPr>
          <a:xfrm>
            <a:off x="3947948" y="2841088"/>
            <a:ext cx="1271225" cy="1271221"/>
          </a:xfrm>
          <a:prstGeom prst="roundRect">
            <a:avLst>
              <a:gd name="adj" fmla="val 16667"/>
            </a:avLst>
          </a:prstGeom>
          <a:solidFill>
            <a:schemeClr val="lt1"/>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422" name="Google Shape;422;p27"/>
          <p:cNvSpPr txBox="1"/>
          <p:nvPr/>
        </p:nvSpPr>
        <p:spPr>
          <a:xfrm>
            <a:off x="3759922" y="3343122"/>
            <a:ext cx="169286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1">
                <a:solidFill>
                  <a:srgbClr val="7F7F7F"/>
                </a:solidFill>
                <a:latin typeface="Arial"/>
                <a:ea typeface="Arial"/>
                <a:cs typeface="Arial"/>
                <a:sym typeface="Arial"/>
              </a:rPr>
              <a:t>ENCODER</a:t>
            </a:r>
            <a:endParaRPr/>
          </a:p>
        </p:txBody>
      </p:sp>
      <p:cxnSp>
        <p:nvCxnSpPr>
          <p:cNvPr id="423" name="Google Shape;423;p27"/>
          <p:cNvCxnSpPr/>
          <p:nvPr/>
        </p:nvCxnSpPr>
        <p:spPr>
          <a:xfrm>
            <a:off x="5452791" y="3517872"/>
            <a:ext cx="589037" cy="1"/>
          </a:xfrm>
          <a:prstGeom prst="straightConnector1">
            <a:avLst/>
          </a:prstGeom>
          <a:noFill/>
          <a:ln w="38100" cap="flat" cmpd="sng">
            <a:solidFill>
              <a:srgbClr val="D8D8D8"/>
            </a:solidFill>
            <a:prstDash val="solid"/>
            <a:miter lim="800000"/>
            <a:headEnd type="none" w="sm" len="sm"/>
            <a:tailEnd type="triangle" w="med" len="med"/>
          </a:ln>
        </p:spPr>
      </p:cxnSp>
      <p:sp>
        <p:nvSpPr>
          <p:cNvPr id="424" name="Google Shape;42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9</a:t>
            </a:fld>
            <a:endParaRPr/>
          </a:p>
        </p:txBody>
      </p:sp>
      <p:cxnSp>
        <p:nvCxnSpPr>
          <p:cNvPr id="425" name="Google Shape;425;p27"/>
          <p:cNvCxnSpPr/>
          <p:nvPr/>
        </p:nvCxnSpPr>
        <p:spPr>
          <a:xfrm>
            <a:off x="3180987" y="3484068"/>
            <a:ext cx="684136" cy="0"/>
          </a:xfrm>
          <a:prstGeom prst="straightConnector1">
            <a:avLst/>
          </a:prstGeom>
          <a:noFill/>
          <a:ln w="38100" cap="flat" cmpd="sng">
            <a:solidFill>
              <a:srgbClr val="D8D8D8"/>
            </a:solidFill>
            <a:prstDash val="solid"/>
            <a:miter lim="800000"/>
            <a:headEnd type="none" w="sm" len="sm"/>
            <a:tailEnd type="triangle" w="med" len="med"/>
          </a:ln>
        </p:spPr>
      </p:cxnSp>
      <p:sp>
        <p:nvSpPr>
          <p:cNvPr id="426" name="Google Shape;426;p27"/>
          <p:cNvSpPr/>
          <p:nvPr/>
        </p:nvSpPr>
        <p:spPr>
          <a:xfrm>
            <a:off x="6215890" y="2841088"/>
            <a:ext cx="1271225" cy="1271221"/>
          </a:xfrm>
          <a:prstGeom prst="roundRect">
            <a:avLst>
              <a:gd name="adj" fmla="val 16667"/>
            </a:avLst>
          </a:prstGeom>
          <a:solidFill>
            <a:schemeClr val="lt1"/>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427" name="Google Shape;427;p27"/>
          <p:cNvSpPr txBox="1"/>
          <p:nvPr/>
        </p:nvSpPr>
        <p:spPr>
          <a:xfrm>
            <a:off x="6044328" y="3336647"/>
            <a:ext cx="169286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1">
                <a:solidFill>
                  <a:srgbClr val="7F7F7F"/>
                </a:solidFill>
                <a:latin typeface="Arial"/>
                <a:ea typeface="Arial"/>
                <a:cs typeface="Arial"/>
                <a:sym typeface="Arial"/>
              </a:rPr>
              <a:t>DECODER</a:t>
            </a:r>
            <a:endParaRPr/>
          </a:p>
        </p:txBody>
      </p:sp>
      <p:cxnSp>
        <p:nvCxnSpPr>
          <p:cNvPr id="428" name="Google Shape;428;p27"/>
          <p:cNvCxnSpPr/>
          <p:nvPr/>
        </p:nvCxnSpPr>
        <p:spPr>
          <a:xfrm>
            <a:off x="7658677" y="3524258"/>
            <a:ext cx="589037" cy="1"/>
          </a:xfrm>
          <a:prstGeom prst="straightConnector1">
            <a:avLst/>
          </a:prstGeom>
          <a:noFill/>
          <a:ln w="38100" cap="flat" cmpd="sng">
            <a:solidFill>
              <a:srgbClr val="D8D8D8"/>
            </a:solidFill>
            <a:prstDash val="solid"/>
            <a:miter lim="800000"/>
            <a:headEnd type="none" w="sm" len="sm"/>
            <a:tailEnd type="triangle" w="med" len="med"/>
          </a:ln>
        </p:spPr>
      </p:cxnSp>
      <p:sp>
        <p:nvSpPr>
          <p:cNvPr id="429" name="Google Shape;429;p27"/>
          <p:cNvSpPr txBox="1"/>
          <p:nvPr/>
        </p:nvSpPr>
        <p:spPr>
          <a:xfrm>
            <a:off x="8237612" y="3336647"/>
            <a:ext cx="1538972"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a:solidFill>
                  <a:srgbClr val="F4343F"/>
                </a:solidFill>
                <a:latin typeface="Arial"/>
                <a:ea typeface="Arial"/>
                <a:cs typeface="Arial"/>
                <a:sym typeface="Arial"/>
              </a:rPr>
              <a:t>CAPTION</a:t>
            </a:r>
            <a:endParaRPr/>
          </a:p>
        </p:txBody>
      </p:sp>
      <p:sp>
        <p:nvSpPr>
          <p:cNvPr id="430" name="Google Shape;430;p27"/>
          <p:cNvSpPr/>
          <p:nvPr/>
        </p:nvSpPr>
        <p:spPr>
          <a:xfrm>
            <a:off x="2327621" y="3067608"/>
            <a:ext cx="887402" cy="827185"/>
          </a:xfrm>
          <a:prstGeom prst="roundRect">
            <a:avLst>
              <a:gd name="adj" fmla="val 16667"/>
            </a:avLst>
          </a:prstGeom>
          <a:solidFill>
            <a:srgbClr val="F434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431" name="Google Shape;431;p27"/>
          <p:cNvSpPr/>
          <p:nvPr/>
        </p:nvSpPr>
        <p:spPr>
          <a:xfrm>
            <a:off x="2369264" y="3256257"/>
            <a:ext cx="92858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1" dirty="0">
                <a:solidFill>
                  <a:schemeClr val="lt1"/>
                </a:solidFill>
                <a:latin typeface="Arial"/>
                <a:ea typeface="Arial"/>
                <a:cs typeface="Arial"/>
                <a:sym typeface="Arial"/>
              </a:rPr>
              <a:t>Image</a:t>
            </a:r>
            <a:endParaRPr sz="1800" dirty="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2347</Words>
  <Application>Microsoft Office PowerPoint</Application>
  <PresentationFormat>Widescreen</PresentationFormat>
  <Paragraphs>701</Paragraphs>
  <Slides>65</Slides>
  <Notes>64</Notes>
  <HiddenSlides>14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vt:lpstr>
      <vt:lpstr>Arimo</vt:lpstr>
      <vt:lpstr>Proxima Nova Rg</vt:lpstr>
      <vt:lpstr>Proxima Nova</vt:lpstr>
      <vt:lpstr>Calibri</vt:lpstr>
      <vt:lpstr>Montserrat</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Flicker8k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Kumar</dc:creator>
  <cp:lastModifiedBy>Manish Kumar</cp:lastModifiedBy>
  <cp:revision>10</cp:revision>
  <dcterms:modified xsi:type="dcterms:W3CDTF">2021-03-21T09:32:59Z</dcterms:modified>
</cp:coreProperties>
</file>